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sldIdLst>
    <p:sldId id="256" r:id="rId2"/>
    <p:sldId id="258" r:id="rId3"/>
    <p:sldId id="261" r:id="rId4"/>
    <p:sldId id="262" r:id="rId5"/>
    <p:sldId id="263" r:id="rId6"/>
    <p:sldId id="264" r:id="rId7"/>
    <p:sldId id="284" r:id="rId8"/>
    <p:sldId id="285" r:id="rId9"/>
    <p:sldId id="286" r:id="rId10"/>
    <p:sldId id="287"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8"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7C8531-F478-48B4-94BD-421FD2FA052B}" type="datetimeFigureOut">
              <a:rPr lang="id-ID" smtClean="0"/>
              <a:pPr/>
              <a:t>24/07/2015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F2EB3-C7F6-419B-896E-3CD77CE6DCFB}"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misal</a:t>
            </a:r>
            <a:endParaRPr lang="en-US" dirty="0"/>
          </a:p>
        </p:txBody>
      </p:sp>
      <p:sp>
        <p:nvSpPr>
          <p:cNvPr id="4" name="Slide Number Placeholder 3"/>
          <p:cNvSpPr>
            <a:spLocks noGrp="1"/>
          </p:cNvSpPr>
          <p:nvPr>
            <p:ph type="sldNum" sz="quarter" idx="10"/>
          </p:nvPr>
        </p:nvSpPr>
        <p:spPr/>
        <p:txBody>
          <a:bodyPr/>
          <a:lstStyle/>
          <a:p>
            <a:fld id="{F9D20F50-5D41-46BC-A754-00E17EE634EF}" type="slidenum">
              <a:rPr lang="en-US" smtClean="0"/>
              <a:pPr/>
              <a:t>56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3F7BCE4-26F2-4A13-8334-78EB97500E9C}" type="datetimeFigureOut">
              <a:rPr lang="id-ID" smtClean="0"/>
              <a:pPr/>
              <a:t>24/07/2015</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5B3BF49-C0BF-4138-9FF4-F18FB44383D8}"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B3BF49-C0BF-4138-9FF4-F18FB44383D8}"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B3BF49-C0BF-4138-9FF4-F18FB44383D8}"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B3BF49-C0BF-4138-9FF4-F18FB44383D8}"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5B3BF49-C0BF-4138-9FF4-F18FB44383D8}"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5B3BF49-C0BF-4138-9FF4-F18FB44383D8}"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E5B3BF49-C0BF-4138-9FF4-F18FB44383D8}"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E5B3BF49-C0BF-4138-9FF4-F18FB44383D8}"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3F7BCE4-26F2-4A13-8334-78EB97500E9C}" type="datetimeFigureOut">
              <a:rPr lang="id-ID" smtClean="0"/>
              <a:pPr/>
              <a:t>24/07/2015</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E5B3BF49-C0BF-4138-9FF4-F18FB44383D8}"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3F7BCE4-26F2-4A13-8334-78EB97500E9C}" type="datetimeFigureOut">
              <a:rPr lang="id-ID" smtClean="0"/>
              <a:pPr/>
              <a:t>24/07/2015</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5B3BF49-C0BF-4138-9FF4-F18FB44383D8}"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3F7BCE4-26F2-4A13-8334-78EB97500E9C}" type="datetimeFigureOut">
              <a:rPr lang="id-ID" smtClean="0"/>
              <a:pPr/>
              <a:t>24/07/2015</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5B3BF49-C0BF-4138-9FF4-F18FB44383D8}"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3F7BCE4-26F2-4A13-8334-78EB97500E9C}" type="datetimeFigureOut">
              <a:rPr lang="id-ID" smtClean="0"/>
              <a:pPr/>
              <a:t>24/07/2015</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B3BF49-C0BF-4138-9FF4-F18FB44383D8}"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cap="all" dirty="0" smtClean="0"/>
              <a:t>Menggerakkan KARYAWAN</a:t>
            </a:r>
            <a:endParaRPr lang="id-ID" dirty="0"/>
          </a:p>
        </p:txBody>
      </p:sp>
      <p:sp>
        <p:nvSpPr>
          <p:cNvPr id="3" name="Subtitle 2"/>
          <p:cNvSpPr>
            <a:spLocks noGrp="1"/>
          </p:cNvSpPr>
          <p:nvPr>
            <p:ph type="subTitle" idx="1"/>
          </p:nvPr>
        </p:nvSpPr>
        <p:spPr/>
        <p:txBody>
          <a:bodyPr/>
          <a:lstStyle/>
          <a:p>
            <a:r>
              <a:rPr lang="id-ID" dirty="0" smtClean="0"/>
              <a:t>Dosen Pengasuh:</a:t>
            </a:r>
          </a:p>
          <a:p>
            <a:r>
              <a:rPr lang="id-ID" dirty="0" smtClean="0"/>
              <a:t>SRY ROSITA, SE, MM</a:t>
            </a:r>
          </a:p>
          <a:p>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550" indent="0">
              <a:buNone/>
            </a:pPr>
            <a:r>
              <a:rPr lang="en-US" dirty="0" err="1" smtClean="0"/>
              <a:t>Teori</a:t>
            </a:r>
            <a:r>
              <a:rPr lang="en-US" dirty="0" smtClean="0"/>
              <a:t> </a:t>
            </a:r>
            <a:r>
              <a:rPr lang="en-US" dirty="0" err="1" smtClean="0"/>
              <a:t>awal</a:t>
            </a:r>
            <a:r>
              <a:rPr lang="en-US" dirty="0" smtClean="0"/>
              <a:t> </a:t>
            </a:r>
            <a:r>
              <a:rPr lang="en-US" dirty="0" err="1" smtClean="0"/>
              <a:t>ini</a:t>
            </a:r>
            <a:r>
              <a:rPr lang="en-US" dirty="0" smtClean="0"/>
              <a:t> </a:t>
            </a:r>
            <a:r>
              <a:rPr lang="en-US" dirty="0" err="1" smtClean="0"/>
              <a:t>menjadi</a:t>
            </a:r>
            <a:r>
              <a:rPr lang="en-US" dirty="0" smtClean="0"/>
              <a:t> </a:t>
            </a:r>
            <a:r>
              <a:rPr lang="en-US" dirty="0" err="1" smtClean="0"/>
              <a:t>fondas</a:t>
            </a:r>
            <a:r>
              <a:rPr lang="id-ID" dirty="0" smtClean="0"/>
              <a:t>i</a:t>
            </a:r>
            <a:r>
              <a:rPr lang="en-US" dirty="0" smtClean="0"/>
              <a:t> </a:t>
            </a:r>
            <a:r>
              <a:rPr lang="en-US" dirty="0" err="1" smtClean="0"/>
              <a:t>berkembangnya</a:t>
            </a:r>
            <a:r>
              <a:rPr lang="en-US" dirty="0" smtClean="0"/>
              <a:t> </a:t>
            </a:r>
            <a:r>
              <a:rPr lang="en-US" dirty="0" err="1" smtClean="0"/>
              <a:t>teori</a:t>
            </a:r>
            <a:r>
              <a:rPr lang="en-US" dirty="0" smtClean="0"/>
              <a:t> </a:t>
            </a:r>
            <a:r>
              <a:rPr lang="en-US" dirty="0" err="1" smtClean="0"/>
              <a:t>kontemporer</a:t>
            </a:r>
            <a:r>
              <a:rPr lang="en-US" dirty="0" smtClean="0"/>
              <a:t>.</a:t>
            </a:r>
            <a:endParaRPr lang="id-ID" dirty="0" smtClean="0"/>
          </a:p>
          <a:p>
            <a:pPr>
              <a:buNone/>
            </a:pPr>
            <a:endParaRPr lang="id-ID" dirty="0"/>
          </a:p>
        </p:txBody>
      </p:sp>
      <p:sp>
        <p:nvSpPr>
          <p:cNvPr id="3" name="Title 2"/>
          <p:cNvSpPr>
            <a:spLocks noGrp="1"/>
          </p:cNvSpPr>
          <p:nvPr>
            <p:ph type="title"/>
          </p:nvPr>
        </p:nvSpPr>
        <p:spPr/>
        <p:txBody>
          <a:bodyPr/>
          <a:lstStyle/>
          <a:p>
            <a:r>
              <a:rPr lang="en-US" dirty="0" err="1" smtClean="0"/>
              <a:t>Teori</a:t>
            </a:r>
            <a:r>
              <a:rPr lang="en-US" dirty="0" smtClean="0"/>
              <a:t> </a:t>
            </a:r>
            <a:r>
              <a:rPr lang="en-US" dirty="0" err="1" smtClean="0"/>
              <a:t>Awal</a:t>
            </a:r>
            <a:r>
              <a:rPr lang="en-US" dirty="0" smtClean="0"/>
              <a:t> </a:t>
            </a:r>
            <a:r>
              <a:rPr lang="en-US" dirty="0" err="1" smtClean="0"/>
              <a:t>Tentang</a:t>
            </a:r>
            <a:r>
              <a:rPr lang="en-US" dirty="0" smtClean="0"/>
              <a:t> MOTIVASI</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dirty="0" smtClean="0"/>
              <a:t>TEORI- TEORI MOTIVASI</a:t>
            </a:r>
          </a:p>
        </p:txBody>
      </p:sp>
      <p:sp>
        <p:nvSpPr>
          <p:cNvPr id="11268" name="Rectangle 4"/>
          <p:cNvSpPr>
            <a:spLocks noChangeArrowheads="1"/>
          </p:cNvSpPr>
          <p:nvPr/>
        </p:nvSpPr>
        <p:spPr bwMode="auto">
          <a:xfrm>
            <a:off x="762000" y="1752600"/>
            <a:ext cx="2133600" cy="1066800"/>
          </a:xfrm>
          <a:prstGeom prst="rect">
            <a:avLst/>
          </a:prstGeom>
          <a:solidFill>
            <a:schemeClr val="accent1"/>
          </a:solidFill>
          <a:ln w="9525">
            <a:solidFill>
              <a:schemeClr val="tx1"/>
            </a:solidFill>
            <a:miter lim="800000"/>
            <a:headEnd/>
            <a:tailEnd/>
          </a:ln>
          <a:effectLst/>
        </p:spPr>
        <p:txBody>
          <a:bodyPr wrap="none" anchor="ctr"/>
          <a:lstStyle/>
          <a:p>
            <a:pPr algn="ctr">
              <a:defRPr/>
            </a:pPr>
            <a:r>
              <a:rPr lang="en-US">
                <a:effectLst>
                  <a:outerShdw blurRad="38100" dist="38100" dir="2700000" algn="tl">
                    <a:srgbClr val="000000"/>
                  </a:outerShdw>
                </a:effectLst>
              </a:rPr>
              <a:t>TEORI HIERARKI </a:t>
            </a:r>
          </a:p>
          <a:p>
            <a:pPr algn="ctr">
              <a:defRPr/>
            </a:pPr>
            <a:r>
              <a:rPr lang="en-US">
                <a:effectLst>
                  <a:outerShdw blurRad="38100" dist="38100" dir="2700000" algn="tl">
                    <a:srgbClr val="000000"/>
                  </a:outerShdw>
                </a:effectLst>
              </a:rPr>
              <a:t>KEBUTUHAN</a:t>
            </a:r>
          </a:p>
        </p:txBody>
      </p:sp>
      <p:sp>
        <p:nvSpPr>
          <p:cNvPr id="11269" name="Rectangle 5"/>
          <p:cNvSpPr>
            <a:spLocks noChangeArrowheads="1"/>
          </p:cNvSpPr>
          <p:nvPr/>
        </p:nvSpPr>
        <p:spPr bwMode="auto">
          <a:xfrm>
            <a:off x="762000" y="3352800"/>
            <a:ext cx="2133600" cy="838200"/>
          </a:xfrm>
          <a:prstGeom prst="rect">
            <a:avLst/>
          </a:prstGeom>
          <a:solidFill>
            <a:schemeClr val="accent1"/>
          </a:solidFill>
          <a:ln w="9525">
            <a:solidFill>
              <a:schemeClr val="tx1"/>
            </a:solidFill>
            <a:miter lim="800000"/>
            <a:headEnd/>
            <a:tailEnd/>
          </a:ln>
          <a:effectLst/>
        </p:spPr>
        <p:txBody>
          <a:bodyPr wrap="none" anchor="ctr"/>
          <a:lstStyle/>
          <a:p>
            <a:pPr algn="ctr">
              <a:defRPr/>
            </a:pPr>
            <a:r>
              <a:rPr lang="en-US">
                <a:effectLst>
                  <a:outerShdw blurRad="38100" dist="38100" dir="2700000" algn="tl">
                    <a:srgbClr val="000000"/>
                  </a:outerShdw>
                </a:effectLst>
              </a:rPr>
              <a:t>TEORI X dan Y</a:t>
            </a:r>
          </a:p>
        </p:txBody>
      </p:sp>
      <p:sp>
        <p:nvSpPr>
          <p:cNvPr id="11270" name="Rectangle 6"/>
          <p:cNvSpPr>
            <a:spLocks noChangeArrowheads="1"/>
          </p:cNvSpPr>
          <p:nvPr/>
        </p:nvSpPr>
        <p:spPr bwMode="auto">
          <a:xfrm>
            <a:off x="838200" y="4876800"/>
            <a:ext cx="2057400" cy="914400"/>
          </a:xfrm>
          <a:prstGeom prst="rect">
            <a:avLst/>
          </a:prstGeom>
          <a:solidFill>
            <a:schemeClr val="accent1"/>
          </a:solidFill>
          <a:ln w="9525">
            <a:solidFill>
              <a:schemeClr val="tx1"/>
            </a:solidFill>
            <a:miter lim="800000"/>
            <a:headEnd/>
            <a:tailEnd/>
          </a:ln>
          <a:effectLst/>
        </p:spPr>
        <p:txBody>
          <a:bodyPr wrap="none" anchor="ctr"/>
          <a:lstStyle/>
          <a:p>
            <a:pPr algn="ctr">
              <a:defRPr/>
            </a:pPr>
            <a:r>
              <a:rPr lang="en-US">
                <a:effectLst>
                  <a:outerShdw blurRad="38100" dist="38100" dir="2700000" algn="tl">
                    <a:srgbClr val="000000"/>
                  </a:outerShdw>
                </a:effectLst>
              </a:rPr>
              <a:t>TEORI DUA </a:t>
            </a:r>
          </a:p>
          <a:p>
            <a:pPr algn="ctr">
              <a:defRPr/>
            </a:pPr>
            <a:r>
              <a:rPr lang="en-US">
                <a:effectLst>
                  <a:outerShdw blurRad="38100" dist="38100" dir="2700000" algn="tl">
                    <a:srgbClr val="000000"/>
                  </a:outerShdw>
                </a:effectLst>
              </a:rPr>
              <a:t>FAKTOR</a:t>
            </a:r>
          </a:p>
        </p:txBody>
      </p:sp>
      <p:sp>
        <p:nvSpPr>
          <p:cNvPr id="8198" name="Line 7"/>
          <p:cNvSpPr>
            <a:spLocks noChangeShapeType="1"/>
          </p:cNvSpPr>
          <p:nvPr/>
        </p:nvSpPr>
        <p:spPr bwMode="auto">
          <a:xfrm>
            <a:off x="2895600" y="2209800"/>
            <a:ext cx="381000" cy="0"/>
          </a:xfrm>
          <a:prstGeom prst="line">
            <a:avLst/>
          </a:prstGeom>
          <a:noFill/>
          <a:ln w="9525">
            <a:solidFill>
              <a:schemeClr val="tx1"/>
            </a:solidFill>
            <a:round/>
            <a:headEnd/>
            <a:tailEnd/>
          </a:ln>
        </p:spPr>
        <p:txBody>
          <a:bodyPr/>
          <a:lstStyle/>
          <a:p>
            <a:endParaRPr lang="id-ID"/>
          </a:p>
        </p:txBody>
      </p:sp>
      <p:sp>
        <p:nvSpPr>
          <p:cNvPr id="8199" name="Line 8"/>
          <p:cNvSpPr>
            <a:spLocks noChangeShapeType="1"/>
          </p:cNvSpPr>
          <p:nvPr/>
        </p:nvSpPr>
        <p:spPr bwMode="auto">
          <a:xfrm>
            <a:off x="3276600" y="2209800"/>
            <a:ext cx="0" cy="3200400"/>
          </a:xfrm>
          <a:prstGeom prst="line">
            <a:avLst/>
          </a:prstGeom>
          <a:noFill/>
          <a:ln w="9525">
            <a:solidFill>
              <a:schemeClr val="tx1"/>
            </a:solidFill>
            <a:round/>
            <a:headEnd/>
            <a:tailEnd/>
          </a:ln>
        </p:spPr>
        <p:txBody>
          <a:bodyPr/>
          <a:lstStyle/>
          <a:p>
            <a:endParaRPr lang="id-ID"/>
          </a:p>
        </p:txBody>
      </p:sp>
      <p:sp>
        <p:nvSpPr>
          <p:cNvPr id="8200" name="Line 9"/>
          <p:cNvSpPr>
            <a:spLocks noChangeShapeType="1"/>
          </p:cNvSpPr>
          <p:nvPr/>
        </p:nvSpPr>
        <p:spPr bwMode="auto">
          <a:xfrm flipH="1">
            <a:off x="2895600" y="5410200"/>
            <a:ext cx="381000" cy="0"/>
          </a:xfrm>
          <a:prstGeom prst="line">
            <a:avLst/>
          </a:prstGeom>
          <a:noFill/>
          <a:ln w="9525">
            <a:solidFill>
              <a:schemeClr val="tx1"/>
            </a:solidFill>
            <a:round/>
            <a:headEnd/>
            <a:tailEnd/>
          </a:ln>
        </p:spPr>
        <p:txBody>
          <a:bodyPr/>
          <a:lstStyle/>
          <a:p>
            <a:endParaRPr lang="id-ID"/>
          </a:p>
        </p:txBody>
      </p:sp>
      <p:sp>
        <p:nvSpPr>
          <p:cNvPr id="8201" name="Line 10"/>
          <p:cNvSpPr>
            <a:spLocks noChangeShapeType="1"/>
          </p:cNvSpPr>
          <p:nvPr/>
        </p:nvSpPr>
        <p:spPr bwMode="auto">
          <a:xfrm flipH="1">
            <a:off x="2895600" y="3733800"/>
            <a:ext cx="381000" cy="0"/>
          </a:xfrm>
          <a:prstGeom prst="line">
            <a:avLst/>
          </a:prstGeom>
          <a:noFill/>
          <a:ln w="9525">
            <a:solidFill>
              <a:schemeClr val="tx1"/>
            </a:solidFill>
            <a:round/>
            <a:headEnd/>
            <a:tailEnd/>
          </a:ln>
        </p:spPr>
        <p:txBody>
          <a:bodyPr/>
          <a:lstStyle/>
          <a:p>
            <a:endParaRPr lang="id-ID"/>
          </a:p>
        </p:txBody>
      </p:sp>
      <p:sp>
        <p:nvSpPr>
          <p:cNvPr id="8202" name="Line 11"/>
          <p:cNvSpPr>
            <a:spLocks noChangeShapeType="1"/>
          </p:cNvSpPr>
          <p:nvPr/>
        </p:nvSpPr>
        <p:spPr bwMode="auto">
          <a:xfrm>
            <a:off x="3276600" y="3733800"/>
            <a:ext cx="304800" cy="0"/>
          </a:xfrm>
          <a:prstGeom prst="line">
            <a:avLst/>
          </a:prstGeom>
          <a:noFill/>
          <a:ln w="9525">
            <a:solidFill>
              <a:schemeClr val="tx1"/>
            </a:solidFill>
            <a:round/>
            <a:headEnd/>
            <a:tailEnd type="triangle" w="med" len="med"/>
          </a:ln>
        </p:spPr>
        <p:txBody>
          <a:bodyPr/>
          <a:lstStyle/>
          <a:p>
            <a:endParaRPr lang="id-ID"/>
          </a:p>
        </p:txBody>
      </p:sp>
      <p:sp>
        <p:nvSpPr>
          <p:cNvPr id="8203" name="Rectangle 12"/>
          <p:cNvSpPr>
            <a:spLocks noChangeArrowheads="1"/>
          </p:cNvSpPr>
          <p:nvPr/>
        </p:nvSpPr>
        <p:spPr bwMode="auto">
          <a:xfrm>
            <a:off x="3581400" y="3276600"/>
            <a:ext cx="1371600" cy="838200"/>
          </a:xfrm>
          <a:prstGeom prst="rect">
            <a:avLst/>
          </a:prstGeom>
          <a:solidFill>
            <a:schemeClr val="accent1"/>
          </a:solidFill>
          <a:ln w="9525">
            <a:solidFill>
              <a:schemeClr val="tx1"/>
            </a:solidFill>
            <a:miter lim="800000"/>
            <a:headEnd/>
            <a:tailEnd/>
          </a:ln>
        </p:spPr>
        <p:txBody>
          <a:bodyPr wrap="none" anchor="ctr"/>
          <a:lstStyle/>
          <a:p>
            <a:pPr algn="ctr"/>
            <a:r>
              <a:rPr lang="en-US"/>
              <a:t>TH 1950 an</a:t>
            </a:r>
          </a:p>
        </p:txBody>
      </p:sp>
      <p:sp>
        <p:nvSpPr>
          <p:cNvPr id="8204" name="Line 15"/>
          <p:cNvSpPr>
            <a:spLocks noChangeShapeType="1"/>
          </p:cNvSpPr>
          <p:nvPr/>
        </p:nvSpPr>
        <p:spPr bwMode="auto">
          <a:xfrm>
            <a:off x="4953000" y="3733800"/>
            <a:ext cx="304800" cy="0"/>
          </a:xfrm>
          <a:prstGeom prst="line">
            <a:avLst/>
          </a:prstGeom>
          <a:noFill/>
          <a:ln w="9525">
            <a:solidFill>
              <a:schemeClr val="tx1"/>
            </a:solidFill>
            <a:round/>
            <a:headEnd/>
            <a:tailEnd/>
          </a:ln>
        </p:spPr>
        <p:txBody>
          <a:bodyPr/>
          <a:lstStyle/>
          <a:p>
            <a:endParaRPr lang="id-ID"/>
          </a:p>
        </p:txBody>
      </p:sp>
      <p:sp>
        <p:nvSpPr>
          <p:cNvPr id="8205" name="Line 16"/>
          <p:cNvSpPr>
            <a:spLocks noChangeShapeType="1"/>
          </p:cNvSpPr>
          <p:nvPr/>
        </p:nvSpPr>
        <p:spPr bwMode="auto">
          <a:xfrm>
            <a:off x="5257800" y="2057400"/>
            <a:ext cx="0" cy="3429000"/>
          </a:xfrm>
          <a:prstGeom prst="line">
            <a:avLst/>
          </a:prstGeom>
          <a:noFill/>
          <a:ln w="9525">
            <a:solidFill>
              <a:schemeClr val="tx1"/>
            </a:solidFill>
            <a:round/>
            <a:headEnd/>
            <a:tailEnd/>
          </a:ln>
        </p:spPr>
        <p:txBody>
          <a:bodyPr/>
          <a:lstStyle/>
          <a:p>
            <a:endParaRPr lang="id-ID"/>
          </a:p>
        </p:txBody>
      </p:sp>
      <p:sp>
        <p:nvSpPr>
          <p:cNvPr id="8206" name="Line 17"/>
          <p:cNvSpPr>
            <a:spLocks noChangeShapeType="1"/>
          </p:cNvSpPr>
          <p:nvPr/>
        </p:nvSpPr>
        <p:spPr bwMode="auto">
          <a:xfrm>
            <a:off x="5257800" y="2057400"/>
            <a:ext cx="304800" cy="0"/>
          </a:xfrm>
          <a:prstGeom prst="line">
            <a:avLst/>
          </a:prstGeom>
          <a:noFill/>
          <a:ln w="9525">
            <a:solidFill>
              <a:schemeClr val="tx1"/>
            </a:solidFill>
            <a:round/>
            <a:headEnd/>
            <a:tailEnd type="triangle" w="med" len="med"/>
          </a:ln>
        </p:spPr>
        <p:txBody>
          <a:bodyPr/>
          <a:lstStyle/>
          <a:p>
            <a:endParaRPr lang="id-ID"/>
          </a:p>
        </p:txBody>
      </p:sp>
      <p:sp>
        <p:nvSpPr>
          <p:cNvPr id="8207" name="Rectangle 18"/>
          <p:cNvSpPr>
            <a:spLocks noChangeArrowheads="1"/>
          </p:cNvSpPr>
          <p:nvPr/>
        </p:nvSpPr>
        <p:spPr bwMode="auto">
          <a:xfrm>
            <a:off x="5562600" y="1752600"/>
            <a:ext cx="3200400" cy="1176334"/>
          </a:xfrm>
          <a:prstGeom prst="rect">
            <a:avLst/>
          </a:prstGeom>
          <a:solidFill>
            <a:schemeClr val="accent1"/>
          </a:solidFill>
          <a:ln w="9525">
            <a:solidFill>
              <a:schemeClr val="tx1"/>
            </a:solidFill>
            <a:miter lim="800000"/>
            <a:headEnd/>
            <a:tailEnd/>
          </a:ln>
        </p:spPr>
        <p:txBody>
          <a:bodyPr wrap="none" anchor="ctr"/>
          <a:lstStyle/>
          <a:p>
            <a:pPr algn="ctr"/>
            <a:r>
              <a:rPr lang="en-US" dirty="0" err="1"/>
              <a:t>Merupakan</a:t>
            </a:r>
            <a:r>
              <a:rPr lang="en-US" dirty="0"/>
              <a:t> </a:t>
            </a:r>
            <a:r>
              <a:rPr lang="en-US" dirty="0" err="1" smtClean="0"/>
              <a:t>dasar</a:t>
            </a:r>
            <a:endParaRPr lang="id-ID" dirty="0" smtClean="0"/>
          </a:p>
          <a:p>
            <a:pPr algn="ctr"/>
            <a:r>
              <a:rPr lang="en-US" dirty="0" smtClean="0"/>
              <a:t> </a:t>
            </a:r>
            <a:r>
              <a:rPr lang="en-US" dirty="0" err="1"/>
              <a:t>berkembangnya</a:t>
            </a:r>
            <a:endParaRPr lang="en-US" dirty="0"/>
          </a:p>
          <a:p>
            <a:pPr algn="ctr"/>
            <a:r>
              <a:rPr lang="en-US" dirty="0" err="1"/>
              <a:t>teori</a:t>
            </a:r>
            <a:r>
              <a:rPr lang="en-US" dirty="0"/>
              <a:t> </a:t>
            </a:r>
            <a:r>
              <a:rPr lang="en-US" dirty="0" err="1"/>
              <a:t>motivasi</a:t>
            </a:r>
            <a:r>
              <a:rPr lang="en-US" dirty="0"/>
              <a:t> </a:t>
            </a:r>
            <a:r>
              <a:rPr lang="en-US" dirty="0" err="1"/>
              <a:t>saat</a:t>
            </a:r>
            <a:r>
              <a:rPr lang="en-US" dirty="0"/>
              <a:t> </a:t>
            </a:r>
            <a:r>
              <a:rPr lang="en-US" dirty="0" err="1"/>
              <a:t>ini</a:t>
            </a:r>
            <a:endParaRPr lang="en-US" dirty="0"/>
          </a:p>
        </p:txBody>
      </p:sp>
      <p:sp>
        <p:nvSpPr>
          <p:cNvPr id="8208" name="Line 19"/>
          <p:cNvSpPr>
            <a:spLocks noChangeShapeType="1"/>
          </p:cNvSpPr>
          <p:nvPr/>
        </p:nvSpPr>
        <p:spPr bwMode="auto">
          <a:xfrm>
            <a:off x="5257800" y="5486400"/>
            <a:ext cx="381000" cy="0"/>
          </a:xfrm>
          <a:prstGeom prst="line">
            <a:avLst/>
          </a:prstGeom>
          <a:noFill/>
          <a:ln w="9525">
            <a:solidFill>
              <a:schemeClr val="tx1"/>
            </a:solidFill>
            <a:round/>
            <a:headEnd/>
            <a:tailEnd type="triangle" w="med" len="med"/>
          </a:ln>
        </p:spPr>
        <p:txBody>
          <a:bodyPr/>
          <a:lstStyle/>
          <a:p>
            <a:endParaRPr lang="id-ID"/>
          </a:p>
        </p:txBody>
      </p:sp>
      <p:sp>
        <p:nvSpPr>
          <p:cNvPr id="8209" name="Rectangle 20"/>
          <p:cNvSpPr>
            <a:spLocks noChangeArrowheads="1"/>
          </p:cNvSpPr>
          <p:nvPr/>
        </p:nvSpPr>
        <p:spPr bwMode="auto">
          <a:xfrm>
            <a:off x="5638800" y="5029200"/>
            <a:ext cx="3124200" cy="990600"/>
          </a:xfrm>
          <a:prstGeom prst="rect">
            <a:avLst/>
          </a:prstGeom>
          <a:solidFill>
            <a:schemeClr val="accent1"/>
          </a:solidFill>
          <a:ln w="9525">
            <a:solidFill>
              <a:schemeClr val="tx1"/>
            </a:solidFill>
            <a:miter lim="800000"/>
            <a:headEnd/>
            <a:tailEnd/>
          </a:ln>
        </p:spPr>
        <p:txBody>
          <a:bodyPr wrap="none" anchor="ctr"/>
          <a:lstStyle/>
          <a:p>
            <a:pPr algn="ctr"/>
            <a:r>
              <a:rPr lang="en-US"/>
              <a:t>Sebagai dasar para manager</a:t>
            </a:r>
          </a:p>
          <a:p>
            <a:pPr algn="ctr"/>
            <a:r>
              <a:rPr lang="en-US"/>
              <a:t>Pelaksana dalam menjelaskan </a:t>
            </a:r>
          </a:p>
          <a:p>
            <a:pPr algn="ctr"/>
            <a:r>
              <a:rPr lang="en-US"/>
              <a:t>Motivasi karyawan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defRPr/>
            </a:pPr>
            <a:r>
              <a:rPr lang="en-US" sz="4000" b="0" dirty="0" smtClean="0">
                <a:solidFill>
                  <a:schemeClr val="tx1"/>
                </a:solidFill>
              </a:rPr>
              <a:t>TEORI HIERARKI KEBUTUHAN</a:t>
            </a:r>
            <a:r>
              <a:rPr lang="id-ID" sz="4000" b="0" dirty="0" smtClean="0">
                <a:solidFill>
                  <a:schemeClr val="tx1"/>
                </a:solidFill>
              </a:rPr>
              <a:t> </a:t>
            </a:r>
            <a:r>
              <a:rPr lang="en-US" sz="4000" dirty="0" smtClean="0"/>
              <a:t>(Abraham Maslow) </a:t>
            </a:r>
            <a:endParaRPr lang="en-US" sz="4000" b="0" dirty="0" smtClean="0">
              <a:solidFill>
                <a:schemeClr val="tx1"/>
              </a:solidFill>
            </a:endParaRPr>
          </a:p>
        </p:txBody>
      </p:sp>
      <p:sp>
        <p:nvSpPr>
          <p:cNvPr id="13315" name="Rectangle 3"/>
          <p:cNvSpPr>
            <a:spLocks noGrp="1" noChangeArrowheads="1"/>
          </p:cNvSpPr>
          <p:nvPr>
            <p:ph idx="1"/>
          </p:nvPr>
        </p:nvSpPr>
        <p:spPr/>
        <p:txBody>
          <a:bodyPr>
            <a:normAutofit/>
          </a:bodyPr>
          <a:lstStyle/>
          <a:p>
            <a:pPr marL="0" indent="0" eaLnBrk="1" hangingPunct="1">
              <a:lnSpc>
                <a:spcPct val="80000"/>
              </a:lnSpc>
              <a:buFont typeface="Wingdings" pitchFamily="2" charset="2"/>
              <a:buNone/>
              <a:defRPr/>
            </a:pPr>
            <a:r>
              <a:rPr lang="en-US" sz="2000" dirty="0" smtClean="0"/>
              <a:t> </a:t>
            </a:r>
            <a:r>
              <a:rPr lang="en-US" sz="2400" dirty="0" err="1" smtClean="0"/>
              <a:t>Adalah</a:t>
            </a:r>
            <a:r>
              <a:rPr lang="en-US" sz="2400" dirty="0" smtClean="0"/>
              <a:t> </a:t>
            </a:r>
            <a:r>
              <a:rPr lang="en-US" sz="2400" dirty="0" err="1" smtClean="0"/>
              <a:t>teori</a:t>
            </a:r>
            <a:r>
              <a:rPr lang="en-US" sz="2400" dirty="0" smtClean="0"/>
              <a:t> yang </a:t>
            </a:r>
            <a:r>
              <a:rPr lang="en-US" sz="2400" dirty="0" err="1" smtClean="0"/>
              <a:t>mengungkapkan</a:t>
            </a:r>
            <a:r>
              <a:rPr lang="en-US" sz="2400" dirty="0" smtClean="0"/>
              <a:t> </a:t>
            </a:r>
            <a:r>
              <a:rPr lang="en-US" sz="2400" dirty="0" err="1" smtClean="0"/>
              <a:t>bahwa</a:t>
            </a:r>
            <a:r>
              <a:rPr lang="en-US" sz="2400" dirty="0" smtClean="0"/>
              <a:t> </a:t>
            </a:r>
            <a:r>
              <a:rPr lang="en-US" sz="2400" dirty="0" err="1" smtClean="0"/>
              <a:t>setiap</a:t>
            </a:r>
            <a:r>
              <a:rPr lang="en-US" sz="2400" dirty="0" smtClean="0"/>
              <a:t> </a:t>
            </a:r>
            <a:r>
              <a:rPr lang="en-US" sz="2400" dirty="0" err="1" smtClean="0"/>
              <a:t>manusia</a:t>
            </a:r>
            <a:r>
              <a:rPr lang="en-US" sz="2400" dirty="0" smtClean="0"/>
              <a:t> </a:t>
            </a:r>
            <a:r>
              <a:rPr lang="en-US" sz="2400" dirty="0" err="1" smtClean="0"/>
              <a:t>memiliki</a:t>
            </a:r>
            <a:r>
              <a:rPr lang="en-US" sz="2400" dirty="0" smtClean="0"/>
              <a:t> 5 </a:t>
            </a:r>
            <a:r>
              <a:rPr lang="en-US" sz="2400" dirty="0" err="1" smtClean="0"/>
              <a:t>tingkatan</a:t>
            </a:r>
            <a:r>
              <a:rPr lang="en-US" sz="2400" dirty="0" smtClean="0"/>
              <a:t> </a:t>
            </a:r>
            <a:r>
              <a:rPr lang="en-US" sz="2400" dirty="0" err="1" smtClean="0"/>
              <a:t>Kebutuhan</a:t>
            </a:r>
            <a:r>
              <a:rPr lang="en-US" sz="2400" dirty="0" smtClean="0"/>
              <a:t> </a:t>
            </a:r>
            <a:r>
              <a:rPr lang="en-US" sz="2400" dirty="0" err="1" smtClean="0"/>
              <a:t>dimana</a:t>
            </a:r>
            <a:r>
              <a:rPr lang="en-US" sz="2400" dirty="0" smtClean="0"/>
              <a:t> </a:t>
            </a:r>
            <a:r>
              <a:rPr lang="en-US" sz="2400" dirty="0" err="1" smtClean="0"/>
              <a:t>ketika</a:t>
            </a:r>
            <a:r>
              <a:rPr lang="en-US" sz="2400" dirty="0" smtClean="0"/>
              <a:t> </a:t>
            </a:r>
            <a:r>
              <a:rPr lang="en-US" sz="2400" dirty="0" err="1" smtClean="0"/>
              <a:t>setiap</a:t>
            </a:r>
            <a:r>
              <a:rPr lang="en-US" sz="2400" dirty="0" smtClean="0"/>
              <a:t> </a:t>
            </a:r>
            <a:r>
              <a:rPr lang="en-US" sz="2400" dirty="0" err="1" smtClean="0"/>
              <a:t>kebutuhan</a:t>
            </a:r>
            <a:r>
              <a:rPr lang="en-US" sz="2400" dirty="0" smtClean="0"/>
              <a:t> </a:t>
            </a:r>
            <a:r>
              <a:rPr lang="en-US" sz="2400" dirty="0" err="1" smtClean="0"/>
              <a:t>pada</a:t>
            </a:r>
            <a:r>
              <a:rPr lang="en-US" sz="2400" dirty="0" smtClean="0"/>
              <a:t> </a:t>
            </a:r>
            <a:r>
              <a:rPr lang="en-US" sz="2400" dirty="0" err="1" smtClean="0"/>
              <a:t>dasarnya</a:t>
            </a:r>
            <a:r>
              <a:rPr lang="en-US" sz="2400" dirty="0" smtClean="0"/>
              <a:t> </a:t>
            </a:r>
            <a:r>
              <a:rPr lang="en-US" sz="2400" dirty="0" err="1" smtClean="0"/>
              <a:t>terpenuhi</a:t>
            </a:r>
            <a:r>
              <a:rPr lang="en-US" sz="2400" dirty="0" smtClean="0"/>
              <a:t> </a:t>
            </a:r>
            <a:r>
              <a:rPr lang="en-US" sz="2400" dirty="0" err="1" smtClean="0"/>
              <a:t>maka</a:t>
            </a:r>
            <a:r>
              <a:rPr lang="en-US" sz="2400" dirty="0" smtClean="0"/>
              <a:t> </a:t>
            </a:r>
            <a:r>
              <a:rPr lang="en-US" sz="2400" dirty="0" err="1" smtClean="0"/>
              <a:t>kebutuhan</a:t>
            </a:r>
            <a:r>
              <a:rPr lang="en-US" sz="2400" dirty="0" smtClean="0"/>
              <a:t> yang </a:t>
            </a:r>
            <a:r>
              <a:rPr lang="en-US" sz="2400" dirty="0" err="1" smtClean="0"/>
              <a:t>berikutnya</a:t>
            </a:r>
            <a:r>
              <a:rPr lang="en-US" sz="2400" dirty="0" smtClean="0"/>
              <a:t> </a:t>
            </a:r>
            <a:r>
              <a:rPr lang="en-US" sz="2400" dirty="0" err="1" smtClean="0"/>
              <a:t>menjadi</a:t>
            </a:r>
            <a:r>
              <a:rPr lang="en-US" sz="2400" dirty="0" smtClean="0"/>
              <a:t> </a:t>
            </a:r>
            <a:r>
              <a:rPr lang="en-US" sz="2400" dirty="0" err="1" smtClean="0"/>
              <a:t>dominan</a:t>
            </a:r>
            <a:r>
              <a:rPr lang="en-US" sz="2400" dirty="0" smtClean="0"/>
              <a:t>:</a:t>
            </a:r>
          </a:p>
          <a:p>
            <a:pPr marL="457200" indent="-457200" eaLnBrk="1" hangingPunct="1">
              <a:lnSpc>
                <a:spcPct val="80000"/>
              </a:lnSpc>
              <a:buFont typeface="Wingdings" pitchFamily="2" charset="2"/>
              <a:buAutoNum type="arabicPeriod"/>
              <a:defRPr/>
            </a:pPr>
            <a:r>
              <a:rPr lang="en-US" sz="2000" b="1" dirty="0" err="1" smtClean="0"/>
              <a:t>Fisiologis</a:t>
            </a:r>
            <a:r>
              <a:rPr lang="en-US" sz="2000" dirty="0" smtClean="0"/>
              <a:t>: </a:t>
            </a:r>
            <a:r>
              <a:rPr lang="en-US" sz="2000" dirty="0" err="1" smtClean="0"/>
              <a:t>Meliputi</a:t>
            </a:r>
            <a:r>
              <a:rPr lang="en-US" sz="2000" dirty="0" smtClean="0"/>
              <a:t> rasa </a:t>
            </a:r>
            <a:r>
              <a:rPr lang="en-US" sz="2000" dirty="0" err="1" smtClean="0"/>
              <a:t>lapar</a:t>
            </a:r>
            <a:r>
              <a:rPr lang="en-US" sz="2000" dirty="0" smtClean="0"/>
              <a:t>, </a:t>
            </a:r>
            <a:r>
              <a:rPr lang="en-US" sz="2000" dirty="0" err="1" smtClean="0"/>
              <a:t>haus</a:t>
            </a:r>
            <a:r>
              <a:rPr lang="en-US" sz="2000" dirty="0" smtClean="0"/>
              <a:t>, </a:t>
            </a:r>
            <a:r>
              <a:rPr lang="en-US" sz="2000" dirty="0" err="1" smtClean="0"/>
              <a:t>berlindung</a:t>
            </a:r>
            <a:r>
              <a:rPr lang="en-US" sz="2000" dirty="0" smtClean="0"/>
              <a:t>, </a:t>
            </a:r>
            <a:r>
              <a:rPr lang="en-US" sz="2000" dirty="0" err="1" smtClean="0"/>
              <a:t>seksual</a:t>
            </a:r>
            <a:r>
              <a:rPr lang="en-US" sz="2000" dirty="0" smtClean="0"/>
              <a:t>, </a:t>
            </a:r>
            <a:r>
              <a:rPr lang="en-US" sz="2000" dirty="0" err="1" smtClean="0"/>
              <a:t>dan</a:t>
            </a:r>
            <a:r>
              <a:rPr lang="en-US" sz="2000" dirty="0" smtClean="0"/>
              <a:t> </a:t>
            </a:r>
            <a:r>
              <a:rPr lang="en-US" sz="2000" dirty="0" err="1" smtClean="0"/>
              <a:t>kebutuhan</a:t>
            </a:r>
            <a:r>
              <a:rPr lang="en-US" sz="2000" dirty="0" smtClean="0"/>
              <a:t> </a:t>
            </a:r>
            <a:r>
              <a:rPr lang="en-US" sz="2000" dirty="0" err="1" smtClean="0"/>
              <a:t>fisik</a:t>
            </a:r>
            <a:r>
              <a:rPr lang="en-US" sz="2000" dirty="0" smtClean="0"/>
              <a:t> </a:t>
            </a:r>
            <a:r>
              <a:rPr lang="en-US" sz="2000" dirty="0" err="1" smtClean="0"/>
              <a:t>lainnya</a:t>
            </a:r>
            <a:r>
              <a:rPr lang="en-US" sz="2000" dirty="0" smtClean="0"/>
              <a:t>.</a:t>
            </a:r>
          </a:p>
          <a:p>
            <a:pPr marL="457200" indent="-457200" eaLnBrk="1" hangingPunct="1">
              <a:lnSpc>
                <a:spcPct val="80000"/>
              </a:lnSpc>
              <a:buFont typeface="Wingdings" pitchFamily="2" charset="2"/>
              <a:buAutoNum type="arabicPeriod"/>
              <a:defRPr/>
            </a:pPr>
            <a:r>
              <a:rPr lang="en-US" sz="2000" b="1" dirty="0" smtClean="0"/>
              <a:t>Rasa </a:t>
            </a:r>
            <a:r>
              <a:rPr lang="en-US" sz="2000" b="1" dirty="0" err="1" smtClean="0"/>
              <a:t>Aman</a:t>
            </a:r>
            <a:r>
              <a:rPr lang="en-US" sz="2000" dirty="0" smtClean="0"/>
              <a:t>: </a:t>
            </a:r>
            <a:r>
              <a:rPr lang="en-US" sz="2000" dirty="0" err="1" smtClean="0"/>
              <a:t>Meliputi</a:t>
            </a:r>
            <a:r>
              <a:rPr lang="en-US" sz="2000" dirty="0" smtClean="0"/>
              <a:t> rasa </a:t>
            </a:r>
            <a:r>
              <a:rPr lang="en-US" sz="2000" dirty="0" err="1" smtClean="0"/>
              <a:t>ingin</a:t>
            </a:r>
            <a:r>
              <a:rPr lang="en-US" sz="2000" dirty="0" smtClean="0"/>
              <a:t> </a:t>
            </a:r>
            <a:r>
              <a:rPr lang="en-US" sz="2000" dirty="0" err="1" smtClean="0"/>
              <a:t>dilindungi</a:t>
            </a:r>
            <a:r>
              <a:rPr lang="en-US" sz="2000" dirty="0" smtClean="0"/>
              <a:t> </a:t>
            </a:r>
            <a:r>
              <a:rPr lang="en-US" sz="2000" dirty="0" err="1" smtClean="0"/>
              <a:t>dari</a:t>
            </a:r>
            <a:r>
              <a:rPr lang="en-US" sz="2000" dirty="0" smtClean="0"/>
              <a:t> </a:t>
            </a:r>
            <a:r>
              <a:rPr lang="en-US" sz="2000" dirty="0" err="1" smtClean="0"/>
              <a:t>bahaya</a:t>
            </a:r>
            <a:r>
              <a:rPr lang="en-US" sz="2000" dirty="0" smtClean="0"/>
              <a:t> </a:t>
            </a:r>
            <a:r>
              <a:rPr lang="en-US" sz="2000" dirty="0" err="1" smtClean="0"/>
              <a:t>fisik</a:t>
            </a:r>
            <a:r>
              <a:rPr lang="en-US" sz="2000" dirty="0" smtClean="0"/>
              <a:t> </a:t>
            </a:r>
            <a:r>
              <a:rPr lang="en-US" sz="2000" dirty="0" err="1" smtClean="0"/>
              <a:t>dan</a:t>
            </a:r>
            <a:r>
              <a:rPr lang="en-US" sz="2000" dirty="0" smtClean="0"/>
              <a:t> </a:t>
            </a:r>
            <a:r>
              <a:rPr lang="en-US" sz="2000" dirty="0" err="1" smtClean="0"/>
              <a:t>emosional</a:t>
            </a:r>
            <a:r>
              <a:rPr lang="en-US" sz="2000" dirty="0" smtClean="0"/>
              <a:t>.</a:t>
            </a:r>
            <a:endParaRPr lang="en-US" sz="2000" b="1" dirty="0" smtClean="0"/>
          </a:p>
          <a:p>
            <a:pPr marL="457200" indent="-457200" eaLnBrk="1" hangingPunct="1">
              <a:lnSpc>
                <a:spcPct val="80000"/>
              </a:lnSpc>
              <a:buFont typeface="Wingdings" pitchFamily="2" charset="2"/>
              <a:buAutoNum type="arabicPeriod"/>
              <a:defRPr/>
            </a:pPr>
            <a:r>
              <a:rPr lang="en-US" sz="2000" b="1" dirty="0" err="1" smtClean="0"/>
              <a:t>Sosial</a:t>
            </a:r>
            <a:r>
              <a:rPr lang="en-US" sz="2000" dirty="0" smtClean="0"/>
              <a:t>: </a:t>
            </a:r>
            <a:r>
              <a:rPr lang="en-US" sz="2000" dirty="0" err="1" smtClean="0"/>
              <a:t>Meliputi</a:t>
            </a:r>
            <a:r>
              <a:rPr lang="en-US" sz="2000" dirty="0" smtClean="0"/>
              <a:t> rasa </a:t>
            </a:r>
            <a:r>
              <a:rPr lang="en-US" sz="2000" dirty="0" err="1" smtClean="0"/>
              <a:t>kasih</a:t>
            </a:r>
            <a:r>
              <a:rPr lang="en-US" sz="2000" dirty="0" smtClean="0"/>
              <a:t> </a:t>
            </a:r>
            <a:r>
              <a:rPr lang="en-US" sz="2000" dirty="0" err="1" smtClean="0"/>
              <a:t>sayang</a:t>
            </a:r>
            <a:r>
              <a:rPr lang="en-US" sz="2000" dirty="0" smtClean="0"/>
              <a:t>, </a:t>
            </a:r>
            <a:r>
              <a:rPr lang="en-US" sz="2000" dirty="0" err="1" smtClean="0"/>
              <a:t>kepemilikan</a:t>
            </a:r>
            <a:r>
              <a:rPr lang="en-US" sz="2000" dirty="0" smtClean="0"/>
              <a:t>, </a:t>
            </a:r>
            <a:r>
              <a:rPr lang="en-US" sz="2000" dirty="0" err="1" smtClean="0"/>
              <a:t>Penerimaan</a:t>
            </a:r>
            <a:r>
              <a:rPr lang="en-US" sz="2000" dirty="0" smtClean="0"/>
              <a:t> </a:t>
            </a:r>
            <a:r>
              <a:rPr lang="en-US" sz="2000" dirty="0" err="1" smtClean="0"/>
              <a:t>dan</a:t>
            </a:r>
            <a:r>
              <a:rPr lang="en-US" sz="2000" dirty="0" smtClean="0"/>
              <a:t> </a:t>
            </a:r>
            <a:r>
              <a:rPr lang="en-US" sz="2000" dirty="0" err="1" smtClean="0"/>
              <a:t>persahabatan</a:t>
            </a:r>
            <a:r>
              <a:rPr lang="en-US" sz="2000" dirty="0" smtClean="0"/>
              <a:t>.</a:t>
            </a:r>
          </a:p>
          <a:p>
            <a:pPr marL="457200" indent="-457200" eaLnBrk="1" hangingPunct="1">
              <a:lnSpc>
                <a:spcPct val="80000"/>
              </a:lnSpc>
              <a:buFont typeface="Wingdings" pitchFamily="2" charset="2"/>
              <a:buAutoNum type="arabicPeriod"/>
              <a:defRPr/>
            </a:pPr>
            <a:r>
              <a:rPr lang="en-US" sz="2000" b="1" dirty="0" err="1" smtClean="0"/>
              <a:t>Penghargaan</a:t>
            </a:r>
            <a:r>
              <a:rPr lang="en-US" sz="2000" dirty="0" smtClean="0"/>
              <a:t>: </a:t>
            </a:r>
            <a:r>
              <a:rPr lang="en-US" sz="2000" dirty="0" err="1" smtClean="0"/>
              <a:t>Meliputi</a:t>
            </a:r>
            <a:r>
              <a:rPr lang="en-US" sz="2000" dirty="0" smtClean="0"/>
              <a:t> </a:t>
            </a:r>
            <a:r>
              <a:rPr lang="en-US" sz="2000" dirty="0" err="1" smtClean="0"/>
              <a:t>faktor-faktor</a:t>
            </a:r>
            <a:r>
              <a:rPr lang="en-US" sz="2000" dirty="0" smtClean="0"/>
              <a:t> </a:t>
            </a:r>
            <a:r>
              <a:rPr lang="en-US" sz="2000" dirty="0" err="1" smtClean="0"/>
              <a:t>penghargaan</a:t>
            </a:r>
            <a:r>
              <a:rPr lang="en-US" sz="2000" dirty="0" smtClean="0"/>
              <a:t> internal </a:t>
            </a:r>
            <a:r>
              <a:rPr lang="en-US" sz="2000" dirty="0" err="1" smtClean="0"/>
              <a:t>seperti</a:t>
            </a:r>
            <a:r>
              <a:rPr lang="en-US" sz="2000" dirty="0" smtClean="0"/>
              <a:t> </a:t>
            </a:r>
            <a:r>
              <a:rPr lang="en-US" sz="2000" dirty="0" err="1" smtClean="0"/>
              <a:t>hormat</a:t>
            </a:r>
            <a:r>
              <a:rPr lang="en-US" sz="2000" dirty="0" smtClean="0"/>
              <a:t> </a:t>
            </a:r>
            <a:r>
              <a:rPr lang="en-US" sz="2000" dirty="0" err="1" smtClean="0"/>
              <a:t>diri</a:t>
            </a:r>
            <a:r>
              <a:rPr lang="en-US" sz="2000" dirty="0" smtClean="0"/>
              <a:t>, </a:t>
            </a:r>
            <a:r>
              <a:rPr lang="en-US" sz="2000" dirty="0" err="1" smtClean="0"/>
              <a:t>otonomi</a:t>
            </a:r>
            <a:r>
              <a:rPr lang="en-US" sz="2000" dirty="0" smtClean="0"/>
              <a:t>, </a:t>
            </a:r>
            <a:r>
              <a:rPr lang="en-US" sz="2000" dirty="0" err="1" smtClean="0"/>
              <a:t>dan</a:t>
            </a:r>
            <a:r>
              <a:rPr lang="en-US" sz="2000" dirty="0" smtClean="0"/>
              <a:t> </a:t>
            </a:r>
            <a:r>
              <a:rPr lang="en-US" sz="2000" dirty="0" err="1" smtClean="0"/>
              <a:t>pencapaian</a:t>
            </a:r>
            <a:r>
              <a:rPr lang="en-US" sz="2000" dirty="0" smtClean="0"/>
              <a:t>, </a:t>
            </a:r>
            <a:r>
              <a:rPr lang="en-US" sz="2000" dirty="0" err="1" smtClean="0"/>
              <a:t>serta</a:t>
            </a:r>
            <a:r>
              <a:rPr lang="en-US" sz="2000" dirty="0" smtClean="0"/>
              <a:t> </a:t>
            </a:r>
            <a:r>
              <a:rPr lang="en-US" sz="2000" dirty="0" err="1" smtClean="0"/>
              <a:t>faktor-faktor</a:t>
            </a:r>
            <a:r>
              <a:rPr lang="en-US" sz="2000" dirty="0" smtClean="0"/>
              <a:t> </a:t>
            </a:r>
            <a:r>
              <a:rPr lang="en-US" sz="2000" dirty="0" err="1" smtClean="0"/>
              <a:t>eksternal</a:t>
            </a:r>
            <a:r>
              <a:rPr lang="en-US" sz="2000" dirty="0" smtClean="0"/>
              <a:t> </a:t>
            </a:r>
            <a:r>
              <a:rPr lang="en-US" sz="2000" dirty="0" err="1" smtClean="0"/>
              <a:t>seperti</a:t>
            </a:r>
            <a:r>
              <a:rPr lang="en-US" sz="2000" dirty="0" smtClean="0"/>
              <a:t> : Status, </a:t>
            </a:r>
            <a:r>
              <a:rPr lang="en-US" sz="2000" dirty="0" err="1" smtClean="0"/>
              <a:t>pengakuan</a:t>
            </a:r>
            <a:r>
              <a:rPr lang="en-US" sz="2000" dirty="0" smtClean="0"/>
              <a:t> </a:t>
            </a:r>
            <a:r>
              <a:rPr lang="en-US" sz="2000" dirty="0" err="1" smtClean="0"/>
              <a:t>dan</a:t>
            </a:r>
            <a:r>
              <a:rPr lang="en-US" sz="2000" dirty="0" smtClean="0"/>
              <a:t> </a:t>
            </a:r>
            <a:r>
              <a:rPr lang="en-US" sz="2000" dirty="0" err="1" smtClean="0"/>
              <a:t>perhatian</a:t>
            </a:r>
            <a:r>
              <a:rPr lang="en-US" sz="2000" dirty="0" smtClean="0"/>
              <a:t>.</a:t>
            </a:r>
          </a:p>
          <a:p>
            <a:pPr marL="457200" indent="-457200" eaLnBrk="1" hangingPunct="1">
              <a:lnSpc>
                <a:spcPct val="80000"/>
              </a:lnSpc>
              <a:buFont typeface="Wingdings" pitchFamily="2" charset="2"/>
              <a:buAutoNum type="arabicPeriod"/>
              <a:defRPr/>
            </a:pPr>
            <a:r>
              <a:rPr lang="en-US" sz="2000" b="1" dirty="0" err="1" smtClean="0"/>
              <a:t>Aktualisasi</a:t>
            </a:r>
            <a:r>
              <a:rPr lang="en-US" sz="2000" b="1" dirty="0" smtClean="0"/>
              <a:t> </a:t>
            </a:r>
            <a:r>
              <a:rPr lang="en-US" sz="2000" b="1" dirty="0" err="1" smtClean="0"/>
              <a:t>Diri</a:t>
            </a:r>
            <a:r>
              <a:rPr lang="en-US" sz="2000" dirty="0" smtClean="0"/>
              <a:t>: </a:t>
            </a:r>
            <a:r>
              <a:rPr lang="en-US" sz="2000" dirty="0" err="1" smtClean="0"/>
              <a:t>Dorongan</a:t>
            </a:r>
            <a:r>
              <a:rPr lang="en-US" sz="2000" dirty="0" smtClean="0"/>
              <a:t> </a:t>
            </a:r>
            <a:r>
              <a:rPr lang="en-US" sz="2000" dirty="0" err="1" smtClean="0"/>
              <a:t>untuk</a:t>
            </a:r>
            <a:r>
              <a:rPr lang="en-US" sz="2000" dirty="0" smtClean="0"/>
              <a:t> </a:t>
            </a:r>
            <a:r>
              <a:rPr lang="en-US" sz="2000" dirty="0" err="1" smtClean="0"/>
              <a:t>menjadi</a:t>
            </a:r>
            <a:r>
              <a:rPr lang="en-US" sz="2000" dirty="0" smtClean="0"/>
              <a:t> </a:t>
            </a:r>
            <a:r>
              <a:rPr lang="en-US" sz="2000" dirty="0" err="1" smtClean="0"/>
              <a:t>seseorang</a:t>
            </a:r>
            <a:r>
              <a:rPr lang="en-US" sz="2000" dirty="0" smtClean="0"/>
              <a:t> </a:t>
            </a:r>
            <a:r>
              <a:rPr lang="en-US" sz="2000" dirty="0" err="1" smtClean="0"/>
              <a:t>sesuai</a:t>
            </a:r>
            <a:r>
              <a:rPr lang="en-US" sz="2000" dirty="0" smtClean="0"/>
              <a:t> </a:t>
            </a:r>
            <a:r>
              <a:rPr lang="en-US" sz="2000" dirty="0" err="1" smtClean="0"/>
              <a:t>dengan</a:t>
            </a:r>
            <a:r>
              <a:rPr lang="en-US" sz="2000" dirty="0" smtClean="0"/>
              <a:t> </a:t>
            </a:r>
            <a:r>
              <a:rPr lang="en-US" sz="2000" dirty="0" err="1" smtClean="0"/>
              <a:t>kecakapannya</a:t>
            </a:r>
            <a:r>
              <a:rPr lang="en-US" sz="2000" dirty="0" smtClean="0"/>
              <a:t>, </a:t>
            </a:r>
            <a:r>
              <a:rPr lang="en-US" sz="2000" dirty="0" err="1" smtClean="0"/>
              <a:t>meliputi</a:t>
            </a:r>
            <a:r>
              <a:rPr lang="en-US" sz="2000" dirty="0" smtClean="0"/>
              <a:t>: </a:t>
            </a:r>
            <a:r>
              <a:rPr lang="en-US" sz="2000" dirty="0" err="1" smtClean="0"/>
              <a:t>Pertumbuhan</a:t>
            </a:r>
            <a:r>
              <a:rPr lang="en-US" sz="2000" dirty="0" smtClean="0"/>
              <a:t>, </a:t>
            </a:r>
            <a:r>
              <a:rPr lang="en-US" sz="2000" dirty="0" err="1" smtClean="0"/>
              <a:t>Pencapaian</a:t>
            </a:r>
            <a:r>
              <a:rPr lang="en-US" sz="2000" dirty="0" smtClean="0"/>
              <a:t> </a:t>
            </a:r>
            <a:r>
              <a:rPr lang="en-US" sz="2000" dirty="0" err="1" smtClean="0"/>
              <a:t>potensi</a:t>
            </a:r>
            <a:r>
              <a:rPr lang="en-US" sz="2000" dirty="0" smtClean="0"/>
              <a:t> </a:t>
            </a:r>
            <a:r>
              <a:rPr lang="en-US" sz="2000" dirty="0" err="1" smtClean="0"/>
              <a:t>seseorang</a:t>
            </a:r>
            <a:r>
              <a:rPr lang="en-US" sz="2000" dirty="0" smtClean="0"/>
              <a:t>, </a:t>
            </a:r>
            <a:r>
              <a:rPr lang="en-US" sz="2000" dirty="0" err="1" smtClean="0"/>
              <a:t>dan</a:t>
            </a:r>
            <a:r>
              <a:rPr lang="en-US" sz="2000" dirty="0" smtClean="0"/>
              <a:t> </a:t>
            </a:r>
            <a:r>
              <a:rPr lang="en-US" sz="2000" dirty="0" err="1" smtClean="0"/>
              <a:t>pemenuhan</a:t>
            </a:r>
            <a:r>
              <a:rPr lang="en-US" sz="2000" dirty="0" smtClean="0"/>
              <a:t> </a:t>
            </a:r>
            <a:r>
              <a:rPr lang="en-US" sz="2000" dirty="0" err="1" smtClean="0"/>
              <a:t>diri</a:t>
            </a:r>
            <a:r>
              <a:rPr lang="en-US" sz="2000" dirty="0" smtClean="0"/>
              <a:t> </a:t>
            </a:r>
            <a:r>
              <a:rPr lang="en-US" sz="2000" dirty="0" err="1" smtClean="0"/>
              <a:t>sendiri</a:t>
            </a:r>
            <a:r>
              <a:rPr lang="en-US" sz="20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4000" b="0" smtClean="0">
                <a:solidFill>
                  <a:schemeClr val="tx1"/>
                </a:solidFill>
              </a:rPr>
              <a:t>TEORI HIERARKI KEBUTUHAN</a:t>
            </a:r>
          </a:p>
        </p:txBody>
      </p:sp>
      <p:sp>
        <p:nvSpPr>
          <p:cNvPr id="10243" name="AutoShape 14"/>
          <p:cNvSpPr>
            <a:spLocks noChangeArrowheads="1"/>
          </p:cNvSpPr>
          <p:nvPr/>
        </p:nvSpPr>
        <p:spPr bwMode="auto">
          <a:xfrm>
            <a:off x="609600" y="1447800"/>
            <a:ext cx="7620000" cy="5181600"/>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id-ID"/>
          </a:p>
        </p:txBody>
      </p:sp>
      <p:sp>
        <p:nvSpPr>
          <p:cNvPr id="14352" name="Rectangle 16"/>
          <p:cNvSpPr>
            <a:spLocks noChangeArrowheads="1"/>
          </p:cNvSpPr>
          <p:nvPr/>
        </p:nvSpPr>
        <p:spPr bwMode="auto">
          <a:xfrm>
            <a:off x="5010150" y="2362200"/>
            <a:ext cx="698500" cy="366713"/>
          </a:xfrm>
          <a:prstGeom prst="rect">
            <a:avLst/>
          </a:prstGeom>
          <a:noFill/>
          <a:ln w="9525">
            <a:noFill/>
            <a:miter lim="800000"/>
            <a:headEnd/>
            <a:tailEnd/>
          </a:ln>
          <a:effectLst/>
        </p:spPr>
        <p:txBody>
          <a:bodyPr wrap="none">
            <a:spAutoFit/>
          </a:bodyPr>
          <a:lstStyle/>
          <a:p>
            <a:pPr>
              <a:defRPr/>
            </a:pPr>
            <a:r>
              <a:rPr lang="en-US">
                <a:effectLst>
                  <a:outerShdw blurRad="38100" dist="38100" dir="2700000" algn="tl">
                    <a:srgbClr val="000000"/>
                  </a:outerShdw>
                </a:effectLst>
              </a:rPr>
              <a:t>         </a:t>
            </a:r>
          </a:p>
        </p:txBody>
      </p:sp>
      <p:sp>
        <p:nvSpPr>
          <p:cNvPr id="14353" name="Rectangle 17"/>
          <p:cNvSpPr>
            <a:spLocks noChangeArrowheads="1"/>
          </p:cNvSpPr>
          <p:nvPr/>
        </p:nvSpPr>
        <p:spPr bwMode="auto">
          <a:xfrm>
            <a:off x="3124200" y="2057400"/>
            <a:ext cx="2590800" cy="4583113"/>
          </a:xfrm>
          <a:prstGeom prst="rect">
            <a:avLst/>
          </a:prstGeom>
          <a:noFill/>
          <a:ln w="9525">
            <a:noFill/>
            <a:miter lim="800000"/>
            <a:headEnd/>
            <a:tailEnd/>
          </a:ln>
          <a:effectLst/>
        </p:spPr>
        <p:txBody>
          <a:bodyPr>
            <a:spAutoFit/>
          </a:bodyPr>
          <a:lstStyle/>
          <a:p>
            <a:pPr>
              <a:spcBef>
                <a:spcPct val="50000"/>
              </a:spcBef>
              <a:defRPr/>
            </a:pPr>
            <a:endParaRPr lang="en-US" sz="2400">
              <a:effectLst>
                <a:outerShdw blurRad="38100" dist="38100" dir="2700000" algn="tl">
                  <a:srgbClr val="000000"/>
                </a:outerShdw>
              </a:effectLst>
            </a:endParaRPr>
          </a:p>
          <a:p>
            <a:pPr algn="ctr">
              <a:spcBef>
                <a:spcPct val="50000"/>
              </a:spcBef>
              <a:defRPr/>
            </a:pPr>
            <a:r>
              <a:rPr lang="en-US" sz="2400">
                <a:effectLst>
                  <a:outerShdw blurRad="38100" dist="38100" dir="2700000" algn="tl">
                    <a:srgbClr val="000000"/>
                  </a:outerShdw>
                </a:effectLst>
              </a:rPr>
              <a:t>Aktualisasi Diri </a:t>
            </a:r>
          </a:p>
          <a:p>
            <a:pPr algn="ctr" eaLnBrk="1" hangingPunct="1">
              <a:lnSpc>
                <a:spcPct val="90000"/>
              </a:lnSpc>
              <a:spcBef>
                <a:spcPct val="20000"/>
              </a:spcBef>
              <a:buClr>
                <a:schemeClr val="hlink"/>
              </a:buClr>
              <a:buSzPct val="60000"/>
              <a:buFont typeface="Wingdings" pitchFamily="2" charset="2"/>
              <a:buNone/>
              <a:defRPr/>
            </a:pPr>
            <a:endParaRPr lang="en-US" sz="2400">
              <a:effectLst>
                <a:outerShdw blurRad="38100" dist="38100" dir="2700000" algn="tl">
                  <a:srgbClr val="000000"/>
                </a:outerShdw>
              </a:effectLst>
            </a:endParaRPr>
          </a:p>
          <a:p>
            <a:pPr algn="ctr" eaLnBrk="1" hangingPunct="1">
              <a:lnSpc>
                <a:spcPct val="90000"/>
              </a:lnSpc>
              <a:spcBef>
                <a:spcPct val="20000"/>
              </a:spcBef>
              <a:buClr>
                <a:schemeClr val="hlink"/>
              </a:buClr>
              <a:buSzPct val="60000"/>
              <a:buFont typeface="Wingdings" pitchFamily="2" charset="2"/>
              <a:buNone/>
              <a:defRPr/>
            </a:pPr>
            <a:endParaRPr lang="en-US" sz="2400">
              <a:effectLst>
                <a:outerShdw blurRad="38100" dist="38100" dir="2700000" algn="tl">
                  <a:srgbClr val="000000"/>
                </a:outerShdw>
              </a:effectLst>
            </a:endParaRPr>
          </a:p>
          <a:p>
            <a:pPr algn="ctr" eaLnBrk="1" hangingPunct="1">
              <a:lnSpc>
                <a:spcPct val="90000"/>
              </a:lnSpc>
              <a:spcBef>
                <a:spcPct val="20000"/>
              </a:spcBef>
              <a:buClr>
                <a:schemeClr val="hlink"/>
              </a:buClr>
              <a:buSzPct val="60000"/>
              <a:buFont typeface="Wingdings" pitchFamily="2" charset="2"/>
              <a:buNone/>
              <a:defRPr/>
            </a:pPr>
            <a:r>
              <a:rPr lang="en-US" sz="2400">
                <a:effectLst>
                  <a:outerShdw blurRad="38100" dist="38100" dir="2700000" algn="tl">
                    <a:srgbClr val="000000"/>
                  </a:outerShdw>
                </a:effectLst>
              </a:rPr>
              <a:t>Penghargaan</a:t>
            </a:r>
          </a:p>
          <a:p>
            <a:pPr algn="ctr" eaLnBrk="1" hangingPunct="1">
              <a:lnSpc>
                <a:spcPct val="90000"/>
              </a:lnSpc>
              <a:spcBef>
                <a:spcPct val="20000"/>
              </a:spcBef>
              <a:buClr>
                <a:schemeClr val="hlink"/>
              </a:buClr>
              <a:buSzPct val="60000"/>
              <a:buFont typeface="Wingdings" pitchFamily="2" charset="2"/>
              <a:buNone/>
              <a:defRPr/>
            </a:pPr>
            <a:endParaRPr lang="en-US" sz="2400">
              <a:effectLst>
                <a:outerShdw blurRad="38100" dist="38100" dir="2700000" algn="tl">
                  <a:srgbClr val="000000"/>
                </a:outerShdw>
              </a:effectLst>
            </a:endParaRPr>
          </a:p>
          <a:p>
            <a:pPr algn="ctr" eaLnBrk="1" hangingPunct="1">
              <a:lnSpc>
                <a:spcPct val="90000"/>
              </a:lnSpc>
              <a:spcBef>
                <a:spcPct val="20000"/>
              </a:spcBef>
              <a:buClr>
                <a:schemeClr val="hlink"/>
              </a:buClr>
              <a:buSzPct val="60000"/>
              <a:buFont typeface="Wingdings" pitchFamily="2" charset="2"/>
              <a:buNone/>
              <a:defRPr/>
            </a:pPr>
            <a:r>
              <a:rPr lang="en-US" sz="2400">
                <a:effectLst>
                  <a:outerShdw blurRad="38100" dist="38100" dir="2700000" algn="tl">
                    <a:srgbClr val="000000"/>
                  </a:outerShdw>
                </a:effectLst>
              </a:rPr>
              <a:t>Sosial</a:t>
            </a:r>
          </a:p>
          <a:p>
            <a:pPr algn="ctr" eaLnBrk="1" hangingPunct="1">
              <a:lnSpc>
                <a:spcPct val="90000"/>
              </a:lnSpc>
              <a:spcBef>
                <a:spcPct val="20000"/>
              </a:spcBef>
              <a:buClr>
                <a:schemeClr val="hlink"/>
              </a:buClr>
              <a:buSzPct val="60000"/>
              <a:buFont typeface="Wingdings" pitchFamily="2" charset="2"/>
              <a:buNone/>
              <a:defRPr/>
            </a:pPr>
            <a:endParaRPr lang="en-US" sz="2400">
              <a:effectLst>
                <a:outerShdw blurRad="38100" dist="38100" dir="2700000" algn="tl">
                  <a:srgbClr val="000000"/>
                </a:outerShdw>
              </a:effectLst>
            </a:endParaRPr>
          </a:p>
          <a:p>
            <a:pPr algn="ctr">
              <a:defRPr/>
            </a:pPr>
            <a:r>
              <a:rPr lang="en-US" sz="2400">
                <a:effectLst>
                  <a:outerShdw blurRad="38100" dist="38100" dir="2700000" algn="tl">
                    <a:srgbClr val="000000"/>
                  </a:outerShdw>
                </a:effectLst>
              </a:rPr>
              <a:t>Rasa Aman</a:t>
            </a:r>
          </a:p>
          <a:p>
            <a:pPr algn="ctr" eaLnBrk="1" hangingPunct="1">
              <a:lnSpc>
                <a:spcPct val="90000"/>
              </a:lnSpc>
              <a:spcBef>
                <a:spcPct val="20000"/>
              </a:spcBef>
              <a:buClr>
                <a:schemeClr val="hlink"/>
              </a:buClr>
              <a:buSzPct val="60000"/>
              <a:buFont typeface="Wingdings" pitchFamily="2" charset="2"/>
              <a:buNone/>
              <a:defRPr/>
            </a:pPr>
            <a:r>
              <a:rPr lang="en-US" sz="2400">
                <a:effectLst>
                  <a:outerShdw blurRad="38100" dist="38100" dir="2700000" algn="tl">
                    <a:srgbClr val="000000"/>
                  </a:outerShdw>
                </a:effectLst>
              </a:rPr>
              <a:t> </a:t>
            </a:r>
          </a:p>
          <a:p>
            <a:pPr algn="ctr" eaLnBrk="1" hangingPunct="1">
              <a:lnSpc>
                <a:spcPct val="90000"/>
              </a:lnSpc>
              <a:spcBef>
                <a:spcPct val="20000"/>
              </a:spcBef>
              <a:buClr>
                <a:schemeClr val="hlink"/>
              </a:buClr>
              <a:buSzPct val="60000"/>
              <a:buFont typeface="Wingdings" pitchFamily="2" charset="2"/>
              <a:buNone/>
              <a:defRPr/>
            </a:pPr>
            <a:r>
              <a:rPr lang="en-US" sz="2400">
                <a:effectLst>
                  <a:outerShdw blurRad="38100" dist="38100" dir="2700000" algn="tl">
                    <a:srgbClr val="000000"/>
                  </a:outerShdw>
                </a:effectLst>
              </a:rPr>
              <a:t>Fisiologis</a:t>
            </a:r>
            <a:endParaRPr lang="en-US" sz="2400"/>
          </a:p>
        </p:txBody>
      </p:sp>
      <p:sp>
        <p:nvSpPr>
          <p:cNvPr id="10246" name="Line 18"/>
          <p:cNvSpPr>
            <a:spLocks noChangeShapeType="1"/>
          </p:cNvSpPr>
          <p:nvPr/>
        </p:nvSpPr>
        <p:spPr bwMode="auto">
          <a:xfrm>
            <a:off x="3200400" y="3429000"/>
            <a:ext cx="2438400" cy="0"/>
          </a:xfrm>
          <a:prstGeom prst="line">
            <a:avLst/>
          </a:prstGeom>
          <a:noFill/>
          <a:ln w="9525">
            <a:solidFill>
              <a:schemeClr val="tx1"/>
            </a:solidFill>
            <a:round/>
            <a:headEnd/>
            <a:tailEnd/>
          </a:ln>
        </p:spPr>
        <p:txBody>
          <a:bodyPr/>
          <a:lstStyle/>
          <a:p>
            <a:endParaRPr lang="id-ID"/>
          </a:p>
        </p:txBody>
      </p:sp>
      <p:sp>
        <p:nvSpPr>
          <p:cNvPr id="10247" name="Line 19"/>
          <p:cNvSpPr>
            <a:spLocks noChangeShapeType="1"/>
          </p:cNvSpPr>
          <p:nvPr/>
        </p:nvSpPr>
        <p:spPr bwMode="auto">
          <a:xfrm>
            <a:off x="2590800" y="4343400"/>
            <a:ext cx="3581400" cy="0"/>
          </a:xfrm>
          <a:prstGeom prst="line">
            <a:avLst/>
          </a:prstGeom>
          <a:noFill/>
          <a:ln w="9525">
            <a:solidFill>
              <a:schemeClr val="tx1"/>
            </a:solidFill>
            <a:round/>
            <a:headEnd/>
            <a:tailEnd/>
          </a:ln>
        </p:spPr>
        <p:txBody>
          <a:bodyPr/>
          <a:lstStyle/>
          <a:p>
            <a:endParaRPr lang="id-ID"/>
          </a:p>
        </p:txBody>
      </p:sp>
      <p:sp>
        <p:nvSpPr>
          <p:cNvPr id="10248" name="Line 20"/>
          <p:cNvSpPr>
            <a:spLocks noChangeShapeType="1"/>
          </p:cNvSpPr>
          <p:nvPr/>
        </p:nvSpPr>
        <p:spPr bwMode="auto">
          <a:xfrm>
            <a:off x="2133600" y="5105400"/>
            <a:ext cx="4572000" cy="0"/>
          </a:xfrm>
          <a:prstGeom prst="line">
            <a:avLst/>
          </a:prstGeom>
          <a:noFill/>
          <a:ln w="9525">
            <a:solidFill>
              <a:schemeClr val="tx1"/>
            </a:solidFill>
            <a:round/>
            <a:headEnd/>
            <a:tailEnd/>
          </a:ln>
        </p:spPr>
        <p:txBody>
          <a:bodyPr/>
          <a:lstStyle/>
          <a:p>
            <a:endParaRPr lang="id-ID"/>
          </a:p>
        </p:txBody>
      </p:sp>
      <p:sp>
        <p:nvSpPr>
          <p:cNvPr id="10249" name="Line 21"/>
          <p:cNvSpPr>
            <a:spLocks noChangeShapeType="1"/>
          </p:cNvSpPr>
          <p:nvPr/>
        </p:nvSpPr>
        <p:spPr bwMode="auto">
          <a:xfrm>
            <a:off x="1600200" y="5867400"/>
            <a:ext cx="5562600" cy="0"/>
          </a:xfrm>
          <a:prstGeom prst="line">
            <a:avLst/>
          </a:prstGeom>
          <a:noFill/>
          <a:ln w="9525">
            <a:solidFill>
              <a:schemeClr val="tx1"/>
            </a:solidFill>
            <a:round/>
            <a:headEnd/>
            <a:tailEnd/>
          </a:ln>
        </p:spPr>
        <p:txBody>
          <a:bodyPr/>
          <a:lstStyle/>
          <a:p>
            <a:endParaRPr lang="id-ID"/>
          </a:p>
        </p:txBody>
      </p:sp>
      <p:sp>
        <p:nvSpPr>
          <p:cNvPr id="10250" name="Line 25"/>
          <p:cNvSpPr>
            <a:spLocks noChangeShapeType="1"/>
          </p:cNvSpPr>
          <p:nvPr/>
        </p:nvSpPr>
        <p:spPr bwMode="auto">
          <a:xfrm>
            <a:off x="7239000" y="5257800"/>
            <a:ext cx="685800" cy="0"/>
          </a:xfrm>
          <a:prstGeom prst="line">
            <a:avLst/>
          </a:prstGeom>
          <a:noFill/>
          <a:ln w="9525">
            <a:solidFill>
              <a:schemeClr val="tx1"/>
            </a:solidFill>
            <a:round/>
            <a:headEnd/>
            <a:tailEnd/>
          </a:ln>
        </p:spPr>
        <p:txBody>
          <a:bodyPr/>
          <a:lstStyle/>
          <a:p>
            <a:endParaRPr lang="id-ID"/>
          </a:p>
        </p:txBody>
      </p:sp>
      <p:sp>
        <p:nvSpPr>
          <p:cNvPr id="10251" name="Line 26"/>
          <p:cNvSpPr>
            <a:spLocks noChangeShapeType="1"/>
          </p:cNvSpPr>
          <p:nvPr/>
        </p:nvSpPr>
        <p:spPr bwMode="auto">
          <a:xfrm>
            <a:off x="7924800" y="5257800"/>
            <a:ext cx="0" cy="609600"/>
          </a:xfrm>
          <a:prstGeom prst="line">
            <a:avLst/>
          </a:prstGeom>
          <a:noFill/>
          <a:ln w="9525">
            <a:solidFill>
              <a:schemeClr val="tx1"/>
            </a:solidFill>
            <a:round/>
            <a:headEnd/>
            <a:tailEnd/>
          </a:ln>
        </p:spPr>
        <p:txBody>
          <a:bodyPr/>
          <a:lstStyle/>
          <a:p>
            <a:endParaRPr lang="id-ID"/>
          </a:p>
        </p:txBody>
      </p:sp>
      <p:sp>
        <p:nvSpPr>
          <p:cNvPr id="10252" name="Rectangle 27"/>
          <p:cNvSpPr>
            <a:spLocks noChangeArrowheads="1"/>
          </p:cNvSpPr>
          <p:nvPr/>
        </p:nvSpPr>
        <p:spPr bwMode="auto">
          <a:xfrm>
            <a:off x="8077200" y="4953000"/>
            <a:ext cx="1066800" cy="838200"/>
          </a:xfrm>
          <a:prstGeom prst="rect">
            <a:avLst/>
          </a:prstGeom>
          <a:solidFill>
            <a:schemeClr val="accent1"/>
          </a:solidFill>
          <a:ln w="9525">
            <a:solidFill>
              <a:schemeClr val="tx1"/>
            </a:solidFill>
            <a:miter lim="800000"/>
            <a:headEnd/>
            <a:tailEnd/>
          </a:ln>
        </p:spPr>
        <p:txBody>
          <a:bodyPr wrap="none" anchor="ctr"/>
          <a:lstStyle/>
          <a:p>
            <a:pPr algn="ctr"/>
            <a:r>
              <a:rPr lang="en-US"/>
              <a:t>Kebutuhan</a:t>
            </a:r>
          </a:p>
          <a:p>
            <a:pPr algn="ctr"/>
            <a:r>
              <a:rPr lang="en-US"/>
              <a:t>Tingkat</a:t>
            </a:r>
          </a:p>
          <a:p>
            <a:pPr algn="ctr"/>
            <a:r>
              <a:rPr lang="en-US"/>
              <a:t> Bawah</a:t>
            </a:r>
          </a:p>
        </p:txBody>
      </p:sp>
      <p:sp>
        <p:nvSpPr>
          <p:cNvPr id="10253" name="Line 28"/>
          <p:cNvSpPr>
            <a:spLocks noChangeShapeType="1"/>
          </p:cNvSpPr>
          <p:nvPr/>
        </p:nvSpPr>
        <p:spPr bwMode="auto">
          <a:xfrm>
            <a:off x="5867400" y="2895600"/>
            <a:ext cx="1447800" cy="0"/>
          </a:xfrm>
          <a:prstGeom prst="line">
            <a:avLst/>
          </a:prstGeom>
          <a:noFill/>
          <a:ln w="9525">
            <a:solidFill>
              <a:schemeClr val="tx1"/>
            </a:solidFill>
            <a:round/>
            <a:headEnd/>
            <a:tailEnd/>
          </a:ln>
        </p:spPr>
        <p:txBody>
          <a:bodyPr/>
          <a:lstStyle/>
          <a:p>
            <a:endParaRPr lang="id-ID"/>
          </a:p>
        </p:txBody>
      </p:sp>
      <p:sp>
        <p:nvSpPr>
          <p:cNvPr id="10254" name="Line 29"/>
          <p:cNvSpPr>
            <a:spLocks noChangeShapeType="1"/>
          </p:cNvSpPr>
          <p:nvPr/>
        </p:nvSpPr>
        <p:spPr bwMode="auto">
          <a:xfrm>
            <a:off x="6477000" y="3733800"/>
            <a:ext cx="838200" cy="0"/>
          </a:xfrm>
          <a:prstGeom prst="line">
            <a:avLst/>
          </a:prstGeom>
          <a:noFill/>
          <a:ln w="9525">
            <a:solidFill>
              <a:schemeClr val="tx1"/>
            </a:solidFill>
            <a:round/>
            <a:headEnd/>
            <a:tailEnd/>
          </a:ln>
        </p:spPr>
        <p:txBody>
          <a:bodyPr/>
          <a:lstStyle/>
          <a:p>
            <a:endParaRPr lang="id-ID"/>
          </a:p>
        </p:txBody>
      </p:sp>
      <p:sp>
        <p:nvSpPr>
          <p:cNvPr id="10255" name="Line 30"/>
          <p:cNvSpPr>
            <a:spLocks noChangeShapeType="1"/>
          </p:cNvSpPr>
          <p:nvPr/>
        </p:nvSpPr>
        <p:spPr bwMode="auto">
          <a:xfrm>
            <a:off x="6934200" y="4572000"/>
            <a:ext cx="381000" cy="0"/>
          </a:xfrm>
          <a:prstGeom prst="line">
            <a:avLst/>
          </a:prstGeom>
          <a:noFill/>
          <a:ln w="9525">
            <a:solidFill>
              <a:schemeClr val="tx1"/>
            </a:solidFill>
            <a:round/>
            <a:headEnd/>
            <a:tailEnd/>
          </a:ln>
        </p:spPr>
        <p:txBody>
          <a:bodyPr/>
          <a:lstStyle/>
          <a:p>
            <a:endParaRPr lang="id-ID"/>
          </a:p>
        </p:txBody>
      </p:sp>
      <p:sp>
        <p:nvSpPr>
          <p:cNvPr id="10256" name="Line 31"/>
          <p:cNvSpPr>
            <a:spLocks noChangeShapeType="1"/>
          </p:cNvSpPr>
          <p:nvPr/>
        </p:nvSpPr>
        <p:spPr bwMode="auto">
          <a:xfrm>
            <a:off x="7315200" y="2895600"/>
            <a:ext cx="0" cy="1676400"/>
          </a:xfrm>
          <a:prstGeom prst="line">
            <a:avLst/>
          </a:prstGeom>
          <a:noFill/>
          <a:ln w="9525">
            <a:solidFill>
              <a:schemeClr val="tx1"/>
            </a:solidFill>
            <a:round/>
            <a:headEnd/>
            <a:tailEnd/>
          </a:ln>
        </p:spPr>
        <p:txBody>
          <a:bodyPr/>
          <a:lstStyle/>
          <a:p>
            <a:endParaRPr lang="id-ID"/>
          </a:p>
        </p:txBody>
      </p:sp>
      <p:sp>
        <p:nvSpPr>
          <p:cNvPr id="10257" name="Line 32"/>
          <p:cNvSpPr>
            <a:spLocks noChangeShapeType="1"/>
          </p:cNvSpPr>
          <p:nvPr/>
        </p:nvSpPr>
        <p:spPr bwMode="auto">
          <a:xfrm flipV="1">
            <a:off x="7924800" y="5486400"/>
            <a:ext cx="152400" cy="0"/>
          </a:xfrm>
          <a:prstGeom prst="line">
            <a:avLst/>
          </a:prstGeom>
          <a:noFill/>
          <a:ln w="9525">
            <a:solidFill>
              <a:schemeClr val="tx1"/>
            </a:solidFill>
            <a:round/>
            <a:headEnd/>
            <a:tailEnd type="triangle" w="med" len="med"/>
          </a:ln>
        </p:spPr>
        <p:txBody>
          <a:bodyPr/>
          <a:lstStyle/>
          <a:p>
            <a:endParaRPr lang="id-ID"/>
          </a:p>
        </p:txBody>
      </p:sp>
      <p:sp>
        <p:nvSpPr>
          <p:cNvPr id="10258" name="Line 33"/>
          <p:cNvSpPr>
            <a:spLocks noChangeShapeType="1"/>
          </p:cNvSpPr>
          <p:nvPr/>
        </p:nvSpPr>
        <p:spPr bwMode="auto">
          <a:xfrm>
            <a:off x="7315200" y="3733800"/>
            <a:ext cx="228600" cy="0"/>
          </a:xfrm>
          <a:prstGeom prst="line">
            <a:avLst/>
          </a:prstGeom>
          <a:noFill/>
          <a:ln w="9525">
            <a:solidFill>
              <a:schemeClr val="tx1"/>
            </a:solidFill>
            <a:round/>
            <a:headEnd/>
            <a:tailEnd type="triangle" w="med" len="med"/>
          </a:ln>
        </p:spPr>
        <p:txBody>
          <a:bodyPr/>
          <a:lstStyle/>
          <a:p>
            <a:endParaRPr lang="id-ID"/>
          </a:p>
        </p:txBody>
      </p:sp>
      <p:sp>
        <p:nvSpPr>
          <p:cNvPr id="10259" name="Rectangle 34"/>
          <p:cNvSpPr>
            <a:spLocks noChangeArrowheads="1"/>
          </p:cNvSpPr>
          <p:nvPr/>
        </p:nvSpPr>
        <p:spPr bwMode="auto">
          <a:xfrm>
            <a:off x="7543800" y="3124200"/>
            <a:ext cx="1219200" cy="1066800"/>
          </a:xfrm>
          <a:prstGeom prst="rect">
            <a:avLst/>
          </a:prstGeom>
          <a:solidFill>
            <a:schemeClr val="accent1"/>
          </a:solidFill>
          <a:ln w="9525">
            <a:solidFill>
              <a:schemeClr val="tx1"/>
            </a:solidFill>
            <a:miter lim="800000"/>
            <a:headEnd/>
            <a:tailEnd/>
          </a:ln>
        </p:spPr>
        <p:txBody>
          <a:bodyPr wrap="none" anchor="ctr"/>
          <a:lstStyle/>
          <a:p>
            <a:pPr algn="ctr"/>
            <a:r>
              <a:rPr lang="en-US"/>
              <a:t>Kebutuhan </a:t>
            </a:r>
          </a:p>
          <a:p>
            <a:pPr algn="ctr"/>
            <a:r>
              <a:rPr lang="en-US"/>
              <a:t>Tingkat </a:t>
            </a:r>
          </a:p>
          <a:p>
            <a:pPr algn="ctr"/>
            <a:r>
              <a:rPr lang="en-US"/>
              <a:t>Atas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b="0" smtClean="0"/>
              <a:t>PERBEDAAN </a:t>
            </a:r>
            <a:r>
              <a:rPr lang="en-US" b="0" smtClean="0">
                <a:solidFill>
                  <a:schemeClr val="tx1"/>
                </a:solidFill>
                <a:effectLst/>
              </a:rPr>
              <a:t>KEBUTUHAN</a:t>
            </a:r>
            <a:endParaRPr lang="en-US" b="0" smtClean="0">
              <a:solidFill>
                <a:schemeClr val="tx1"/>
              </a:solidFill>
            </a:endParaRPr>
          </a:p>
        </p:txBody>
      </p:sp>
      <p:sp>
        <p:nvSpPr>
          <p:cNvPr id="17411" name="Rectangle 3"/>
          <p:cNvSpPr>
            <a:spLocks noGrp="1" noChangeArrowheads="1"/>
          </p:cNvSpPr>
          <p:nvPr>
            <p:ph idx="1"/>
          </p:nvPr>
        </p:nvSpPr>
        <p:spPr/>
        <p:txBody>
          <a:bodyPr/>
          <a:lstStyle/>
          <a:p>
            <a:pPr marL="609600" indent="-609600" eaLnBrk="1" hangingPunct="1">
              <a:buFont typeface="Wingdings" pitchFamily="2" charset="2"/>
              <a:buAutoNum type="arabicPeriod"/>
              <a:defRPr/>
            </a:pPr>
            <a:r>
              <a:rPr lang="en-US" smtClean="0"/>
              <a:t>Tingkat Atas : yaitu kebutuhan yang dipenuhi secara internal (didalam diri seseorang)</a:t>
            </a:r>
          </a:p>
          <a:p>
            <a:pPr marL="609600" indent="-609600" eaLnBrk="1" hangingPunct="1">
              <a:buFont typeface="Wingdings" pitchFamily="2" charset="2"/>
              <a:buAutoNum type="arabicPeriod"/>
              <a:defRPr/>
            </a:pPr>
            <a:r>
              <a:rPr lang="en-US" smtClean="0"/>
              <a:t>Tingkat Bawah: yaitu secara dominan dipenuhi oleh kebutuhan eksternal (gaji)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TEORI X dan TEORI Y</a:t>
            </a:r>
          </a:p>
        </p:txBody>
      </p:sp>
      <p:sp>
        <p:nvSpPr>
          <p:cNvPr id="16387" name="Rectangle 3"/>
          <p:cNvSpPr>
            <a:spLocks noGrp="1" noChangeArrowheads="1"/>
          </p:cNvSpPr>
          <p:nvPr>
            <p:ph idx="1"/>
          </p:nvPr>
        </p:nvSpPr>
        <p:spPr/>
        <p:txBody>
          <a:bodyPr/>
          <a:lstStyle/>
          <a:p>
            <a:pPr marL="609600" indent="-609600" eaLnBrk="1" hangingPunct="1">
              <a:buFont typeface="Wingdings" pitchFamily="2" charset="2"/>
              <a:buNone/>
              <a:defRPr/>
            </a:pPr>
            <a:r>
              <a:rPr lang="en-US" smtClean="0"/>
              <a:t>    (Douglas Mc Gregor) Dua pandangan nyata mengenai manusia:</a:t>
            </a:r>
          </a:p>
          <a:p>
            <a:pPr marL="609600" indent="-609600" eaLnBrk="1" hangingPunct="1">
              <a:buFont typeface="Wingdings" pitchFamily="2" charset="2"/>
              <a:buAutoNum type="arabicPeriod"/>
              <a:defRPr/>
            </a:pPr>
            <a:r>
              <a:rPr lang="en-US" smtClean="0"/>
              <a:t>Pandangan pertama pada dasarnya negatif disebut Teori X</a:t>
            </a:r>
          </a:p>
          <a:p>
            <a:pPr marL="609600" indent="-609600" eaLnBrk="1" hangingPunct="1">
              <a:buFont typeface="Wingdings" pitchFamily="2" charset="2"/>
              <a:buAutoNum type="arabicPeriod"/>
              <a:defRPr/>
            </a:pPr>
            <a:r>
              <a:rPr lang="en-US" smtClean="0"/>
              <a:t>Pandangan kedua pada dasarnya positif disebut Teori Y</a:t>
            </a:r>
          </a:p>
          <a:p>
            <a:pPr marL="609600" indent="-609600" eaLnBrk="1" hangingPunct="1">
              <a:buFont typeface="Wingdings" pitchFamily="2" charset="2"/>
              <a:buNone/>
              <a:defRPr/>
            </a:pPr>
            <a:r>
              <a:rPr lang="en-US"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marL="838200" indent="-838200" eaLnBrk="1" hangingPunct="1">
              <a:defRPr/>
            </a:pPr>
            <a:r>
              <a:rPr lang="en-US" smtClean="0"/>
              <a:t>Teori X</a:t>
            </a:r>
          </a:p>
        </p:txBody>
      </p:sp>
      <p:sp>
        <p:nvSpPr>
          <p:cNvPr id="18435" name="Rectangle 3"/>
          <p:cNvSpPr>
            <a:spLocks noGrp="1" noChangeArrowheads="1"/>
          </p:cNvSpPr>
          <p:nvPr>
            <p:ph idx="1"/>
          </p:nvPr>
        </p:nvSpPr>
        <p:spPr/>
        <p:txBody>
          <a:bodyPr>
            <a:normAutofit fontScale="92500" lnSpcReduction="10000"/>
          </a:bodyPr>
          <a:lstStyle/>
          <a:p>
            <a:pPr marL="609600" indent="-609600" eaLnBrk="1" hangingPunct="1">
              <a:lnSpc>
                <a:spcPct val="90000"/>
              </a:lnSpc>
              <a:buFont typeface="Wingdings" pitchFamily="2" charset="2"/>
              <a:buAutoNum type="arabicPeriod"/>
              <a:defRPr/>
            </a:pPr>
            <a:r>
              <a:rPr lang="en-US" sz="2800" smtClean="0"/>
              <a:t>Karyawan pada dasarnya tidak menyukai pekerjaan dan sebisa mungkin menghindari pekerjaan.</a:t>
            </a:r>
          </a:p>
          <a:p>
            <a:pPr marL="609600" indent="-609600" eaLnBrk="1" hangingPunct="1">
              <a:lnSpc>
                <a:spcPct val="90000"/>
              </a:lnSpc>
              <a:buFont typeface="Wingdings" pitchFamily="2" charset="2"/>
              <a:buAutoNum type="arabicPeriod"/>
              <a:defRPr/>
            </a:pPr>
            <a:r>
              <a:rPr lang="en-US" sz="2800" smtClean="0"/>
              <a:t>Karyawan harus dipaksa, dikendalikan, atau diancam dengan hukuman untuk mencapai tujuan-tujuan.</a:t>
            </a:r>
          </a:p>
          <a:p>
            <a:pPr marL="609600" indent="-609600" eaLnBrk="1" hangingPunct="1">
              <a:lnSpc>
                <a:spcPct val="90000"/>
              </a:lnSpc>
              <a:buFont typeface="Wingdings" pitchFamily="2" charset="2"/>
              <a:buAutoNum type="arabicPeriod"/>
              <a:defRPr/>
            </a:pPr>
            <a:r>
              <a:rPr lang="en-US" sz="2800" smtClean="0"/>
              <a:t>Karyawan menghindari tanggung jawab dan mencari perintah formal.</a:t>
            </a:r>
          </a:p>
          <a:p>
            <a:pPr marL="609600" indent="-609600" eaLnBrk="1" hangingPunct="1">
              <a:lnSpc>
                <a:spcPct val="90000"/>
              </a:lnSpc>
              <a:buFont typeface="Wingdings" pitchFamily="2" charset="2"/>
              <a:buAutoNum type="arabicPeriod"/>
              <a:defRPr/>
            </a:pPr>
            <a:r>
              <a:rPr lang="en-US" sz="2800" smtClean="0"/>
              <a:t>Karyawan menempatkan keamanan diatas semua faktor lain terkait pekerjaan dan menunjukkan sedikit ambisi</a:t>
            </a:r>
            <a:r>
              <a:rPr lang="en-US" smtClean="0"/>
              <a:t>. </a:t>
            </a:r>
          </a:p>
          <a:p>
            <a:pPr marL="609600" indent="-609600" eaLnBrk="1" hangingPunct="1">
              <a:lnSpc>
                <a:spcPct val="90000"/>
              </a:lnSpc>
              <a:buFont typeface="Wingdings" pitchFamily="2" charset="2"/>
              <a:buNone/>
              <a:defRPr/>
            </a:pPr>
            <a:r>
              <a:rPr lang="en-US" smtClean="0"/>
              <a:t>      </a:t>
            </a:r>
            <a:r>
              <a:rPr lang="en-US" sz="2400" smtClean="0"/>
              <a:t>(Teori X berasumsi bahwa kebutuhan-kebutuhan tingkat yang lebih rendah mendominasi Individu)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mtClean="0"/>
              <a:t>Teori Y</a:t>
            </a:r>
          </a:p>
        </p:txBody>
      </p:sp>
      <p:sp>
        <p:nvSpPr>
          <p:cNvPr id="19459" name="Rectangle 3"/>
          <p:cNvSpPr>
            <a:spLocks noGrp="1" noChangeArrowheads="1"/>
          </p:cNvSpPr>
          <p:nvPr>
            <p:ph idx="1"/>
          </p:nvPr>
        </p:nvSpPr>
        <p:spPr/>
        <p:txBody>
          <a:bodyPr>
            <a:normAutofit lnSpcReduction="10000"/>
          </a:bodyPr>
          <a:lstStyle/>
          <a:p>
            <a:pPr marL="609600" indent="-609600" eaLnBrk="1" hangingPunct="1">
              <a:lnSpc>
                <a:spcPct val="90000"/>
              </a:lnSpc>
              <a:buFont typeface="Wingdings" pitchFamily="2" charset="2"/>
              <a:buAutoNum type="arabicPeriod"/>
              <a:defRPr/>
            </a:pPr>
            <a:r>
              <a:rPr lang="en-US" sz="2400" smtClean="0"/>
              <a:t>Karyawan menganggap kerja adalah hal yang menyenangkan seperti bermain dan beristirahat.</a:t>
            </a:r>
          </a:p>
          <a:p>
            <a:pPr marL="609600" indent="-609600" eaLnBrk="1" hangingPunct="1">
              <a:lnSpc>
                <a:spcPct val="90000"/>
              </a:lnSpc>
              <a:buFont typeface="Wingdings" pitchFamily="2" charset="2"/>
              <a:buAutoNum type="arabicPeriod"/>
              <a:defRPr/>
            </a:pPr>
            <a:r>
              <a:rPr lang="en-US" sz="2400" smtClean="0"/>
              <a:t>Karyawan akan berlatih mengendalikan diri dan emosi untuk mencapai berbagai tujuan.</a:t>
            </a:r>
          </a:p>
          <a:p>
            <a:pPr marL="609600" indent="-609600" eaLnBrk="1" hangingPunct="1">
              <a:lnSpc>
                <a:spcPct val="90000"/>
              </a:lnSpc>
              <a:buFont typeface="Wingdings" pitchFamily="2" charset="2"/>
              <a:buAutoNum type="arabicPeriod"/>
              <a:defRPr/>
            </a:pPr>
            <a:r>
              <a:rPr lang="en-US" sz="2400" smtClean="0"/>
              <a:t>Karyawan bersedia belajar untuk menerima bahkan mencari tanggung jawab.</a:t>
            </a:r>
          </a:p>
          <a:p>
            <a:pPr marL="609600" indent="-609600" eaLnBrk="1" hangingPunct="1">
              <a:lnSpc>
                <a:spcPct val="90000"/>
              </a:lnSpc>
              <a:buFont typeface="Wingdings" pitchFamily="2" charset="2"/>
              <a:buAutoNum type="arabicPeriod"/>
              <a:defRPr/>
            </a:pPr>
            <a:r>
              <a:rPr lang="en-US" sz="2400" smtClean="0"/>
              <a:t>Karyawan mampu membuat berbagai keputusan inovatif yang diedarkan keseluruh populasi dan bukan hanya bagi mereka yang menduduki posisi manajemen.</a:t>
            </a:r>
          </a:p>
          <a:p>
            <a:pPr marL="609600" indent="-609600" eaLnBrk="1" hangingPunct="1">
              <a:lnSpc>
                <a:spcPct val="90000"/>
              </a:lnSpc>
              <a:buFont typeface="Wingdings" pitchFamily="2" charset="2"/>
              <a:buNone/>
              <a:defRPr/>
            </a:pPr>
            <a:r>
              <a:rPr lang="en-US" sz="2000" smtClean="0"/>
              <a:t>         </a:t>
            </a:r>
            <a:r>
              <a:rPr lang="en-US" sz="2400" smtClean="0"/>
              <a:t>(Teori Y berasumsi bahwa kebutuhan-kebutuhan tingkat yang lebih tinggi mendominasi Individu dan lebih valid dari pada teori X)</a:t>
            </a:r>
          </a:p>
          <a:p>
            <a:pPr marL="609600" indent="-609600" eaLnBrk="1" hangingPunct="1">
              <a:lnSpc>
                <a:spcPct val="90000"/>
              </a:lnSpc>
              <a:buFont typeface="Wingdings" pitchFamily="2" charset="2"/>
              <a:buNone/>
              <a:defRPr/>
            </a:pPr>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mtClean="0"/>
              <a:t>TEORI DUA FAKTOR</a:t>
            </a:r>
          </a:p>
        </p:txBody>
      </p:sp>
      <p:sp>
        <p:nvSpPr>
          <p:cNvPr id="20483" name="Rectangle 3"/>
          <p:cNvSpPr>
            <a:spLocks noGrp="1" noChangeArrowheads="1"/>
          </p:cNvSpPr>
          <p:nvPr>
            <p:ph idx="1"/>
          </p:nvPr>
        </p:nvSpPr>
        <p:spPr/>
        <p:txBody>
          <a:bodyPr>
            <a:normAutofit fontScale="92500"/>
          </a:bodyPr>
          <a:lstStyle/>
          <a:p>
            <a:pPr marL="457200" indent="-457200" eaLnBrk="1" hangingPunct="1">
              <a:lnSpc>
                <a:spcPct val="80000"/>
              </a:lnSpc>
              <a:buFont typeface="Wingdings" pitchFamily="2" charset="2"/>
              <a:buNone/>
              <a:defRPr/>
            </a:pPr>
            <a:r>
              <a:rPr lang="en-US" sz="2400" smtClean="0"/>
              <a:t>(Frederick Herzberg) </a:t>
            </a:r>
          </a:p>
          <a:p>
            <a:pPr marL="457200" indent="-457200" eaLnBrk="1" hangingPunct="1">
              <a:lnSpc>
                <a:spcPct val="80000"/>
              </a:lnSpc>
              <a:buFont typeface="Wingdings" pitchFamily="2" charset="2"/>
              <a:buNone/>
              <a:defRPr/>
            </a:pPr>
            <a:r>
              <a:rPr lang="en-US" sz="2400" smtClean="0"/>
              <a:t>      Hubungan seorang individu dengan pekerjaan adalah mendasar dan bahwa sikap seseorang terhadap pekerjaan bisa dengan sangat baik menentukan keberhasilan atau kegagalan.</a:t>
            </a:r>
          </a:p>
          <a:p>
            <a:pPr marL="457200" indent="-457200" eaLnBrk="1" hangingPunct="1">
              <a:lnSpc>
                <a:spcPct val="80000"/>
              </a:lnSpc>
              <a:buFont typeface="Wingdings" pitchFamily="2" charset="2"/>
              <a:buNone/>
              <a:defRPr/>
            </a:pPr>
            <a:endParaRPr lang="en-US" sz="2400" smtClean="0"/>
          </a:p>
          <a:p>
            <a:pPr marL="457200" indent="-457200" eaLnBrk="1" hangingPunct="1">
              <a:lnSpc>
                <a:spcPct val="80000"/>
              </a:lnSpc>
              <a:buFont typeface="Wingdings" pitchFamily="2" charset="2"/>
              <a:buNone/>
              <a:defRPr/>
            </a:pPr>
            <a:r>
              <a:rPr lang="en-US" sz="2400" smtClean="0"/>
              <a:t>Atau dengan kata lain</a:t>
            </a:r>
          </a:p>
          <a:p>
            <a:pPr marL="457200" indent="-457200" eaLnBrk="1" hangingPunct="1">
              <a:lnSpc>
                <a:spcPct val="80000"/>
              </a:lnSpc>
              <a:buFont typeface="Wingdings" pitchFamily="2" charset="2"/>
              <a:buNone/>
              <a:defRPr/>
            </a:pPr>
            <a:endParaRPr lang="en-US" sz="2400" smtClean="0"/>
          </a:p>
          <a:p>
            <a:pPr marL="457200" indent="-457200" eaLnBrk="1" hangingPunct="1">
              <a:lnSpc>
                <a:spcPct val="80000"/>
              </a:lnSpc>
              <a:buFont typeface="Wingdings" pitchFamily="2" charset="2"/>
              <a:buNone/>
              <a:defRPr/>
            </a:pPr>
            <a:r>
              <a:rPr lang="en-US" sz="2400" smtClean="0"/>
              <a:t>Teori Dua Faktor adalah teori yang menghubungkan :</a:t>
            </a:r>
          </a:p>
          <a:p>
            <a:pPr marL="457200" indent="-457200" eaLnBrk="1" hangingPunct="1">
              <a:lnSpc>
                <a:spcPct val="80000"/>
              </a:lnSpc>
              <a:buFont typeface="Wingdings" pitchFamily="2" charset="2"/>
              <a:buAutoNum type="arabicPeriod"/>
              <a:defRPr/>
            </a:pPr>
            <a:r>
              <a:rPr lang="en-US" sz="2400" b="1" smtClean="0"/>
              <a:t>Faktor-faktor intrinsik</a:t>
            </a:r>
            <a:r>
              <a:rPr lang="en-US" sz="2400" smtClean="0"/>
              <a:t> (kemajuan, pengakuan, tanggung jawab, dan pencapaian) berhubungan dengan kepuasan kerja.</a:t>
            </a:r>
          </a:p>
          <a:p>
            <a:pPr marL="457200" indent="-457200" eaLnBrk="1" hangingPunct="1">
              <a:lnSpc>
                <a:spcPct val="80000"/>
              </a:lnSpc>
              <a:buFont typeface="Wingdings" pitchFamily="2" charset="2"/>
              <a:buAutoNum type="arabicPeriod"/>
              <a:defRPr/>
            </a:pPr>
            <a:r>
              <a:rPr lang="en-US" sz="2400" b="1" smtClean="0"/>
              <a:t>Faktor-faktor Ekstrinsik</a:t>
            </a:r>
            <a:r>
              <a:rPr lang="en-US" sz="2400" smtClean="0"/>
              <a:t> (pengawasan, imbalan kerja, kebijaksanaan perusahaan dan kondisi-kondisi kerja)berhubungan dengan ketidak puasan kerja.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ctrTitle" sz="quarter"/>
          </p:nvPr>
        </p:nvSpPr>
        <p:spPr/>
        <p:txBody>
          <a:bodyPr/>
          <a:lstStyle/>
          <a:p>
            <a:pPr eaLnBrk="1" hangingPunct="1">
              <a:defRPr/>
            </a:pPr>
            <a:r>
              <a:rPr lang="en-US" smtClean="0"/>
              <a:t>TEORI MOTIVASI KONTEMPORER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Adalah faktor faktor  yang ada dalam diri seseorang yang menggerakkan, mengarahkan perilakunya untuk memenuhi tugas tertentu. (Indriyo G. &amp; Nyoman Sudita 1997). </a:t>
            </a:r>
            <a:endParaRPr lang="id-ID" dirty="0"/>
          </a:p>
        </p:txBody>
      </p:sp>
      <p:sp>
        <p:nvSpPr>
          <p:cNvPr id="3" name="Title 2"/>
          <p:cNvSpPr>
            <a:spLocks noGrp="1"/>
          </p:cNvSpPr>
          <p:nvPr>
            <p:ph type="title"/>
          </p:nvPr>
        </p:nvSpPr>
        <p:spPr>
          <a:xfrm>
            <a:off x="500034" y="214290"/>
            <a:ext cx="8229600" cy="1143000"/>
          </a:xfrm>
        </p:spPr>
        <p:txBody>
          <a:bodyPr>
            <a:normAutofit/>
          </a:bodyPr>
          <a:lstStyle/>
          <a:p>
            <a:pPr lvl="1" algn="l" rtl="0">
              <a:spcBef>
                <a:spcPct val="0"/>
              </a:spcBef>
            </a:pPr>
            <a:r>
              <a:rPr lang="id-ID" sz="4000" dirty="0" smtClean="0">
                <a:solidFill>
                  <a:srgbClr val="FF0000"/>
                </a:solidFill>
                <a:latin typeface="+mj-lt"/>
              </a:rPr>
              <a:t>I. </a:t>
            </a:r>
            <a:r>
              <a:rPr lang="en-US" sz="4000" dirty="0" err="1" smtClean="0">
                <a:solidFill>
                  <a:srgbClr val="FF0000"/>
                </a:solidFill>
                <a:latin typeface="+mj-lt"/>
              </a:rPr>
              <a:t>Memotivasi</a:t>
            </a:r>
            <a:r>
              <a:rPr lang="en-US" sz="4000" dirty="0" smtClean="0">
                <a:solidFill>
                  <a:srgbClr val="FF0000"/>
                </a:solidFill>
                <a:latin typeface="+mj-lt"/>
              </a:rPr>
              <a:t> </a:t>
            </a:r>
            <a:r>
              <a:rPr lang="id-ID" sz="4000" dirty="0" smtClean="0">
                <a:latin typeface="+mj-lt"/>
              </a:rPr>
              <a:t>:</a:t>
            </a:r>
            <a:endParaRPr lang="id-ID" sz="40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marL="762000" indent="-762000" algn="l" eaLnBrk="1" hangingPunct="1">
              <a:buFontTx/>
              <a:buAutoNum type="arabicPeriod"/>
              <a:defRPr/>
            </a:pPr>
            <a:r>
              <a:rPr lang="en-US" sz="4000" smtClean="0"/>
              <a:t>TEORI KEBUTUHAN McClelland</a:t>
            </a:r>
          </a:p>
        </p:txBody>
      </p:sp>
      <p:sp>
        <p:nvSpPr>
          <p:cNvPr id="23555" name="Rectangle 3"/>
          <p:cNvSpPr>
            <a:spLocks noGrp="1" noChangeArrowheads="1"/>
          </p:cNvSpPr>
          <p:nvPr>
            <p:ph idx="1"/>
          </p:nvPr>
        </p:nvSpPr>
        <p:spPr/>
        <p:txBody>
          <a:bodyPr/>
          <a:lstStyle/>
          <a:p>
            <a:pPr marL="609600" indent="-609600" eaLnBrk="1" hangingPunct="1">
              <a:buFont typeface="Wingdings" pitchFamily="2" charset="2"/>
              <a:buNone/>
              <a:defRPr/>
            </a:pPr>
            <a:r>
              <a:rPr lang="en-US" smtClean="0"/>
              <a:t>(David McClelland)</a:t>
            </a:r>
          </a:p>
          <a:p>
            <a:pPr marL="609600" indent="-609600" eaLnBrk="1" hangingPunct="1">
              <a:buFont typeface="Wingdings" pitchFamily="2" charset="2"/>
              <a:buNone/>
              <a:defRPr/>
            </a:pPr>
            <a:r>
              <a:rPr lang="en-US" smtClean="0"/>
              <a:t>Berfokus pada 3 Pencapaian:</a:t>
            </a:r>
          </a:p>
          <a:p>
            <a:pPr marL="609600" indent="-609600" eaLnBrk="1" hangingPunct="1">
              <a:buFont typeface="Wingdings" pitchFamily="2" charset="2"/>
              <a:buAutoNum type="arabicPeriod"/>
              <a:defRPr/>
            </a:pPr>
            <a:r>
              <a:rPr lang="en-US" b="1" smtClean="0"/>
              <a:t>Kebutuhan Pencapaian</a:t>
            </a:r>
          </a:p>
          <a:p>
            <a:pPr marL="609600" indent="-609600" eaLnBrk="1" hangingPunct="1">
              <a:buFont typeface="Wingdings" pitchFamily="2" charset="2"/>
              <a:buAutoNum type="arabicPeriod"/>
              <a:defRPr/>
            </a:pPr>
            <a:r>
              <a:rPr lang="en-US" b="1" smtClean="0"/>
              <a:t>Kebutuhan Kekuatan</a:t>
            </a:r>
            <a:endParaRPr lang="en-US" smtClean="0"/>
          </a:p>
          <a:p>
            <a:pPr marL="609600" indent="-609600" eaLnBrk="1" hangingPunct="1">
              <a:buFont typeface="Wingdings" pitchFamily="2" charset="2"/>
              <a:buAutoNum type="arabicPeriod"/>
              <a:defRPr/>
            </a:pPr>
            <a:r>
              <a:rPr lang="en-US" b="1" smtClean="0"/>
              <a:t>Kebutuhan Hubungan</a:t>
            </a: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marL="762000" indent="-762000" algn="l" eaLnBrk="1" hangingPunct="1">
              <a:buFontTx/>
              <a:buAutoNum type="arabicPeriod"/>
              <a:defRPr/>
            </a:pPr>
            <a:r>
              <a:rPr lang="en-US" sz="4000" b="0" smtClean="0"/>
              <a:t>Kebutuhan Pencapaian (Need for Achievement / nAch)</a:t>
            </a:r>
          </a:p>
        </p:txBody>
      </p:sp>
      <p:sp>
        <p:nvSpPr>
          <p:cNvPr id="30723" name="Rectangle 3"/>
          <p:cNvSpPr>
            <a:spLocks noGrp="1" noChangeArrowheads="1"/>
          </p:cNvSpPr>
          <p:nvPr>
            <p:ph idx="1"/>
          </p:nvPr>
        </p:nvSpPr>
        <p:spPr/>
        <p:txBody>
          <a:bodyPr/>
          <a:lstStyle/>
          <a:p>
            <a:pPr marL="609600" indent="-609600" eaLnBrk="1" hangingPunct="1">
              <a:buFont typeface="Wingdings" pitchFamily="2" charset="2"/>
              <a:buAutoNum type="arabicPeriod"/>
              <a:defRPr/>
            </a:pPr>
            <a:r>
              <a:rPr lang="en-US" sz="2800" smtClean="0"/>
              <a:t>Adalah dorongan untuk melebihi, mencapai standar-standar, berusaha keras untuk berhasil. </a:t>
            </a:r>
          </a:p>
          <a:p>
            <a:pPr marL="609600" indent="-609600" eaLnBrk="1" hangingPunct="1">
              <a:buFont typeface="Wingdings" pitchFamily="2" charset="2"/>
              <a:buAutoNum type="arabicPeriod"/>
              <a:defRPr/>
            </a:pPr>
            <a:r>
              <a:rPr lang="en-US" sz="2800" smtClean="0"/>
              <a:t>Individu lebih berjuang untuk memperoleh pencapaian pribadi dari pada memperoleh penghargaan.</a:t>
            </a:r>
          </a:p>
          <a:p>
            <a:pPr marL="609600" indent="-609600" eaLnBrk="1" hangingPunct="1">
              <a:buFont typeface="Wingdings" pitchFamily="2" charset="2"/>
              <a:buAutoNum type="arabicPeriod"/>
              <a:defRPr/>
            </a:pPr>
            <a:r>
              <a:rPr lang="en-US" sz="2800" smtClean="0"/>
              <a:t>Individu dengan prestasi tinggi membedakan diri mereka dari individu lain menurut keinginan mereka untuk melakukan hal-hal dengan lebih baik. </a:t>
            </a:r>
          </a:p>
          <a:p>
            <a:pPr marL="609600" indent="-609600" eaLnBrk="1" hangingPunct="1">
              <a:buFont typeface="Wingdings" pitchFamily="2" charset="2"/>
              <a:buNone/>
              <a:defRPr/>
            </a:pPr>
            <a:endParaRPr lang="en-US" sz="2800" smtClean="0"/>
          </a:p>
          <a:p>
            <a:pPr marL="609600" indent="-609600" eaLnBrk="1" hangingPunct="1">
              <a:buFont typeface="Wingdings" pitchFamily="2" charset="2"/>
              <a:buNone/>
              <a:defRPr/>
            </a:pPr>
            <a:endParaRPr lang="en-US"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marL="457200" indent="-457200" algn="l" eaLnBrk="1" hangingPunct="1">
              <a:defRPr/>
            </a:pPr>
            <a:r>
              <a:rPr lang="en-US" sz="4000" b="0" smtClean="0"/>
              <a:t>2. Kebutuhan Kekuatan (Need for Power/nPow)</a:t>
            </a:r>
          </a:p>
        </p:txBody>
      </p:sp>
      <p:sp>
        <p:nvSpPr>
          <p:cNvPr id="31747" name="Rectangle 3"/>
          <p:cNvSpPr>
            <a:spLocks noGrp="1" noChangeArrowheads="1"/>
          </p:cNvSpPr>
          <p:nvPr>
            <p:ph idx="1"/>
          </p:nvPr>
        </p:nvSpPr>
        <p:spPr/>
        <p:txBody>
          <a:bodyPr>
            <a:normAutofit fontScale="92500" lnSpcReduction="10000"/>
          </a:bodyPr>
          <a:lstStyle/>
          <a:p>
            <a:pPr marL="609600" indent="-609600" eaLnBrk="1" hangingPunct="1">
              <a:lnSpc>
                <a:spcPct val="80000"/>
              </a:lnSpc>
              <a:buFont typeface="Wingdings" pitchFamily="2" charset="2"/>
              <a:buAutoNum type="arabicPeriod"/>
              <a:defRPr/>
            </a:pPr>
            <a:r>
              <a:rPr lang="en-US" sz="2800" smtClean="0"/>
              <a:t>Kebutuhan untuk membuat individu-individu berprilaku sedemikian rupa sehingga mereka tidak akan berprilaku sebaliknya.</a:t>
            </a:r>
          </a:p>
          <a:p>
            <a:pPr marL="609600" indent="-609600" eaLnBrk="1" hangingPunct="1">
              <a:lnSpc>
                <a:spcPct val="80000"/>
              </a:lnSpc>
              <a:buFont typeface="Wingdings" pitchFamily="2" charset="2"/>
              <a:buAutoNum type="arabicPeriod"/>
              <a:defRPr/>
            </a:pPr>
            <a:r>
              <a:rPr lang="en-US" sz="2800" smtClean="0"/>
              <a:t>Keinginan untuk memiliki pengaruh, menjadi yang berpengaruh dan mengendalikan individu lain. </a:t>
            </a:r>
          </a:p>
          <a:p>
            <a:pPr marL="609600" indent="-609600" eaLnBrk="1" hangingPunct="1">
              <a:lnSpc>
                <a:spcPct val="80000"/>
              </a:lnSpc>
              <a:buFont typeface="Wingdings" pitchFamily="2" charset="2"/>
              <a:buAutoNum type="arabicPeriod"/>
              <a:defRPr/>
            </a:pPr>
            <a:r>
              <a:rPr lang="en-US" sz="2800" smtClean="0"/>
              <a:t>Individu dengan nPow tinggi suka bertanggung jawab, berjuang untuk mempengaruhi individu lain, senang ditempatkan dalam situasi yang kompetitif dan berorientasi status.</a:t>
            </a:r>
          </a:p>
          <a:p>
            <a:pPr marL="609600" indent="-609600" eaLnBrk="1" hangingPunct="1">
              <a:lnSpc>
                <a:spcPct val="80000"/>
              </a:lnSpc>
              <a:buFont typeface="Wingdings" pitchFamily="2" charset="2"/>
              <a:buAutoNum type="arabicPeriod"/>
              <a:defRPr/>
            </a:pPr>
            <a:r>
              <a:rPr lang="en-US" sz="2800" smtClean="0"/>
              <a:t>Cendrung lebih khawatir dengan wibawa dan mendapatkan pengaruh atas individu lain dari pada kinerja yang efektif.</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marL="457200" indent="-457200" algn="l" eaLnBrk="1" hangingPunct="1">
              <a:defRPr/>
            </a:pPr>
            <a:r>
              <a:rPr lang="en-US" sz="4000" b="0" smtClean="0"/>
              <a:t>3. Kebutuhan Hubungan (Need for Affiliation/nAff) </a:t>
            </a:r>
          </a:p>
        </p:txBody>
      </p:sp>
      <p:sp>
        <p:nvSpPr>
          <p:cNvPr id="32771" name="Rectangle 3"/>
          <p:cNvSpPr>
            <a:spLocks noGrp="1" noChangeArrowheads="1"/>
          </p:cNvSpPr>
          <p:nvPr>
            <p:ph idx="1"/>
          </p:nvPr>
        </p:nvSpPr>
        <p:spPr/>
        <p:txBody>
          <a:bodyPr/>
          <a:lstStyle/>
          <a:p>
            <a:pPr marL="609600" indent="-609600" eaLnBrk="1" hangingPunct="1">
              <a:buFont typeface="Wingdings" pitchFamily="2" charset="2"/>
              <a:buAutoNum type="arabicPeriod"/>
              <a:defRPr/>
            </a:pPr>
            <a:r>
              <a:rPr lang="en-US" smtClean="0"/>
              <a:t>Keinginan untuk menjalin suatu hubungan antar personal yang ramah dan akrab.</a:t>
            </a:r>
          </a:p>
          <a:p>
            <a:pPr marL="609600" indent="-609600" eaLnBrk="1" hangingPunct="1">
              <a:buFont typeface="Wingdings" pitchFamily="2" charset="2"/>
              <a:buAutoNum type="arabicPeriod"/>
              <a:defRPr/>
            </a:pPr>
            <a:r>
              <a:rPr lang="en-US" smtClean="0"/>
              <a:t>Berjuang untuk persahabatan, lebih menyukai situasi yang kooperatif dari pada situasi yang kompetitif dan menginginkan hubungan yang melibatkan tingkat pengertian mutual yang tinggi. </a:t>
            </a:r>
          </a:p>
          <a:p>
            <a:pPr marL="609600" indent="-609600" eaLnBrk="1" hangingPunct="1">
              <a:buFont typeface="Wingdings" pitchFamily="2" charset="2"/>
              <a:buNone/>
              <a:defRPr/>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defRPr/>
            </a:pPr>
            <a:r>
              <a:rPr lang="en-US" smtClean="0"/>
              <a:t>2. Teori Evaluasi Kognitif</a:t>
            </a:r>
          </a:p>
        </p:txBody>
      </p:sp>
      <p:sp>
        <p:nvSpPr>
          <p:cNvPr id="24579" name="Rectangle 3"/>
          <p:cNvSpPr>
            <a:spLocks noGrp="1" noChangeArrowheads="1"/>
          </p:cNvSpPr>
          <p:nvPr>
            <p:ph idx="1"/>
          </p:nvPr>
        </p:nvSpPr>
        <p:spPr/>
        <p:txBody>
          <a:bodyPr>
            <a:normAutofit lnSpcReduction="10000"/>
          </a:bodyPr>
          <a:lstStyle/>
          <a:p>
            <a:pPr marL="0" indent="0" eaLnBrk="1" hangingPunct="1">
              <a:lnSpc>
                <a:spcPct val="80000"/>
              </a:lnSpc>
              <a:buFont typeface="Wingdings" pitchFamily="2" charset="2"/>
              <a:buNone/>
              <a:defRPr/>
            </a:pPr>
            <a:r>
              <a:rPr lang="en-US" sz="2800" smtClean="0"/>
              <a:t>Adalah Teori yang menyatakan bahwa pemberian penghargaan ekstrinsik (imbalan kerja, promosi, hubungan pengawas yang baik dan kondisi kerja yang menyenangkan) untuk prilaku yang sebelumnya memuaskan secara intrinsik (kesenangan, tanggung jawab, kompetensi) cenderung mengurangi tingkat motivasi.</a:t>
            </a:r>
          </a:p>
          <a:p>
            <a:pPr marL="0" indent="0" eaLnBrk="1" hangingPunct="1">
              <a:lnSpc>
                <a:spcPct val="80000"/>
              </a:lnSpc>
              <a:buFont typeface="Wingdings" pitchFamily="2" charset="2"/>
              <a:buNone/>
              <a:defRPr/>
            </a:pPr>
            <a:r>
              <a:rPr lang="en-US" sz="2800" smtClean="0"/>
              <a:t>Atau dengan kata lain:</a:t>
            </a:r>
          </a:p>
          <a:p>
            <a:pPr marL="0" indent="0" eaLnBrk="1" hangingPunct="1">
              <a:lnSpc>
                <a:spcPct val="80000"/>
              </a:lnSpc>
              <a:buFont typeface="Wingdings" pitchFamily="2" charset="2"/>
              <a:buNone/>
              <a:defRPr/>
            </a:pPr>
            <a:r>
              <a:rPr lang="en-US" sz="2800" smtClean="0"/>
              <a:t>Ketika penghargaan ekstrinsik diberikan kepada seseorang karena mengerjakan tugas yang menarik hal ini justru menurunkan minat intrinsik dalam tugas itu sendiri.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defRPr/>
            </a:pPr>
            <a:r>
              <a:rPr lang="en-US" smtClean="0"/>
              <a:t>3. Teori Penentuan Tujuan</a:t>
            </a:r>
          </a:p>
        </p:txBody>
      </p:sp>
      <p:sp>
        <p:nvSpPr>
          <p:cNvPr id="25603" name="Rectangle 3"/>
          <p:cNvSpPr>
            <a:spLocks noGrp="1" noChangeArrowheads="1"/>
          </p:cNvSpPr>
          <p:nvPr>
            <p:ph idx="1"/>
          </p:nvPr>
        </p:nvSpPr>
        <p:spPr/>
        <p:txBody>
          <a:bodyPr/>
          <a:lstStyle/>
          <a:p>
            <a:pPr marL="0" indent="0" eaLnBrk="1" hangingPunct="1">
              <a:buFont typeface="Wingdings" pitchFamily="2" charset="2"/>
              <a:buNone/>
              <a:defRPr/>
            </a:pPr>
            <a:r>
              <a:rPr lang="en-US" smtClean="0"/>
              <a:t>(goal setting theory)</a:t>
            </a:r>
          </a:p>
          <a:p>
            <a:pPr marL="0" indent="0" eaLnBrk="1" hangingPunct="1">
              <a:buFont typeface="Wingdings" pitchFamily="2" charset="2"/>
              <a:buNone/>
              <a:defRPr/>
            </a:pPr>
            <a:r>
              <a:rPr lang="en-US" smtClean="0"/>
              <a:t>Tujuan yang sulit ketika diterima menghasilkan kinerja yang lebih tinggi dari pada tujuan yang mudah, dan umpan balik menghasilkan kinerja yang lebih tinggi dari pada tidak ada umpan balik. </a:t>
            </a:r>
          </a:p>
          <a:p>
            <a:pPr marL="0" indent="0" eaLnBrk="1" hangingPunct="1">
              <a:buFont typeface="Wingdings" pitchFamily="2" charset="2"/>
              <a:buNone/>
              <a:defRPr/>
            </a:pPr>
            <a:r>
              <a:rPr lang="en-US"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eaLnBrk="1" hangingPunct="1">
              <a:defRPr/>
            </a:pPr>
            <a:r>
              <a:rPr lang="en-US" smtClean="0"/>
              <a:t>4. Teori Efektivitas Diri</a:t>
            </a:r>
          </a:p>
        </p:txBody>
      </p:sp>
      <p:sp>
        <p:nvSpPr>
          <p:cNvPr id="26627" name="Rectangle 3"/>
          <p:cNvSpPr>
            <a:spLocks noGrp="1" noChangeArrowheads="1"/>
          </p:cNvSpPr>
          <p:nvPr>
            <p:ph idx="1"/>
          </p:nvPr>
        </p:nvSpPr>
        <p:spPr/>
        <p:txBody>
          <a:bodyPr>
            <a:normAutofit lnSpcReduction="10000"/>
          </a:bodyPr>
          <a:lstStyle/>
          <a:p>
            <a:pPr marL="609600" indent="-609600" eaLnBrk="1" hangingPunct="1">
              <a:lnSpc>
                <a:spcPct val="80000"/>
              </a:lnSpc>
              <a:buFont typeface="Wingdings" pitchFamily="2" charset="2"/>
              <a:buNone/>
              <a:defRPr/>
            </a:pPr>
            <a:r>
              <a:rPr lang="en-US" sz="2800" smtClean="0"/>
              <a:t>(Albert Bandura)</a:t>
            </a:r>
          </a:p>
          <a:p>
            <a:pPr marL="609600" indent="-609600" eaLnBrk="1" hangingPunct="1">
              <a:lnSpc>
                <a:spcPct val="80000"/>
              </a:lnSpc>
              <a:buFont typeface="Wingdings" pitchFamily="2" charset="2"/>
              <a:buNone/>
              <a:defRPr/>
            </a:pPr>
            <a:r>
              <a:rPr lang="en-US" sz="2800" smtClean="0"/>
              <a:t>Merujuk pada keyakinan individu bahwa ia mampu mengerjakan suatu tugas.</a:t>
            </a:r>
          </a:p>
          <a:p>
            <a:pPr marL="609600" indent="-609600" eaLnBrk="1" hangingPunct="1">
              <a:lnSpc>
                <a:spcPct val="80000"/>
              </a:lnSpc>
              <a:buFont typeface="Wingdings" pitchFamily="2" charset="2"/>
              <a:buNone/>
              <a:defRPr/>
            </a:pPr>
            <a:r>
              <a:rPr lang="en-US" sz="2800" smtClean="0"/>
              <a:t>Semakin tinggi efektivitas seseorang semakin tinggi rasa percaya diri yang dimiliki maka akan berhasil seseorang dalam menjalankan tugas.  </a:t>
            </a:r>
          </a:p>
          <a:p>
            <a:pPr marL="609600" indent="-609600" eaLnBrk="1" hangingPunct="1">
              <a:lnSpc>
                <a:spcPct val="80000"/>
              </a:lnSpc>
              <a:buFont typeface="Wingdings" pitchFamily="2" charset="2"/>
              <a:buNone/>
              <a:defRPr/>
            </a:pPr>
            <a:r>
              <a:rPr lang="en-US" sz="2800" smtClean="0"/>
              <a:t>Ada 4 (empat) cara untuk meningkatkan efektivitas diri:</a:t>
            </a:r>
          </a:p>
          <a:p>
            <a:pPr marL="609600" indent="-609600" eaLnBrk="1" hangingPunct="1">
              <a:lnSpc>
                <a:spcPct val="80000"/>
              </a:lnSpc>
              <a:buFont typeface="Wingdings" pitchFamily="2" charset="2"/>
              <a:buAutoNum type="arabicPeriod"/>
              <a:defRPr/>
            </a:pPr>
            <a:r>
              <a:rPr lang="en-US" sz="2800" smtClean="0"/>
              <a:t>Penguasaan yang tetap</a:t>
            </a:r>
          </a:p>
          <a:p>
            <a:pPr marL="609600" indent="-609600" eaLnBrk="1" hangingPunct="1">
              <a:lnSpc>
                <a:spcPct val="80000"/>
              </a:lnSpc>
              <a:buFont typeface="Wingdings" pitchFamily="2" charset="2"/>
              <a:buAutoNum type="arabicPeriod"/>
              <a:defRPr/>
            </a:pPr>
            <a:r>
              <a:rPr lang="en-US" sz="2800" smtClean="0"/>
              <a:t>Contoh yang dilakukan individu lain</a:t>
            </a:r>
          </a:p>
          <a:p>
            <a:pPr marL="609600" indent="-609600" eaLnBrk="1" hangingPunct="1">
              <a:lnSpc>
                <a:spcPct val="80000"/>
              </a:lnSpc>
              <a:buFont typeface="Wingdings" pitchFamily="2" charset="2"/>
              <a:buAutoNum type="arabicPeriod"/>
              <a:defRPr/>
            </a:pPr>
            <a:r>
              <a:rPr lang="en-US" sz="2800" smtClean="0"/>
              <a:t>Bujukan verbal</a:t>
            </a:r>
          </a:p>
          <a:p>
            <a:pPr marL="609600" indent="-609600" eaLnBrk="1" hangingPunct="1">
              <a:lnSpc>
                <a:spcPct val="80000"/>
              </a:lnSpc>
              <a:buFont typeface="Wingdings" pitchFamily="2" charset="2"/>
              <a:buAutoNum type="arabicPeriod"/>
              <a:defRPr/>
            </a:pPr>
            <a:r>
              <a:rPr lang="en-US" sz="2800" smtClean="0"/>
              <a:t>Kemunculan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l" eaLnBrk="1" hangingPunct="1">
              <a:defRPr/>
            </a:pPr>
            <a:r>
              <a:rPr lang="en-US" smtClean="0"/>
              <a:t>5. Teori Keadilan</a:t>
            </a:r>
          </a:p>
        </p:txBody>
      </p:sp>
      <p:sp>
        <p:nvSpPr>
          <p:cNvPr id="28675" name="Rectangle 3"/>
          <p:cNvSpPr>
            <a:spLocks noGrp="1" noChangeArrowheads="1"/>
          </p:cNvSpPr>
          <p:nvPr>
            <p:ph idx="1"/>
          </p:nvPr>
        </p:nvSpPr>
        <p:spPr/>
        <p:txBody>
          <a:bodyPr/>
          <a:lstStyle/>
          <a:p>
            <a:pPr marL="0" indent="0" eaLnBrk="1" hangingPunct="1">
              <a:buFont typeface="Wingdings" pitchFamily="2" charset="2"/>
              <a:buNone/>
              <a:defRPr/>
            </a:pPr>
            <a:r>
              <a:rPr lang="en-US" smtClean="0"/>
              <a:t>Adalah teori yang mengemukakan bahwa individu membandingkan masukan-masukan dan hasil pekerjaan mereka dengan masukan-masukan dan hasil pekerjaan orang lain dan kemudian merespon untuk menghilangkan ketidak adilan tersebut.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mtClean="0"/>
              <a:t>Model Keadilan Organisasional</a:t>
            </a:r>
          </a:p>
        </p:txBody>
      </p:sp>
      <p:sp>
        <p:nvSpPr>
          <p:cNvPr id="25603" name="Rectangle 4"/>
          <p:cNvSpPr>
            <a:spLocks noChangeArrowheads="1"/>
          </p:cNvSpPr>
          <p:nvPr/>
        </p:nvSpPr>
        <p:spPr bwMode="auto">
          <a:xfrm>
            <a:off x="381000" y="1447800"/>
            <a:ext cx="4876800" cy="1219200"/>
          </a:xfrm>
          <a:prstGeom prst="rect">
            <a:avLst/>
          </a:prstGeom>
          <a:solidFill>
            <a:schemeClr val="accent1"/>
          </a:solidFill>
          <a:ln w="9525">
            <a:solidFill>
              <a:schemeClr val="tx1"/>
            </a:solidFill>
            <a:miter lim="800000"/>
            <a:headEnd/>
            <a:tailEnd/>
          </a:ln>
        </p:spPr>
        <p:txBody>
          <a:bodyPr wrap="none" anchor="ctr"/>
          <a:lstStyle/>
          <a:p>
            <a:pPr algn="ctr"/>
            <a:r>
              <a:rPr lang="en-US" sz="2000" b="1"/>
              <a:t>Keadilan Distributif: </a:t>
            </a:r>
            <a:r>
              <a:rPr lang="en-US"/>
              <a:t>Adalah keadilan </a:t>
            </a:r>
          </a:p>
          <a:p>
            <a:pPr algn="ctr"/>
            <a:r>
              <a:rPr lang="en-US"/>
              <a:t>Dari hasil yang Dirasakan.</a:t>
            </a:r>
          </a:p>
          <a:p>
            <a:pPr algn="ctr"/>
            <a:r>
              <a:rPr lang="en-US" sz="2000" b="1"/>
              <a:t>Contoh</a:t>
            </a:r>
            <a:r>
              <a:rPr lang="en-US"/>
              <a:t>: Saya mendapatkan Kenaikan </a:t>
            </a:r>
          </a:p>
          <a:p>
            <a:pPr algn="ctr"/>
            <a:r>
              <a:rPr lang="en-US"/>
              <a:t>                  gaji yang pantas saya dapatkan </a:t>
            </a:r>
          </a:p>
        </p:txBody>
      </p:sp>
      <p:sp>
        <p:nvSpPr>
          <p:cNvPr id="25604" name="Rectangle 5"/>
          <p:cNvSpPr>
            <a:spLocks noChangeArrowheads="1"/>
          </p:cNvSpPr>
          <p:nvPr/>
        </p:nvSpPr>
        <p:spPr bwMode="auto">
          <a:xfrm>
            <a:off x="381000" y="3048000"/>
            <a:ext cx="4876800" cy="1447800"/>
          </a:xfrm>
          <a:prstGeom prst="rect">
            <a:avLst/>
          </a:prstGeom>
          <a:solidFill>
            <a:schemeClr val="accent1"/>
          </a:solidFill>
          <a:ln w="9525">
            <a:solidFill>
              <a:schemeClr val="tx1"/>
            </a:solidFill>
            <a:miter lim="800000"/>
            <a:headEnd/>
            <a:tailEnd/>
          </a:ln>
        </p:spPr>
        <p:txBody>
          <a:bodyPr wrap="none" anchor="ctr"/>
          <a:lstStyle/>
          <a:p>
            <a:pPr algn="ctr"/>
            <a:r>
              <a:rPr lang="en-US" sz="2000" b="1"/>
              <a:t>Keadilan Prosedural</a:t>
            </a:r>
            <a:r>
              <a:rPr lang="en-US"/>
              <a:t> Adalah keadilan yang </a:t>
            </a:r>
          </a:p>
          <a:p>
            <a:pPr algn="ctr"/>
            <a:r>
              <a:rPr lang="en-US"/>
              <a:t>Dirasa dari proses yang digunakan untuk </a:t>
            </a:r>
          </a:p>
          <a:p>
            <a:pPr algn="ctr"/>
            <a:r>
              <a:rPr lang="en-US"/>
              <a:t>menentukan distribusi penghargaan.</a:t>
            </a:r>
          </a:p>
          <a:p>
            <a:pPr algn="ctr"/>
            <a:r>
              <a:rPr lang="en-US"/>
              <a:t>Contoh: saya diberi penjelasan yang baik</a:t>
            </a:r>
          </a:p>
          <a:p>
            <a:pPr algn="ctr"/>
            <a:r>
              <a:rPr lang="en-US"/>
              <a:t>tentang kenaikan yang saya terima  </a:t>
            </a:r>
          </a:p>
        </p:txBody>
      </p:sp>
      <p:sp>
        <p:nvSpPr>
          <p:cNvPr id="25605" name="Rectangle 6"/>
          <p:cNvSpPr>
            <a:spLocks noChangeArrowheads="1"/>
          </p:cNvSpPr>
          <p:nvPr/>
        </p:nvSpPr>
        <p:spPr bwMode="auto">
          <a:xfrm>
            <a:off x="381000" y="4876800"/>
            <a:ext cx="4876800" cy="1447800"/>
          </a:xfrm>
          <a:prstGeom prst="rect">
            <a:avLst/>
          </a:prstGeom>
          <a:solidFill>
            <a:schemeClr val="accent1"/>
          </a:solidFill>
          <a:ln w="9525">
            <a:solidFill>
              <a:schemeClr val="tx1"/>
            </a:solidFill>
            <a:miter lim="800000"/>
            <a:headEnd/>
            <a:tailEnd/>
          </a:ln>
        </p:spPr>
        <p:txBody>
          <a:bodyPr wrap="none" anchor="ctr"/>
          <a:lstStyle/>
          <a:p>
            <a:pPr algn="ctr"/>
            <a:r>
              <a:rPr lang="en-US" sz="2000" b="1"/>
              <a:t>Keadilan Interaksional</a:t>
            </a:r>
            <a:r>
              <a:rPr lang="en-US"/>
              <a:t> adalah tingkat sejauh</a:t>
            </a:r>
          </a:p>
          <a:p>
            <a:pPr algn="ctr"/>
            <a:r>
              <a:rPr lang="en-US"/>
              <a:t> mana seseorang diperlakukan dengan martabat dan </a:t>
            </a:r>
          </a:p>
          <a:p>
            <a:pPr algn="ctr"/>
            <a:r>
              <a:rPr lang="en-US"/>
              <a:t>Kehormatan.</a:t>
            </a:r>
          </a:p>
          <a:p>
            <a:pPr algn="ctr"/>
            <a:r>
              <a:rPr lang="en-US"/>
              <a:t>Contoh: Ketika saya mendapatkan kenaikan gaji,</a:t>
            </a:r>
          </a:p>
          <a:p>
            <a:pPr algn="ctr"/>
            <a:r>
              <a:rPr lang="en-US"/>
              <a:t> atasan saya sangat senang dan memberi pujian. </a:t>
            </a:r>
            <a:endParaRPr lang="en-US" sz="2000" b="1"/>
          </a:p>
        </p:txBody>
      </p:sp>
      <p:sp>
        <p:nvSpPr>
          <p:cNvPr id="25606" name="Line 7"/>
          <p:cNvSpPr>
            <a:spLocks noChangeShapeType="1"/>
          </p:cNvSpPr>
          <p:nvPr/>
        </p:nvSpPr>
        <p:spPr bwMode="auto">
          <a:xfrm>
            <a:off x="5257800" y="1981200"/>
            <a:ext cx="914400" cy="457200"/>
          </a:xfrm>
          <a:prstGeom prst="line">
            <a:avLst/>
          </a:prstGeom>
          <a:noFill/>
          <a:ln w="9525">
            <a:solidFill>
              <a:schemeClr val="tx1"/>
            </a:solidFill>
            <a:round/>
            <a:headEnd/>
            <a:tailEnd type="triangle" w="med" len="med"/>
          </a:ln>
        </p:spPr>
        <p:txBody>
          <a:bodyPr/>
          <a:lstStyle/>
          <a:p>
            <a:endParaRPr lang="id-ID"/>
          </a:p>
        </p:txBody>
      </p:sp>
      <p:sp>
        <p:nvSpPr>
          <p:cNvPr id="25607" name="Line 8"/>
          <p:cNvSpPr>
            <a:spLocks noChangeShapeType="1"/>
          </p:cNvSpPr>
          <p:nvPr/>
        </p:nvSpPr>
        <p:spPr bwMode="auto">
          <a:xfrm>
            <a:off x="5257800" y="3733800"/>
            <a:ext cx="838200" cy="76200"/>
          </a:xfrm>
          <a:prstGeom prst="line">
            <a:avLst/>
          </a:prstGeom>
          <a:noFill/>
          <a:ln w="9525">
            <a:solidFill>
              <a:schemeClr val="tx1"/>
            </a:solidFill>
            <a:round/>
            <a:headEnd/>
            <a:tailEnd type="triangle" w="med" len="med"/>
          </a:ln>
        </p:spPr>
        <p:txBody>
          <a:bodyPr/>
          <a:lstStyle/>
          <a:p>
            <a:endParaRPr lang="id-ID"/>
          </a:p>
        </p:txBody>
      </p:sp>
      <p:sp>
        <p:nvSpPr>
          <p:cNvPr id="25608" name="Line 9"/>
          <p:cNvSpPr>
            <a:spLocks noChangeShapeType="1"/>
          </p:cNvSpPr>
          <p:nvPr/>
        </p:nvSpPr>
        <p:spPr bwMode="auto">
          <a:xfrm flipV="1">
            <a:off x="5334000" y="5105400"/>
            <a:ext cx="914400" cy="533400"/>
          </a:xfrm>
          <a:prstGeom prst="line">
            <a:avLst/>
          </a:prstGeom>
          <a:noFill/>
          <a:ln w="9525">
            <a:solidFill>
              <a:schemeClr val="tx1"/>
            </a:solidFill>
            <a:round/>
            <a:headEnd/>
            <a:tailEnd type="triangle" w="med" len="med"/>
          </a:ln>
        </p:spPr>
        <p:txBody>
          <a:bodyPr/>
          <a:lstStyle/>
          <a:p>
            <a:endParaRPr lang="id-ID"/>
          </a:p>
        </p:txBody>
      </p:sp>
      <p:sp>
        <p:nvSpPr>
          <p:cNvPr id="25609" name="Rectangle 10"/>
          <p:cNvSpPr>
            <a:spLocks noChangeArrowheads="1"/>
          </p:cNvSpPr>
          <p:nvPr/>
        </p:nvSpPr>
        <p:spPr bwMode="auto">
          <a:xfrm>
            <a:off x="6324600" y="2209800"/>
            <a:ext cx="2438400" cy="3505200"/>
          </a:xfrm>
          <a:prstGeom prst="rect">
            <a:avLst/>
          </a:prstGeom>
          <a:solidFill>
            <a:schemeClr val="accent1"/>
          </a:solidFill>
          <a:ln w="9525">
            <a:solidFill>
              <a:schemeClr val="tx1"/>
            </a:solidFill>
            <a:miter lim="800000"/>
            <a:headEnd/>
            <a:tailEnd/>
          </a:ln>
        </p:spPr>
        <p:txBody>
          <a:bodyPr wrap="none" anchor="ctr"/>
          <a:lstStyle/>
          <a:p>
            <a:pPr algn="ctr"/>
            <a:r>
              <a:rPr lang="en-US"/>
              <a:t>Keadilan Organisasional:</a:t>
            </a:r>
          </a:p>
          <a:p>
            <a:pPr algn="ctr"/>
            <a:r>
              <a:rPr lang="en-US"/>
              <a:t>Adalah persepsi </a:t>
            </a:r>
          </a:p>
          <a:p>
            <a:pPr algn="ctr"/>
            <a:r>
              <a:rPr lang="en-US"/>
              <a:t>Keseluruhan tentang apa </a:t>
            </a:r>
          </a:p>
          <a:p>
            <a:pPr algn="ctr"/>
            <a:r>
              <a:rPr lang="en-US"/>
              <a:t>Yang adil ditempat kerja.</a:t>
            </a:r>
          </a:p>
          <a:p>
            <a:pPr algn="ctr"/>
            <a:endParaRPr lang="en-US"/>
          </a:p>
          <a:p>
            <a:pPr algn="ctr"/>
            <a:r>
              <a:rPr lang="en-US"/>
              <a:t>Contoh : Organisasi ini </a:t>
            </a:r>
          </a:p>
          <a:p>
            <a:pPr algn="ctr"/>
            <a:r>
              <a:rPr lang="en-US"/>
              <a:t>Adalah tempat yang </a:t>
            </a:r>
          </a:p>
          <a:p>
            <a:pPr algn="ctr"/>
            <a:r>
              <a:rPr lang="en-US"/>
              <a:t>Adil untuk bekerja.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eaLnBrk="1" hangingPunct="1">
              <a:defRPr/>
            </a:pPr>
            <a:r>
              <a:rPr lang="en-US" smtClean="0"/>
              <a:t>7. Teori Harapan</a:t>
            </a:r>
          </a:p>
        </p:txBody>
      </p:sp>
      <p:sp>
        <p:nvSpPr>
          <p:cNvPr id="29699" name="Rectangle 3"/>
          <p:cNvSpPr>
            <a:spLocks noGrp="1" noChangeArrowheads="1"/>
          </p:cNvSpPr>
          <p:nvPr>
            <p:ph idx="1"/>
          </p:nvPr>
        </p:nvSpPr>
        <p:spPr/>
        <p:txBody>
          <a:bodyPr/>
          <a:lstStyle/>
          <a:p>
            <a:pPr marL="0" indent="0" eaLnBrk="1" hangingPunct="1">
              <a:buFont typeface="Wingdings" pitchFamily="2" charset="2"/>
              <a:buNone/>
              <a:defRPr/>
            </a:pPr>
            <a:r>
              <a:rPr lang="en-US" smtClean="0"/>
              <a:t>(Victor Vroom = Expectancy theory)</a:t>
            </a:r>
          </a:p>
          <a:p>
            <a:pPr marL="0" indent="0" eaLnBrk="1" hangingPunct="1">
              <a:buFont typeface="Wingdings" pitchFamily="2" charset="2"/>
              <a:buNone/>
              <a:defRPr/>
            </a:pPr>
            <a:r>
              <a:rPr lang="en-US" smtClean="0"/>
              <a:t>Karyawan – karyawan akan termotivasi untuk mengeluarkan tingkat usaha yang tinggi ketika mereka yakin bahwa usaha tersebut akan menghasilkan penilaian kinerja yang baik.</a:t>
            </a:r>
          </a:p>
          <a:p>
            <a:pPr marL="0" indent="0" eaLnBrk="1" hangingPunct="1">
              <a:buFont typeface="Wingdings" pitchFamily="2" charset="2"/>
              <a:buNone/>
              <a:defRPr/>
            </a:pPr>
            <a:r>
              <a:rPr lang="en-US" smtClean="0"/>
              <a:t>Penilaian yang baik akan menghasilkan :</a:t>
            </a:r>
          </a:p>
          <a:p>
            <a:pPr marL="0" indent="0" eaLnBrk="1" hangingPunct="1">
              <a:buFont typeface="Wingdings" pitchFamily="2" charset="2"/>
              <a:buNone/>
              <a:defRPr/>
            </a:pPr>
            <a:r>
              <a:rPr lang="en-US" smtClean="0"/>
              <a:t>Penghargaan-penghargaan organisasional (Bonus, Kenaikan imbalan kerja, dan Promosi)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a:defRPr/>
            </a:pPr>
            <a:r>
              <a:rPr lang="en-US" sz="4000" dirty="0" smtClean="0"/>
              <a:t>MOTIVASI</a:t>
            </a:r>
            <a:r>
              <a:rPr lang="id-ID" sz="4000" dirty="0" smtClean="0"/>
              <a:t> (STEPHEN.P ROBBINS 2006) </a:t>
            </a:r>
            <a:endParaRPr lang="en-US" sz="4000" dirty="0" smtClean="0"/>
          </a:p>
        </p:txBody>
      </p:sp>
      <p:sp>
        <p:nvSpPr>
          <p:cNvPr id="6147" name="Rectangle 3"/>
          <p:cNvSpPr>
            <a:spLocks noGrp="1" noChangeArrowheads="1"/>
          </p:cNvSpPr>
          <p:nvPr>
            <p:ph idx="1"/>
          </p:nvPr>
        </p:nvSpPr>
        <p:spPr/>
        <p:txBody>
          <a:bodyPr/>
          <a:lstStyle/>
          <a:p>
            <a:pPr marL="0" indent="0" eaLnBrk="1" hangingPunct="1">
              <a:buFont typeface="Wingdings" pitchFamily="2" charset="2"/>
              <a:buNone/>
              <a:defRPr/>
            </a:pPr>
            <a:r>
              <a:rPr lang="en-US" smtClean="0"/>
              <a:t>Adalah proses yang menjelaskan INTENSITAS, ARAH, dan KETEKUNAN-KETEKUNAN seorang individu untuk mencapai tujuannya.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90944"/>
          </a:xfrm>
        </p:spPr>
        <p:txBody>
          <a:bodyPr>
            <a:normAutofit/>
          </a:bodyPr>
          <a:lstStyle/>
          <a:p>
            <a:pPr>
              <a:buNone/>
            </a:pPr>
            <a:r>
              <a:rPr lang="en-US" b="1" dirty="0" smtClean="0">
                <a:latin typeface="Arial" pitchFamily="34" charset="0"/>
                <a:cs typeface="Arial" pitchFamily="34" charset="0"/>
              </a:rPr>
              <a:t>1. </a:t>
            </a:r>
            <a:r>
              <a:rPr lang="id-ID" b="1" dirty="0" smtClean="0">
                <a:latin typeface="Arial" pitchFamily="34" charset="0"/>
                <a:cs typeface="Arial" pitchFamily="34" charset="0"/>
              </a:rPr>
              <a:t>Memimpin</a:t>
            </a:r>
            <a:r>
              <a:rPr lang="id-ID" dirty="0" smtClean="0">
                <a:latin typeface="Arial" pitchFamily="34" charset="0"/>
                <a:cs typeface="Arial" pitchFamily="34" charset="0"/>
              </a:rPr>
              <a:t> adalah suatu ilmu dan seni mempengaruhi orang lain atau kelompok untuk bertindak seperti yang diharapkan untuk mencapai tujuan secara efektif dan efisien.</a:t>
            </a:r>
          </a:p>
          <a:p>
            <a:r>
              <a:rPr lang="en-US" b="1" dirty="0" err="1" smtClean="0">
                <a:latin typeface="Arial" pitchFamily="34" charset="0"/>
                <a:cs typeface="Arial" pitchFamily="34" charset="0"/>
              </a:rPr>
              <a:t>Pemimpin</a:t>
            </a:r>
            <a:r>
              <a:rPr lang="en-US" b="1" dirty="0" smtClean="0">
                <a:latin typeface="Arial" pitchFamily="34" charset="0"/>
                <a:cs typeface="Arial" pitchFamily="34" charset="0"/>
              </a:rPr>
              <a:t> </a:t>
            </a:r>
            <a:r>
              <a:rPr lang="en-US" dirty="0" err="1" smtClean="0">
                <a:latin typeface="Arial" pitchFamily="34" charset="0"/>
                <a:cs typeface="Arial" pitchFamily="34" charset="0"/>
              </a:rPr>
              <a:t>adalah</a:t>
            </a:r>
            <a:r>
              <a:rPr lang="en-US" dirty="0" smtClean="0">
                <a:latin typeface="Arial" pitchFamily="34" charset="0"/>
                <a:cs typeface="Arial" pitchFamily="34" charset="0"/>
              </a:rPr>
              <a:t> </a:t>
            </a:r>
            <a:r>
              <a:rPr lang="en-US" dirty="0" err="1" smtClean="0">
                <a:latin typeface="Arial" pitchFamily="34" charset="0"/>
                <a:cs typeface="Arial" pitchFamily="34" charset="0"/>
              </a:rPr>
              <a:t>orang</a:t>
            </a:r>
            <a:r>
              <a:rPr lang="en-US" dirty="0" smtClean="0">
                <a:latin typeface="Arial" pitchFamily="34" charset="0"/>
                <a:cs typeface="Arial" pitchFamily="34" charset="0"/>
              </a:rPr>
              <a:t> yang </a:t>
            </a:r>
            <a:r>
              <a:rPr lang="en-US" dirty="0" err="1" smtClean="0">
                <a:latin typeface="Arial" pitchFamily="34" charset="0"/>
                <a:cs typeface="Arial" pitchFamily="34" charset="0"/>
              </a:rPr>
              <a:t>memimpin</a:t>
            </a:r>
            <a:r>
              <a:rPr lang="en-US" dirty="0" smtClean="0">
                <a:latin typeface="Arial" pitchFamily="34" charset="0"/>
                <a:cs typeface="Arial" pitchFamily="34" charset="0"/>
              </a:rPr>
              <a:t> </a:t>
            </a:r>
            <a:r>
              <a:rPr lang="en-US" dirty="0" err="1" smtClean="0">
                <a:latin typeface="Arial" pitchFamily="34" charset="0"/>
                <a:cs typeface="Arial" pitchFamily="34" charset="0"/>
              </a:rPr>
              <a:t>atau</a:t>
            </a:r>
            <a:r>
              <a:rPr lang="en-US" dirty="0" smtClean="0">
                <a:latin typeface="Arial" pitchFamily="34" charset="0"/>
                <a:cs typeface="Arial" pitchFamily="34" charset="0"/>
              </a:rPr>
              <a:t> </a:t>
            </a:r>
            <a:r>
              <a:rPr lang="en-US" dirty="0" err="1" smtClean="0">
                <a:latin typeface="Arial" pitchFamily="34" charset="0"/>
                <a:cs typeface="Arial" pitchFamily="34" charset="0"/>
              </a:rPr>
              <a:t>orang-orang</a:t>
            </a:r>
            <a:r>
              <a:rPr lang="en-US" dirty="0" smtClean="0">
                <a:latin typeface="Arial" pitchFamily="34" charset="0"/>
                <a:cs typeface="Arial" pitchFamily="34" charset="0"/>
              </a:rPr>
              <a:t> yang </a:t>
            </a:r>
            <a:r>
              <a:rPr lang="en-US" dirty="0" err="1" smtClean="0">
                <a:latin typeface="Arial" pitchFamily="34" charset="0"/>
                <a:cs typeface="Arial" pitchFamily="34" charset="0"/>
              </a:rPr>
              <a:t>menentukan</a:t>
            </a:r>
            <a:r>
              <a:rPr lang="en-US" dirty="0" smtClean="0">
                <a:latin typeface="Arial" pitchFamily="34" charset="0"/>
                <a:cs typeface="Arial" pitchFamily="34" charset="0"/>
              </a:rPr>
              <a:t> </a:t>
            </a:r>
            <a:r>
              <a:rPr lang="en-US" dirty="0" err="1" smtClean="0">
                <a:latin typeface="Arial" pitchFamily="34" charset="0"/>
                <a:cs typeface="Arial" pitchFamily="34" charset="0"/>
              </a:rPr>
              <a:t>tujuan</a:t>
            </a:r>
            <a:r>
              <a:rPr lang="en-US" dirty="0" smtClean="0">
                <a:latin typeface="Arial" pitchFamily="34" charset="0"/>
                <a:cs typeface="Arial" pitchFamily="34" charset="0"/>
              </a:rPr>
              <a:t>, </a:t>
            </a:r>
            <a:r>
              <a:rPr lang="en-US" dirty="0" err="1" smtClean="0">
                <a:latin typeface="Arial" pitchFamily="34" charset="0"/>
                <a:cs typeface="Arial" pitchFamily="34" charset="0"/>
              </a:rPr>
              <a:t>motivasi</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tindakan</a:t>
            </a:r>
            <a:r>
              <a:rPr lang="en-US" dirty="0" smtClean="0">
                <a:latin typeface="Arial" pitchFamily="34" charset="0"/>
                <a:cs typeface="Arial" pitchFamily="34" charset="0"/>
              </a:rPr>
              <a:t> </a:t>
            </a:r>
            <a:r>
              <a:rPr lang="en-US" dirty="0" err="1" smtClean="0">
                <a:latin typeface="Arial" pitchFamily="34" charset="0"/>
                <a:cs typeface="Arial" pitchFamily="34" charset="0"/>
              </a:rPr>
              <a:t>kepada</a:t>
            </a:r>
            <a:r>
              <a:rPr lang="en-US" dirty="0" smtClean="0">
                <a:latin typeface="Arial" pitchFamily="34" charset="0"/>
                <a:cs typeface="Arial" pitchFamily="34" charset="0"/>
              </a:rPr>
              <a:t> </a:t>
            </a:r>
            <a:r>
              <a:rPr lang="en-US" dirty="0" err="1" smtClean="0">
                <a:latin typeface="Arial" pitchFamily="34" charset="0"/>
                <a:cs typeface="Arial" pitchFamily="34" charset="0"/>
              </a:rPr>
              <a:t>orang</a:t>
            </a:r>
            <a:r>
              <a:rPr lang="en-US" dirty="0" smtClean="0">
                <a:latin typeface="Arial" pitchFamily="34" charset="0"/>
                <a:cs typeface="Arial" pitchFamily="34" charset="0"/>
              </a:rPr>
              <a:t> lain</a:t>
            </a:r>
            <a:endParaRPr lang="id-ID" dirty="0" smtClean="0">
              <a:latin typeface="Arial" pitchFamily="34" charset="0"/>
              <a:cs typeface="Arial" pitchFamily="34" charset="0"/>
            </a:endParaRPr>
          </a:p>
          <a:p>
            <a:r>
              <a:rPr lang="en-US" b="1" dirty="0" err="1" smtClean="0">
                <a:latin typeface="Arial" pitchFamily="34" charset="0"/>
                <a:cs typeface="Arial" pitchFamily="34" charset="0"/>
              </a:rPr>
              <a:t>Pimpinan</a:t>
            </a:r>
            <a:r>
              <a:rPr lang="en-US" dirty="0" smtClean="0">
                <a:latin typeface="Arial" pitchFamily="34" charset="0"/>
                <a:cs typeface="Arial" pitchFamily="34" charset="0"/>
              </a:rPr>
              <a:t> </a:t>
            </a:r>
            <a:r>
              <a:rPr lang="en-US" dirty="0" err="1" smtClean="0">
                <a:latin typeface="Arial" pitchFamily="34" charset="0"/>
                <a:cs typeface="Arial" pitchFamily="34" charset="0"/>
              </a:rPr>
              <a:t>adalah</a:t>
            </a:r>
            <a:r>
              <a:rPr lang="en-US" dirty="0" smtClean="0">
                <a:latin typeface="Arial" pitchFamily="34" charset="0"/>
                <a:cs typeface="Arial" pitchFamily="34" charset="0"/>
              </a:rPr>
              <a:t> </a:t>
            </a:r>
            <a:r>
              <a:rPr lang="id-ID" dirty="0" err="1" smtClean="0">
                <a:latin typeface="Arial" pitchFamily="34" charset="0"/>
                <a:cs typeface="Arial" pitchFamily="34" charset="0"/>
              </a:rPr>
              <a:t>J</a:t>
            </a:r>
            <a:r>
              <a:rPr lang="en-US" dirty="0" err="1" smtClean="0">
                <a:latin typeface="Arial" pitchFamily="34" charset="0"/>
                <a:cs typeface="Arial" pitchFamily="34" charset="0"/>
              </a:rPr>
              <a:t>abatan</a:t>
            </a:r>
            <a:r>
              <a:rPr lang="en-US" dirty="0" smtClean="0">
                <a:latin typeface="Arial" pitchFamily="34" charset="0"/>
                <a:cs typeface="Arial" pitchFamily="34" charset="0"/>
              </a:rPr>
              <a:t> </a:t>
            </a:r>
            <a:r>
              <a:rPr lang="en-US" dirty="0" err="1" smtClean="0">
                <a:latin typeface="Arial" pitchFamily="34" charset="0"/>
                <a:cs typeface="Arial" pitchFamily="34" charset="0"/>
              </a:rPr>
              <a:t>atau</a:t>
            </a:r>
            <a:r>
              <a:rPr lang="en-US" dirty="0" smtClean="0">
                <a:latin typeface="Arial" pitchFamily="34" charset="0"/>
                <a:cs typeface="Arial" pitchFamily="34" charset="0"/>
              </a:rPr>
              <a:t> </a:t>
            </a:r>
            <a:r>
              <a:rPr lang="en-US" dirty="0" err="1" smtClean="0">
                <a:latin typeface="Arial" pitchFamily="34" charset="0"/>
                <a:cs typeface="Arial" pitchFamily="34" charset="0"/>
              </a:rPr>
              <a:t>posisi</a:t>
            </a:r>
            <a:r>
              <a:rPr lang="en-US" dirty="0" smtClean="0">
                <a:latin typeface="Arial" pitchFamily="34" charset="0"/>
                <a:cs typeface="Arial" pitchFamily="34" charset="0"/>
              </a:rPr>
              <a:t> </a:t>
            </a:r>
            <a:r>
              <a:rPr lang="en-US" dirty="0" err="1" smtClean="0">
                <a:latin typeface="Arial" pitchFamily="34" charset="0"/>
                <a:cs typeface="Arial" pitchFamily="34" charset="0"/>
              </a:rPr>
              <a:t>seseorang</a:t>
            </a:r>
            <a:r>
              <a:rPr lang="en-US" dirty="0" smtClean="0">
                <a:latin typeface="Arial" pitchFamily="34" charset="0"/>
                <a:cs typeface="Arial" pitchFamily="34" charset="0"/>
              </a:rPr>
              <a:t> </a:t>
            </a:r>
            <a:r>
              <a:rPr lang="en-US" dirty="0" err="1" smtClean="0">
                <a:latin typeface="Arial" pitchFamily="34" charset="0"/>
                <a:cs typeface="Arial" pitchFamily="34" charset="0"/>
              </a:rPr>
              <a:t>didalam</a:t>
            </a:r>
            <a:r>
              <a:rPr lang="en-US" dirty="0" smtClean="0">
                <a:latin typeface="Arial" pitchFamily="34" charset="0"/>
                <a:cs typeface="Arial" pitchFamily="34" charset="0"/>
              </a:rPr>
              <a:t> </a:t>
            </a:r>
            <a:r>
              <a:rPr lang="en-US" dirty="0" err="1" smtClean="0">
                <a:latin typeface="Arial" pitchFamily="34" charset="0"/>
                <a:cs typeface="Arial" pitchFamily="34" charset="0"/>
              </a:rPr>
              <a:t>sebuah</a:t>
            </a:r>
            <a:r>
              <a:rPr lang="en-US" dirty="0" smtClean="0">
                <a:latin typeface="Arial" pitchFamily="34" charset="0"/>
                <a:cs typeface="Arial" pitchFamily="34" charset="0"/>
              </a:rPr>
              <a:t> </a:t>
            </a:r>
            <a:r>
              <a:rPr lang="en-US" dirty="0" err="1" smtClean="0">
                <a:latin typeface="Arial" pitchFamily="34" charset="0"/>
                <a:cs typeface="Arial" pitchFamily="34" charset="0"/>
              </a:rPr>
              <a:t>organisasi</a:t>
            </a:r>
            <a:r>
              <a:rPr lang="en-US" dirty="0" smtClean="0">
                <a:latin typeface="Arial" pitchFamily="34" charset="0"/>
                <a:cs typeface="Arial" pitchFamily="34" charset="0"/>
              </a:rPr>
              <a:t>.    </a:t>
            </a:r>
            <a:endParaRPr lang="id-ID" dirty="0" smtClean="0">
              <a:latin typeface="Arial" pitchFamily="34" charset="0"/>
              <a:cs typeface="Arial" pitchFamily="34" charset="0"/>
            </a:endParaRPr>
          </a:p>
          <a:p>
            <a:endParaRPr lang="id-ID" dirty="0"/>
          </a:p>
        </p:txBody>
      </p:sp>
      <p:sp>
        <p:nvSpPr>
          <p:cNvPr id="3" name="Title 2"/>
          <p:cNvSpPr>
            <a:spLocks noGrp="1"/>
          </p:cNvSpPr>
          <p:nvPr>
            <p:ph type="title"/>
          </p:nvPr>
        </p:nvSpPr>
        <p:spPr/>
        <p:txBody>
          <a:bodyPr>
            <a:normAutofit fontScale="90000"/>
          </a:bodyPr>
          <a:lstStyle/>
          <a:p>
            <a:pPr marL="623888" indent="-623888"/>
            <a:r>
              <a:rPr lang="id-ID" dirty="0" smtClean="0"/>
              <a:t>2. Memimpin dan Memberi Perintah</a:t>
            </a:r>
            <a:endParaRPr lang="id-ID"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algn="ctr" eaLnBrk="1" hangingPunct="1"/>
            <a:r>
              <a:rPr lang="en-US" smtClean="0"/>
              <a:t>Sumber Pengaruh Kepemimpinan </a:t>
            </a:r>
          </a:p>
        </p:txBody>
      </p:sp>
      <p:sp>
        <p:nvSpPr>
          <p:cNvPr id="512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1900" b="1" smtClean="0"/>
              <a:t>a. Pribadi</a:t>
            </a:r>
          </a:p>
          <a:p>
            <a:pPr eaLnBrk="1" hangingPunct="1">
              <a:lnSpc>
                <a:spcPct val="80000"/>
              </a:lnSpc>
            </a:pPr>
            <a:r>
              <a:rPr lang="en-US" sz="1900" smtClean="0"/>
              <a:t>Pengaruh ini timbul dari </a:t>
            </a:r>
            <a:r>
              <a:rPr lang="en-US" sz="1900" b="1" smtClean="0"/>
              <a:t>rasa senang, kagum, yakin, hormat atau percaya</a:t>
            </a:r>
            <a:r>
              <a:rPr lang="en-US" sz="1900" smtClean="0"/>
              <a:t> dari orang-orang yang akan dipengaruhi.</a:t>
            </a:r>
          </a:p>
          <a:p>
            <a:pPr eaLnBrk="1" hangingPunct="1">
              <a:lnSpc>
                <a:spcPct val="80000"/>
              </a:lnSpc>
            </a:pPr>
            <a:r>
              <a:rPr lang="en-US" sz="1900" smtClean="0"/>
              <a:t>Pengaruh ini timbul dari </a:t>
            </a:r>
            <a:r>
              <a:rPr lang="en-US" sz="1900" b="1" smtClean="0"/>
              <a:t>tingkat kedekatan, keterikatan, atau hubungan baik</a:t>
            </a:r>
            <a:r>
              <a:rPr lang="en-US" sz="1900" smtClean="0"/>
              <a:t> antara pemimpin dan para pengikutnya (atasan dan bawahan)</a:t>
            </a:r>
          </a:p>
          <a:p>
            <a:pPr eaLnBrk="1" hangingPunct="1">
              <a:lnSpc>
                <a:spcPct val="80000"/>
              </a:lnSpc>
            </a:pPr>
            <a:r>
              <a:rPr lang="en-US" sz="1900" smtClean="0"/>
              <a:t>Pengaruh ini diperkuat atau diperlemah sejauh mana mencapai tujuan bersama.</a:t>
            </a:r>
          </a:p>
          <a:p>
            <a:pPr eaLnBrk="1" hangingPunct="1">
              <a:lnSpc>
                <a:spcPct val="80000"/>
              </a:lnSpc>
              <a:buFont typeface="Wingdings" pitchFamily="2" charset="2"/>
              <a:buNone/>
            </a:pPr>
            <a:r>
              <a:rPr lang="en-US" sz="1900" b="1" smtClean="0"/>
              <a:t>b. Kedudukan</a:t>
            </a:r>
          </a:p>
          <a:p>
            <a:pPr eaLnBrk="1" hangingPunct="1">
              <a:lnSpc>
                <a:spcPct val="80000"/>
              </a:lnSpc>
            </a:pPr>
            <a:r>
              <a:rPr lang="en-US" sz="1900" smtClean="0"/>
              <a:t>Pengaruh ini timbul dari kekuasaan yang dimiliki seseorang atas dasar </a:t>
            </a:r>
            <a:r>
              <a:rPr lang="en-US" sz="1900" b="1" smtClean="0"/>
              <a:t>jabatan</a:t>
            </a:r>
            <a:r>
              <a:rPr lang="en-US" sz="1900" smtClean="0"/>
              <a:t> yang diduduki dalam organisasi.</a:t>
            </a:r>
          </a:p>
          <a:p>
            <a:pPr eaLnBrk="1" hangingPunct="1">
              <a:lnSpc>
                <a:spcPct val="80000"/>
              </a:lnSpc>
            </a:pPr>
            <a:r>
              <a:rPr lang="en-US" sz="1900" smtClean="0"/>
              <a:t>Dengan jabatannya seseorang dapat memberikan  </a:t>
            </a:r>
            <a:r>
              <a:rPr lang="en-US" sz="1900" b="1" smtClean="0"/>
              <a:t>imbalan, hukuman atau sanksi</a:t>
            </a:r>
            <a:r>
              <a:rPr lang="en-US" sz="1900" smtClean="0"/>
              <a:t> bagi orang-orang yang dikelolanya.</a:t>
            </a:r>
          </a:p>
          <a:p>
            <a:pPr eaLnBrk="1" hangingPunct="1">
              <a:lnSpc>
                <a:spcPct val="80000"/>
              </a:lnSpc>
            </a:pPr>
            <a:r>
              <a:rPr lang="en-US" sz="1900" smtClean="0"/>
              <a:t>Pengaruh ini umumnya berasal dari tingkat atas organisasi dan semakin kebawah struktur organisasi akibatnya semakin menyusut.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j0302953"/>
          <p:cNvPicPr>
            <a:picLocks noChangeAspect="1" noChangeArrowheads="1"/>
          </p:cNvPicPr>
          <p:nvPr/>
        </p:nvPicPr>
        <p:blipFill>
          <a:blip r:embed="rId2"/>
          <a:srcRect/>
          <a:stretch>
            <a:fillRect/>
          </a:stretch>
        </p:blipFill>
        <p:spPr bwMode="auto">
          <a:xfrm>
            <a:off x="3267075" y="1600200"/>
            <a:ext cx="2609850" cy="3657600"/>
          </a:xfrm>
          <a:prstGeom prst="rect">
            <a:avLst/>
          </a:prstGeom>
          <a:noFill/>
          <a:ln w="9525">
            <a:noFill/>
            <a:miter lim="800000"/>
            <a:headEnd/>
            <a:tailEnd/>
          </a:ln>
        </p:spPr>
      </p:pic>
      <p:sp>
        <p:nvSpPr>
          <p:cNvPr id="6147" name="AutoShape 5"/>
          <p:cNvSpPr>
            <a:spLocks noChangeArrowheads="1"/>
          </p:cNvSpPr>
          <p:nvPr/>
        </p:nvSpPr>
        <p:spPr bwMode="auto">
          <a:xfrm>
            <a:off x="5334000" y="2590800"/>
            <a:ext cx="2895600" cy="3276600"/>
          </a:xfrm>
          <a:prstGeom prst="irregularSeal1">
            <a:avLst/>
          </a:prstGeom>
          <a:solidFill>
            <a:schemeClr val="accent1"/>
          </a:solidFill>
          <a:ln w="9525">
            <a:solidFill>
              <a:schemeClr val="tx1"/>
            </a:solidFill>
            <a:miter lim="800000"/>
            <a:headEnd/>
            <a:tailEnd/>
          </a:ln>
        </p:spPr>
        <p:txBody>
          <a:bodyPr wrap="none" anchor="ctr"/>
          <a:lstStyle/>
          <a:p>
            <a:pPr marL="342900" indent="-342900" algn="ctr">
              <a:lnSpc>
                <a:spcPct val="80000"/>
              </a:lnSpc>
              <a:spcBef>
                <a:spcPct val="20000"/>
              </a:spcBef>
              <a:buClr>
                <a:schemeClr val="tx2"/>
              </a:buClr>
              <a:buSzPct val="70000"/>
              <a:buFont typeface="Wingdings" pitchFamily="2" charset="2"/>
              <a:buAutoNum type="alphaLcPeriod"/>
            </a:pPr>
            <a:endParaRPr lang="en-US" b="1"/>
          </a:p>
          <a:p>
            <a:pPr marL="342900" indent="-342900" algn="ctr">
              <a:lnSpc>
                <a:spcPct val="80000"/>
              </a:lnSpc>
              <a:spcBef>
                <a:spcPct val="20000"/>
              </a:spcBef>
              <a:buClr>
                <a:schemeClr val="tx2"/>
              </a:buClr>
              <a:buSzPct val="70000"/>
              <a:buFont typeface="Wingdings" pitchFamily="2" charset="2"/>
              <a:buAutoNum type="alphaLcPeriod"/>
            </a:pPr>
            <a:endParaRPr lang="en-US" b="1"/>
          </a:p>
          <a:p>
            <a:pPr marL="342900" indent="-342900" algn="ctr">
              <a:lnSpc>
                <a:spcPct val="80000"/>
              </a:lnSpc>
              <a:spcBef>
                <a:spcPct val="20000"/>
              </a:spcBef>
              <a:buClr>
                <a:schemeClr val="tx2"/>
              </a:buClr>
              <a:buSzPct val="70000"/>
              <a:buFont typeface="Wingdings" pitchFamily="2" charset="2"/>
              <a:buAutoNum type="alphaLcPeriod"/>
            </a:pPr>
            <a:r>
              <a:rPr lang="en-US" b="1"/>
              <a:t>PRIBADI</a:t>
            </a:r>
          </a:p>
          <a:p>
            <a:pPr marL="342900" indent="-342900" algn="ctr">
              <a:lnSpc>
                <a:spcPct val="80000"/>
              </a:lnSpc>
              <a:spcBef>
                <a:spcPct val="20000"/>
              </a:spcBef>
              <a:buClr>
                <a:schemeClr val="tx2"/>
              </a:buClr>
              <a:buSzPct val="70000"/>
              <a:buFontTx/>
              <a:buChar char="-"/>
            </a:pPr>
            <a:r>
              <a:rPr lang="en-US" b="1"/>
              <a:t>Rasa Senang</a:t>
            </a:r>
          </a:p>
          <a:p>
            <a:pPr marL="342900" indent="-342900" algn="ctr">
              <a:lnSpc>
                <a:spcPct val="80000"/>
              </a:lnSpc>
              <a:spcBef>
                <a:spcPct val="20000"/>
              </a:spcBef>
              <a:buClr>
                <a:schemeClr val="tx2"/>
              </a:buClr>
              <a:buSzPct val="70000"/>
              <a:buFontTx/>
              <a:buChar char="-"/>
            </a:pPr>
            <a:r>
              <a:rPr lang="en-US" b="1"/>
              <a:t>Kagum</a:t>
            </a:r>
          </a:p>
          <a:p>
            <a:pPr marL="342900" indent="-342900" algn="ctr">
              <a:lnSpc>
                <a:spcPct val="80000"/>
              </a:lnSpc>
              <a:spcBef>
                <a:spcPct val="20000"/>
              </a:spcBef>
              <a:buClr>
                <a:schemeClr val="tx2"/>
              </a:buClr>
              <a:buSzPct val="70000"/>
              <a:buFontTx/>
              <a:buChar char="-"/>
            </a:pPr>
            <a:r>
              <a:rPr lang="en-US" b="1"/>
              <a:t>Percaya</a:t>
            </a:r>
          </a:p>
          <a:p>
            <a:pPr marL="342900" indent="-342900" algn="ctr">
              <a:lnSpc>
                <a:spcPct val="80000"/>
              </a:lnSpc>
              <a:spcBef>
                <a:spcPct val="20000"/>
              </a:spcBef>
              <a:buClr>
                <a:schemeClr val="tx2"/>
              </a:buClr>
              <a:buSzPct val="70000"/>
              <a:buFontTx/>
              <a:buChar char="-"/>
            </a:pPr>
            <a:r>
              <a:rPr lang="en-US" b="1"/>
              <a:t>Hormat</a:t>
            </a:r>
          </a:p>
          <a:p>
            <a:pPr marL="342900" indent="-342900" algn="ctr">
              <a:lnSpc>
                <a:spcPct val="80000"/>
              </a:lnSpc>
              <a:spcBef>
                <a:spcPct val="20000"/>
              </a:spcBef>
              <a:buClr>
                <a:schemeClr val="tx2"/>
              </a:buClr>
              <a:buSzPct val="70000"/>
              <a:buFontTx/>
              <a:buChar char="-"/>
            </a:pPr>
            <a:endParaRPr lang="en-US" b="1"/>
          </a:p>
          <a:p>
            <a:pPr marL="342900" indent="-342900" algn="ctr"/>
            <a:endParaRPr lang="en-US"/>
          </a:p>
        </p:txBody>
      </p:sp>
      <p:sp>
        <p:nvSpPr>
          <p:cNvPr id="6148" name="AutoShape 6"/>
          <p:cNvSpPr>
            <a:spLocks noChangeArrowheads="1"/>
          </p:cNvSpPr>
          <p:nvPr/>
        </p:nvSpPr>
        <p:spPr bwMode="auto">
          <a:xfrm>
            <a:off x="914400" y="533400"/>
            <a:ext cx="3048000" cy="3429000"/>
          </a:xfrm>
          <a:prstGeom prst="irregularSeal1">
            <a:avLst/>
          </a:prstGeom>
          <a:solidFill>
            <a:schemeClr val="accent1"/>
          </a:solidFill>
          <a:ln w="9525">
            <a:solidFill>
              <a:schemeClr val="tx1"/>
            </a:solidFill>
            <a:miter lim="800000"/>
            <a:headEnd/>
            <a:tailEnd/>
          </a:ln>
        </p:spPr>
        <p:txBody>
          <a:bodyPr wrap="none" anchor="ctr"/>
          <a:lstStyle/>
          <a:p>
            <a:pPr algn="ctr">
              <a:lnSpc>
                <a:spcPct val="80000"/>
              </a:lnSpc>
              <a:spcBef>
                <a:spcPct val="20000"/>
              </a:spcBef>
              <a:buClr>
                <a:schemeClr val="tx2"/>
              </a:buClr>
              <a:buSzPct val="70000"/>
              <a:buFont typeface="Wingdings" pitchFamily="2" charset="2"/>
              <a:buNone/>
            </a:pPr>
            <a:endParaRPr lang="en-US" b="1"/>
          </a:p>
          <a:p>
            <a:pPr algn="ctr">
              <a:lnSpc>
                <a:spcPct val="80000"/>
              </a:lnSpc>
              <a:spcBef>
                <a:spcPct val="20000"/>
              </a:spcBef>
              <a:buClr>
                <a:schemeClr val="tx2"/>
              </a:buClr>
              <a:buSzPct val="70000"/>
              <a:buFont typeface="Wingdings" pitchFamily="2" charset="2"/>
              <a:buNone/>
            </a:pPr>
            <a:r>
              <a:rPr lang="en-US" b="1"/>
              <a:t>b. KEDUDUKAN</a:t>
            </a:r>
          </a:p>
          <a:p>
            <a:pPr algn="ctr">
              <a:lnSpc>
                <a:spcPct val="80000"/>
              </a:lnSpc>
              <a:spcBef>
                <a:spcPct val="20000"/>
              </a:spcBef>
              <a:buClr>
                <a:schemeClr val="tx2"/>
              </a:buClr>
              <a:buSzPct val="70000"/>
              <a:buFontTx/>
              <a:buChar char="-"/>
            </a:pPr>
            <a:r>
              <a:rPr lang="en-US" b="1"/>
              <a:t>Jabatan</a:t>
            </a:r>
          </a:p>
          <a:p>
            <a:pPr algn="ctr">
              <a:lnSpc>
                <a:spcPct val="80000"/>
              </a:lnSpc>
              <a:spcBef>
                <a:spcPct val="20000"/>
              </a:spcBef>
              <a:buClr>
                <a:schemeClr val="tx2"/>
              </a:buClr>
              <a:buSzPct val="70000"/>
              <a:buFontTx/>
              <a:buChar char="-"/>
            </a:pPr>
            <a:r>
              <a:rPr lang="en-US" b="1"/>
              <a:t>Imbalan</a:t>
            </a:r>
          </a:p>
          <a:p>
            <a:pPr algn="ctr">
              <a:lnSpc>
                <a:spcPct val="80000"/>
              </a:lnSpc>
              <a:spcBef>
                <a:spcPct val="20000"/>
              </a:spcBef>
              <a:buClr>
                <a:schemeClr val="tx2"/>
              </a:buClr>
              <a:buSzPct val="70000"/>
              <a:buFontTx/>
              <a:buChar char="-"/>
            </a:pPr>
            <a:r>
              <a:rPr lang="en-US" b="1"/>
              <a:t>Hukuman</a:t>
            </a:r>
          </a:p>
          <a:p>
            <a:pPr algn="ctr">
              <a:lnSpc>
                <a:spcPct val="80000"/>
              </a:lnSpc>
              <a:spcBef>
                <a:spcPct val="20000"/>
              </a:spcBef>
              <a:buClr>
                <a:schemeClr val="tx2"/>
              </a:buClr>
              <a:buSzPct val="70000"/>
              <a:buFontTx/>
              <a:buChar char="-"/>
            </a:pPr>
            <a:r>
              <a:rPr lang="en-US" b="1"/>
              <a:t>Sanksi</a:t>
            </a:r>
          </a:p>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Gaya Kepemimpian Penyelia </a:t>
            </a:r>
          </a:p>
        </p:txBody>
      </p:sp>
      <p:sp>
        <p:nvSpPr>
          <p:cNvPr id="7171" name="Rectangle 3"/>
          <p:cNvSpPr>
            <a:spLocks noGrp="1" noChangeArrowheads="1"/>
          </p:cNvSpPr>
          <p:nvPr>
            <p:ph type="body" idx="1"/>
          </p:nvPr>
        </p:nvSpPr>
        <p:spPr/>
        <p:txBody>
          <a:bodyPr/>
          <a:lstStyle/>
          <a:p>
            <a:pPr marL="0" indent="0" eaLnBrk="1" hangingPunct="1">
              <a:buFont typeface="Wingdings" pitchFamily="2" charset="2"/>
              <a:buNone/>
            </a:pPr>
            <a:r>
              <a:rPr lang="en-US" smtClean="0"/>
              <a:t>Gaya kepemimpinan Penyelia adalah prilaku (tingkah laku) penyelia pada saat ia berusaha mempengaruhi prilaku orang-orang yang dikelolanya.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4"/>
          <p:cNvSpPr>
            <a:spLocks noChangeArrowheads="1"/>
          </p:cNvSpPr>
          <p:nvPr/>
        </p:nvSpPr>
        <p:spPr bwMode="auto">
          <a:xfrm>
            <a:off x="2057400" y="1981200"/>
            <a:ext cx="4953000" cy="3810000"/>
          </a:xfrm>
          <a:prstGeom prst="ellipse">
            <a:avLst/>
          </a:prstGeom>
          <a:solidFill>
            <a:srgbClr val="FFFFFF"/>
          </a:solidFill>
          <a:ln w="9525">
            <a:solidFill>
              <a:srgbClr val="000000"/>
            </a:solidFill>
            <a:round/>
            <a:headEnd/>
            <a:tailEnd/>
          </a:ln>
        </p:spPr>
        <p:txBody>
          <a:bodyPr/>
          <a:lstStyle/>
          <a:p>
            <a:endParaRPr lang="id-ID"/>
          </a:p>
        </p:txBody>
      </p:sp>
      <p:sp>
        <p:nvSpPr>
          <p:cNvPr id="8195" name="Rectangle 5"/>
          <p:cNvSpPr>
            <a:spLocks noChangeArrowheads="1"/>
          </p:cNvSpPr>
          <p:nvPr/>
        </p:nvSpPr>
        <p:spPr bwMode="auto">
          <a:xfrm>
            <a:off x="2895600" y="2819400"/>
            <a:ext cx="1524000" cy="914400"/>
          </a:xfrm>
          <a:prstGeom prst="rect">
            <a:avLst/>
          </a:prstGeom>
          <a:solidFill>
            <a:srgbClr val="FFFFFF"/>
          </a:solidFill>
          <a:ln w="9525">
            <a:solidFill>
              <a:srgbClr val="000000"/>
            </a:solidFill>
            <a:miter lim="800000"/>
            <a:headEnd/>
            <a:tailEnd/>
          </a:ln>
        </p:spPr>
        <p:txBody>
          <a:bodyPr/>
          <a:lstStyle/>
          <a:p>
            <a:r>
              <a:rPr lang="en-US" sz="1600"/>
              <a:t>Gaya Konsultan</a:t>
            </a:r>
          </a:p>
          <a:p>
            <a:r>
              <a:rPr lang="en-US" sz="1600"/>
              <a:t>(Partisipasi)</a:t>
            </a:r>
          </a:p>
        </p:txBody>
      </p:sp>
      <p:sp>
        <p:nvSpPr>
          <p:cNvPr id="8196" name="Rectangle 6"/>
          <p:cNvSpPr>
            <a:spLocks noChangeArrowheads="1"/>
          </p:cNvSpPr>
          <p:nvPr/>
        </p:nvSpPr>
        <p:spPr bwMode="auto">
          <a:xfrm>
            <a:off x="4800600" y="2819400"/>
            <a:ext cx="1600200" cy="914400"/>
          </a:xfrm>
          <a:prstGeom prst="rect">
            <a:avLst/>
          </a:prstGeom>
          <a:solidFill>
            <a:srgbClr val="FFFFFF"/>
          </a:solidFill>
          <a:ln w="9525">
            <a:solidFill>
              <a:srgbClr val="000000"/>
            </a:solidFill>
            <a:miter lim="800000"/>
            <a:headEnd/>
            <a:tailEnd/>
          </a:ln>
        </p:spPr>
        <p:txBody>
          <a:bodyPr/>
          <a:lstStyle/>
          <a:p>
            <a:r>
              <a:rPr lang="en-US" sz="1600"/>
              <a:t>Gaya </a:t>
            </a:r>
          </a:p>
          <a:p>
            <a:r>
              <a:rPr lang="en-US" sz="1600"/>
              <a:t>Dokter</a:t>
            </a:r>
          </a:p>
          <a:p>
            <a:r>
              <a:rPr lang="en-US" sz="1600"/>
              <a:t>(konsultasi)</a:t>
            </a:r>
          </a:p>
        </p:txBody>
      </p:sp>
      <p:sp>
        <p:nvSpPr>
          <p:cNvPr id="8197" name="Rectangle 7"/>
          <p:cNvSpPr>
            <a:spLocks noChangeArrowheads="1"/>
          </p:cNvSpPr>
          <p:nvPr/>
        </p:nvSpPr>
        <p:spPr bwMode="auto">
          <a:xfrm>
            <a:off x="2971800" y="4229100"/>
            <a:ext cx="1447800" cy="876300"/>
          </a:xfrm>
          <a:prstGeom prst="rect">
            <a:avLst/>
          </a:prstGeom>
          <a:solidFill>
            <a:srgbClr val="FFFFFF"/>
          </a:solidFill>
          <a:ln w="9525">
            <a:solidFill>
              <a:srgbClr val="000000"/>
            </a:solidFill>
            <a:miter lim="800000"/>
            <a:headEnd/>
            <a:tailEnd/>
          </a:ln>
        </p:spPr>
        <p:txBody>
          <a:bodyPr/>
          <a:lstStyle/>
          <a:p>
            <a:r>
              <a:rPr lang="en-US" sz="1600"/>
              <a:t>Gaya</a:t>
            </a:r>
          </a:p>
          <a:p>
            <a:r>
              <a:rPr lang="en-US" sz="1600"/>
              <a:t>Bebas</a:t>
            </a:r>
          </a:p>
          <a:p>
            <a:r>
              <a:rPr lang="en-US" sz="1600"/>
              <a:t>(Delegasi)</a:t>
            </a:r>
          </a:p>
        </p:txBody>
      </p:sp>
      <p:sp>
        <p:nvSpPr>
          <p:cNvPr id="8198" name="Rectangle 8"/>
          <p:cNvSpPr>
            <a:spLocks noChangeArrowheads="1"/>
          </p:cNvSpPr>
          <p:nvPr/>
        </p:nvSpPr>
        <p:spPr bwMode="auto">
          <a:xfrm>
            <a:off x="4876800" y="4229100"/>
            <a:ext cx="1524000" cy="800100"/>
          </a:xfrm>
          <a:prstGeom prst="rect">
            <a:avLst/>
          </a:prstGeom>
          <a:solidFill>
            <a:srgbClr val="FFFFFF"/>
          </a:solidFill>
          <a:ln w="9525">
            <a:solidFill>
              <a:srgbClr val="000000"/>
            </a:solidFill>
            <a:miter lim="800000"/>
            <a:headEnd/>
            <a:tailEnd/>
          </a:ln>
        </p:spPr>
        <p:txBody>
          <a:bodyPr/>
          <a:lstStyle/>
          <a:p>
            <a:r>
              <a:rPr lang="en-US" sz="1600"/>
              <a:t>Gaya</a:t>
            </a:r>
          </a:p>
          <a:p>
            <a:r>
              <a:rPr lang="en-US" sz="1600"/>
              <a:t>Bos</a:t>
            </a:r>
          </a:p>
          <a:p>
            <a:r>
              <a:rPr lang="en-US" sz="1600"/>
              <a:t>(Instruksi)</a:t>
            </a:r>
          </a:p>
        </p:txBody>
      </p:sp>
      <p:sp>
        <p:nvSpPr>
          <p:cNvPr id="8199" name="Oval 9"/>
          <p:cNvSpPr>
            <a:spLocks noChangeArrowheads="1"/>
          </p:cNvSpPr>
          <p:nvPr/>
        </p:nvSpPr>
        <p:spPr bwMode="auto">
          <a:xfrm>
            <a:off x="5867400" y="4267200"/>
            <a:ext cx="533400" cy="304800"/>
          </a:xfrm>
          <a:prstGeom prst="ellipse">
            <a:avLst/>
          </a:prstGeom>
          <a:solidFill>
            <a:srgbClr val="FFFFFF"/>
          </a:solidFill>
          <a:ln w="9525">
            <a:solidFill>
              <a:srgbClr val="000000"/>
            </a:solidFill>
            <a:round/>
            <a:headEnd/>
            <a:tailEnd/>
          </a:ln>
        </p:spPr>
        <p:txBody>
          <a:bodyPr/>
          <a:lstStyle/>
          <a:p>
            <a:r>
              <a:rPr lang="en-US" sz="1600"/>
              <a:t>G1</a:t>
            </a:r>
          </a:p>
        </p:txBody>
      </p:sp>
      <p:sp>
        <p:nvSpPr>
          <p:cNvPr id="8200" name="Oval 10"/>
          <p:cNvSpPr>
            <a:spLocks noChangeArrowheads="1"/>
          </p:cNvSpPr>
          <p:nvPr/>
        </p:nvSpPr>
        <p:spPr bwMode="auto">
          <a:xfrm>
            <a:off x="5867400" y="2819400"/>
            <a:ext cx="533400" cy="304800"/>
          </a:xfrm>
          <a:prstGeom prst="ellipse">
            <a:avLst/>
          </a:prstGeom>
          <a:solidFill>
            <a:srgbClr val="FFFFFF"/>
          </a:solidFill>
          <a:ln w="9525">
            <a:solidFill>
              <a:srgbClr val="000000"/>
            </a:solidFill>
            <a:round/>
            <a:headEnd/>
            <a:tailEnd/>
          </a:ln>
        </p:spPr>
        <p:txBody>
          <a:bodyPr/>
          <a:lstStyle/>
          <a:p>
            <a:r>
              <a:rPr lang="en-US" sz="1600"/>
              <a:t>G2</a:t>
            </a:r>
          </a:p>
        </p:txBody>
      </p:sp>
      <p:sp>
        <p:nvSpPr>
          <p:cNvPr id="8201" name="Oval 11"/>
          <p:cNvSpPr>
            <a:spLocks noChangeArrowheads="1"/>
          </p:cNvSpPr>
          <p:nvPr/>
        </p:nvSpPr>
        <p:spPr bwMode="auto">
          <a:xfrm>
            <a:off x="3886200" y="2895600"/>
            <a:ext cx="533400" cy="304800"/>
          </a:xfrm>
          <a:prstGeom prst="ellipse">
            <a:avLst/>
          </a:prstGeom>
          <a:solidFill>
            <a:srgbClr val="FFFFFF"/>
          </a:solidFill>
          <a:ln w="9525">
            <a:solidFill>
              <a:srgbClr val="000000"/>
            </a:solidFill>
            <a:round/>
            <a:headEnd/>
            <a:tailEnd/>
          </a:ln>
        </p:spPr>
        <p:txBody>
          <a:bodyPr/>
          <a:lstStyle/>
          <a:p>
            <a:r>
              <a:rPr lang="en-US" sz="1600"/>
              <a:t>G3</a:t>
            </a:r>
          </a:p>
        </p:txBody>
      </p:sp>
      <p:sp>
        <p:nvSpPr>
          <p:cNvPr id="8202" name="Oval 12"/>
          <p:cNvSpPr>
            <a:spLocks noChangeArrowheads="1"/>
          </p:cNvSpPr>
          <p:nvPr/>
        </p:nvSpPr>
        <p:spPr bwMode="auto">
          <a:xfrm>
            <a:off x="3848100" y="4343400"/>
            <a:ext cx="495300" cy="304800"/>
          </a:xfrm>
          <a:prstGeom prst="ellipse">
            <a:avLst/>
          </a:prstGeom>
          <a:solidFill>
            <a:srgbClr val="FFFFFF"/>
          </a:solidFill>
          <a:ln w="9525">
            <a:solidFill>
              <a:srgbClr val="000000"/>
            </a:solidFill>
            <a:round/>
            <a:headEnd/>
            <a:tailEnd/>
          </a:ln>
        </p:spPr>
        <p:txBody>
          <a:bodyPr/>
          <a:lstStyle/>
          <a:p>
            <a:r>
              <a:rPr lang="en-US" sz="1600"/>
              <a:t>G4</a:t>
            </a:r>
          </a:p>
        </p:txBody>
      </p:sp>
      <p:sp>
        <p:nvSpPr>
          <p:cNvPr id="8203" name="Rectangle 13"/>
          <p:cNvSpPr>
            <a:spLocks noChangeArrowheads="1"/>
          </p:cNvSpPr>
          <p:nvPr/>
        </p:nvSpPr>
        <p:spPr bwMode="auto">
          <a:xfrm>
            <a:off x="2924175" y="1066800"/>
            <a:ext cx="3295650" cy="366713"/>
          </a:xfrm>
          <a:prstGeom prst="rect">
            <a:avLst/>
          </a:prstGeom>
          <a:noFill/>
          <a:ln w="9525">
            <a:noFill/>
            <a:miter lim="800000"/>
            <a:headEnd/>
            <a:tailEnd/>
          </a:ln>
        </p:spPr>
        <p:txBody>
          <a:bodyPr wrap="none">
            <a:spAutoFit/>
          </a:bodyPr>
          <a:lstStyle/>
          <a:p>
            <a:r>
              <a:rPr lang="en-US" b="1">
                <a:solidFill>
                  <a:schemeClr val="tx2"/>
                </a:solidFill>
              </a:rPr>
              <a:t>Gaya Kepemimpian Penyelia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descr="j0283209"/>
          <p:cNvPicPr>
            <a:picLocks noChangeAspect="1" noChangeArrowheads="1" noCrop="1"/>
          </p:cNvPicPr>
          <p:nvPr/>
        </p:nvPicPr>
        <p:blipFill>
          <a:blip r:embed="rId2"/>
          <a:srcRect/>
          <a:stretch>
            <a:fillRect/>
          </a:stretch>
        </p:blipFill>
        <p:spPr bwMode="auto">
          <a:xfrm>
            <a:off x="3276600" y="1295400"/>
            <a:ext cx="2695575" cy="3733800"/>
          </a:xfrm>
          <a:prstGeom prst="rect">
            <a:avLst/>
          </a:prstGeom>
          <a:noFill/>
          <a:ln w="9525">
            <a:noFill/>
            <a:miter lim="800000"/>
            <a:headEnd/>
            <a:tailEnd/>
          </a:ln>
        </p:spPr>
      </p:pic>
      <p:sp>
        <p:nvSpPr>
          <p:cNvPr id="9219" name="AutoShape 8"/>
          <p:cNvSpPr>
            <a:spLocks noChangeArrowheads="1"/>
          </p:cNvSpPr>
          <p:nvPr/>
        </p:nvSpPr>
        <p:spPr bwMode="auto">
          <a:xfrm>
            <a:off x="5410200" y="0"/>
            <a:ext cx="2438400" cy="1905000"/>
          </a:xfrm>
          <a:prstGeom prst="irregularSeal2">
            <a:avLst/>
          </a:prstGeom>
          <a:solidFill>
            <a:schemeClr val="accent1"/>
          </a:solidFill>
          <a:ln w="9525">
            <a:solidFill>
              <a:schemeClr val="tx1"/>
            </a:solidFill>
            <a:miter lim="800000"/>
            <a:headEnd/>
            <a:tailEnd/>
          </a:ln>
        </p:spPr>
        <p:txBody>
          <a:bodyPr wrap="none" anchor="ctr"/>
          <a:lstStyle/>
          <a:p>
            <a:pPr algn="ctr"/>
            <a:r>
              <a:rPr lang="en-US" b="1">
                <a:solidFill>
                  <a:schemeClr val="tx2"/>
                </a:solidFill>
              </a:rPr>
              <a:t>Gaya Bos</a:t>
            </a:r>
          </a:p>
        </p:txBody>
      </p:sp>
      <p:sp>
        <p:nvSpPr>
          <p:cNvPr id="9220" name="AutoShape 10"/>
          <p:cNvSpPr>
            <a:spLocks noChangeArrowheads="1"/>
          </p:cNvSpPr>
          <p:nvPr/>
        </p:nvSpPr>
        <p:spPr bwMode="auto">
          <a:xfrm>
            <a:off x="6096000" y="1905000"/>
            <a:ext cx="914400" cy="1295400"/>
          </a:xfrm>
          <a:prstGeom prst="flowChartMerge">
            <a:avLst/>
          </a:prstGeom>
          <a:solidFill>
            <a:schemeClr val="accent1"/>
          </a:solidFill>
          <a:ln w="9525">
            <a:solidFill>
              <a:schemeClr val="tx1"/>
            </a:solidFill>
            <a:miter lim="800000"/>
            <a:headEnd/>
            <a:tailEnd/>
          </a:ln>
        </p:spPr>
        <p:txBody>
          <a:bodyPr wrap="none" anchor="ctr"/>
          <a:lstStyle/>
          <a:p>
            <a:pPr algn="ctr"/>
            <a:r>
              <a:rPr lang="en-US"/>
              <a:t>Satu</a:t>
            </a:r>
          </a:p>
          <a:p>
            <a:pPr algn="ctr"/>
            <a:r>
              <a:rPr lang="en-US"/>
              <a:t>arah</a:t>
            </a:r>
          </a:p>
        </p:txBody>
      </p:sp>
      <p:sp>
        <p:nvSpPr>
          <p:cNvPr id="9221" name="AutoShape 11"/>
          <p:cNvSpPr>
            <a:spLocks noChangeArrowheads="1"/>
          </p:cNvSpPr>
          <p:nvPr/>
        </p:nvSpPr>
        <p:spPr bwMode="auto">
          <a:xfrm>
            <a:off x="7239000" y="1600200"/>
            <a:ext cx="1676400" cy="1905000"/>
          </a:xfrm>
          <a:prstGeom prst="horizontalScroll">
            <a:avLst>
              <a:gd name="adj" fmla="val 12500"/>
            </a:avLst>
          </a:prstGeom>
          <a:solidFill>
            <a:schemeClr val="accent1"/>
          </a:solidFill>
          <a:ln w="9525">
            <a:solidFill>
              <a:schemeClr val="tx1"/>
            </a:solidFill>
            <a:round/>
            <a:headEnd/>
            <a:tailEnd/>
          </a:ln>
        </p:spPr>
        <p:txBody>
          <a:bodyPr wrap="none" anchor="ctr"/>
          <a:lstStyle/>
          <a:p>
            <a:pPr algn="ctr"/>
            <a:r>
              <a:rPr lang="en-US"/>
              <a:t>Penyelia</a:t>
            </a:r>
          </a:p>
          <a:p>
            <a:pPr algn="ctr"/>
            <a:r>
              <a:rPr lang="en-US"/>
              <a:t> membatasi</a:t>
            </a:r>
          </a:p>
          <a:p>
            <a:pPr algn="ctr"/>
            <a:r>
              <a:rPr lang="en-US"/>
              <a:t> peranan</a:t>
            </a:r>
          </a:p>
          <a:p>
            <a:pPr algn="ctr"/>
            <a:r>
              <a:rPr lang="en-US"/>
              <a:t> bawahan</a:t>
            </a:r>
          </a:p>
        </p:txBody>
      </p:sp>
      <p:sp>
        <p:nvSpPr>
          <p:cNvPr id="9222" name="AutoShape 12"/>
          <p:cNvSpPr>
            <a:spLocks noChangeArrowheads="1"/>
          </p:cNvSpPr>
          <p:nvPr/>
        </p:nvSpPr>
        <p:spPr bwMode="auto">
          <a:xfrm>
            <a:off x="7239000" y="3657600"/>
            <a:ext cx="1676400" cy="1600200"/>
          </a:xfrm>
          <a:prstGeom prst="horizontalScroll">
            <a:avLst>
              <a:gd name="adj" fmla="val 12500"/>
            </a:avLst>
          </a:prstGeom>
          <a:solidFill>
            <a:schemeClr val="accent1"/>
          </a:solidFill>
          <a:ln w="9525">
            <a:solidFill>
              <a:schemeClr val="tx1"/>
            </a:solidFill>
            <a:round/>
            <a:headEnd/>
            <a:tailEnd/>
          </a:ln>
        </p:spPr>
        <p:txBody>
          <a:bodyPr wrap="none" anchor="ctr"/>
          <a:lstStyle/>
          <a:p>
            <a:pPr algn="ctr"/>
            <a:r>
              <a:rPr lang="en-US"/>
              <a:t>pemecahan </a:t>
            </a:r>
          </a:p>
          <a:p>
            <a:pPr algn="ctr"/>
            <a:r>
              <a:rPr lang="en-US"/>
              <a:t>Masalah</a:t>
            </a:r>
          </a:p>
          <a:p>
            <a:pPr algn="ctr"/>
            <a:r>
              <a:rPr lang="en-US"/>
              <a:t> langsung</a:t>
            </a:r>
          </a:p>
          <a:p>
            <a:pPr algn="ctr"/>
            <a:r>
              <a:rPr lang="en-US"/>
              <a:t> oleh penyelia </a:t>
            </a:r>
          </a:p>
        </p:txBody>
      </p:sp>
      <p:sp>
        <p:nvSpPr>
          <p:cNvPr id="9223" name="AutoShape 14"/>
          <p:cNvSpPr>
            <a:spLocks noChangeArrowheads="1"/>
          </p:cNvSpPr>
          <p:nvPr/>
        </p:nvSpPr>
        <p:spPr bwMode="auto">
          <a:xfrm>
            <a:off x="762000" y="3124200"/>
            <a:ext cx="2209800" cy="2362200"/>
          </a:xfrm>
          <a:prstGeom prst="verticalScroll">
            <a:avLst>
              <a:gd name="adj" fmla="val 12500"/>
            </a:avLst>
          </a:prstGeom>
          <a:solidFill>
            <a:schemeClr val="accent1"/>
          </a:solidFill>
          <a:ln w="9525">
            <a:solidFill>
              <a:schemeClr val="tx1"/>
            </a:solidFill>
            <a:round/>
            <a:headEnd/>
            <a:tailEnd/>
          </a:ln>
        </p:spPr>
        <p:txBody>
          <a:bodyPr wrap="none" anchor="ctr"/>
          <a:lstStyle/>
          <a:p>
            <a:pPr algn="ctr"/>
            <a:r>
              <a:rPr lang="en-US"/>
              <a:t>Karyawan</a:t>
            </a:r>
          </a:p>
          <a:p>
            <a:pPr algn="ctr"/>
            <a:r>
              <a:rPr lang="en-US"/>
              <a:t>Melaksanakan</a:t>
            </a:r>
          </a:p>
          <a:p>
            <a:pPr algn="ctr"/>
            <a:r>
              <a:rPr lang="en-US"/>
              <a:t> tugas </a:t>
            </a:r>
          </a:p>
          <a:p>
            <a:pPr algn="ctr"/>
            <a:r>
              <a:rPr lang="en-US"/>
              <a:t>yang </a:t>
            </a:r>
          </a:p>
          <a:p>
            <a:pPr algn="ctr"/>
            <a:r>
              <a:rPr lang="en-US"/>
              <a:t>diinstruksikan</a:t>
            </a:r>
          </a:p>
        </p:txBody>
      </p:sp>
      <p:sp>
        <p:nvSpPr>
          <p:cNvPr id="9224" name="Oval 15"/>
          <p:cNvSpPr>
            <a:spLocks noChangeArrowheads="1"/>
          </p:cNvSpPr>
          <p:nvPr/>
        </p:nvSpPr>
        <p:spPr bwMode="auto">
          <a:xfrm>
            <a:off x="6019800" y="3352800"/>
            <a:ext cx="1066800" cy="1295400"/>
          </a:xfrm>
          <a:prstGeom prst="ellipse">
            <a:avLst/>
          </a:prstGeom>
          <a:solidFill>
            <a:schemeClr val="accent1"/>
          </a:solidFill>
          <a:ln w="9525">
            <a:solidFill>
              <a:schemeClr val="tx1"/>
            </a:solidFill>
            <a:round/>
            <a:headEnd/>
            <a:tailEnd/>
          </a:ln>
        </p:spPr>
        <p:txBody>
          <a:bodyPr wrap="none" anchor="ctr"/>
          <a:lstStyle/>
          <a:p>
            <a:pPr algn="ctr"/>
            <a:r>
              <a:rPr lang="en-US"/>
              <a:t>bersifat </a:t>
            </a:r>
          </a:p>
          <a:p>
            <a:pPr algn="ctr"/>
            <a:r>
              <a:rPr lang="en-US"/>
              <a:t>instruktif</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a. Gaya Bos</a:t>
            </a:r>
          </a:p>
        </p:txBody>
      </p:sp>
      <p:sp>
        <p:nvSpPr>
          <p:cNvPr id="10243" name="Rectangle 3"/>
          <p:cNvSpPr>
            <a:spLocks noGrp="1" noChangeArrowheads="1"/>
          </p:cNvSpPr>
          <p:nvPr>
            <p:ph type="body" idx="1"/>
          </p:nvPr>
        </p:nvSpPr>
        <p:spPr/>
        <p:txBody>
          <a:bodyPr/>
          <a:lstStyle/>
          <a:p>
            <a:pPr marL="0" indent="0" eaLnBrk="1" hangingPunct="1">
              <a:buFont typeface="Wingdings" pitchFamily="2" charset="2"/>
              <a:buNone/>
            </a:pPr>
            <a:r>
              <a:rPr lang="en-US" smtClean="0"/>
              <a:t>yaitu gaya kepemimpinan yang bersifat instruktif karena merupakan komunikasi satu arah. Penyelia membatasi peranan bawahan dan memberitahu mereka tentang Apa, Bagaimana, Bilamana dan Dimana mereka melakukan pekerjaan, pemecahan masalah diambil langsung oleh penyelia sedangkan karyawan hanya melaksanakan tugas seperti yang telah diinstruksikan.</a:t>
            </a:r>
          </a:p>
          <a:p>
            <a:pPr marL="0" indent="0"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j0240719"/>
          <p:cNvPicPr>
            <a:picLocks noChangeAspect="1" noChangeArrowheads="1"/>
          </p:cNvPicPr>
          <p:nvPr/>
        </p:nvPicPr>
        <p:blipFill>
          <a:blip r:embed="rId2"/>
          <a:srcRect/>
          <a:stretch>
            <a:fillRect/>
          </a:stretch>
        </p:blipFill>
        <p:spPr bwMode="auto">
          <a:xfrm>
            <a:off x="3989388" y="2211388"/>
            <a:ext cx="1420812" cy="3351212"/>
          </a:xfrm>
          <a:prstGeom prst="rect">
            <a:avLst/>
          </a:prstGeom>
          <a:noFill/>
          <a:ln w="9525">
            <a:noFill/>
            <a:miter lim="800000"/>
            <a:headEnd/>
            <a:tailEnd/>
          </a:ln>
        </p:spPr>
      </p:pic>
      <p:sp>
        <p:nvSpPr>
          <p:cNvPr id="11267" name="AutoShape 5"/>
          <p:cNvSpPr>
            <a:spLocks noChangeArrowheads="1"/>
          </p:cNvSpPr>
          <p:nvPr/>
        </p:nvSpPr>
        <p:spPr bwMode="auto">
          <a:xfrm>
            <a:off x="5181600" y="609600"/>
            <a:ext cx="2286000" cy="1676400"/>
          </a:xfrm>
          <a:prstGeom prst="irregularSeal2">
            <a:avLst/>
          </a:prstGeom>
          <a:solidFill>
            <a:schemeClr val="accent1"/>
          </a:solidFill>
          <a:ln w="9525">
            <a:solidFill>
              <a:schemeClr val="tx1"/>
            </a:solidFill>
            <a:miter lim="800000"/>
            <a:headEnd/>
            <a:tailEnd/>
          </a:ln>
        </p:spPr>
        <p:txBody>
          <a:bodyPr wrap="none" anchor="ctr"/>
          <a:lstStyle/>
          <a:p>
            <a:pPr algn="ctr"/>
            <a:r>
              <a:rPr lang="en-US" b="1">
                <a:solidFill>
                  <a:schemeClr val="tx2"/>
                </a:solidFill>
              </a:rPr>
              <a:t>Gaya Dokter</a:t>
            </a:r>
          </a:p>
        </p:txBody>
      </p:sp>
      <p:sp>
        <p:nvSpPr>
          <p:cNvPr id="11268" name="Oval 6"/>
          <p:cNvSpPr>
            <a:spLocks noChangeArrowheads="1"/>
          </p:cNvSpPr>
          <p:nvPr/>
        </p:nvSpPr>
        <p:spPr bwMode="auto">
          <a:xfrm>
            <a:off x="6934200" y="2286000"/>
            <a:ext cx="1752600" cy="990600"/>
          </a:xfrm>
          <a:prstGeom prst="ellipse">
            <a:avLst/>
          </a:prstGeom>
          <a:solidFill>
            <a:schemeClr val="accent1"/>
          </a:solidFill>
          <a:ln w="9525">
            <a:solidFill>
              <a:schemeClr val="tx1"/>
            </a:solidFill>
            <a:round/>
            <a:headEnd/>
            <a:tailEnd/>
          </a:ln>
        </p:spPr>
        <p:txBody>
          <a:bodyPr wrap="none" anchor="ctr"/>
          <a:lstStyle/>
          <a:p>
            <a:pPr algn="ctr"/>
            <a:r>
              <a:rPr lang="en-US"/>
              <a:t>bersifat </a:t>
            </a:r>
          </a:p>
          <a:p>
            <a:pPr algn="ctr"/>
            <a:r>
              <a:rPr lang="en-US"/>
              <a:t>Konsultatif</a:t>
            </a:r>
          </a:p>
        </p:txBody>
      </p:sp>
      <p:sp>
        <p:nvSpPr>
          <p:cNvPr id="11269" name="AutoShape 7"/>
          <p:cNvSpPr>
            <a:spLocks noChangeArrowheads="1"/>
          </p:cNvSpPr>
          <p:nvPr/>
        </p:nvSpPr>
        <p:spPr bwMode="auto">
          <a:xfrm>
            <a:off x="1371600" y="2209800"/>
            <a:ext cx="2514600" cy="1828800"/>
          </a:xfrm>
          <a:prstGeom prst="wave">
            <a:avLst>
              <a:gd name="adj1" fmla="val 13005"/>
              <a:gd name="adj2" fmla="val 0"/>
            </a:avLst>
          </a:prstGeom>
          <a:solidFill>
            <a:schemeClr val="accent1"/>
          </a:solidFill>
          <a:ln w="9525">
            <a:solidFill>
              <a:schemeClr val="tx1"/>
            </a:solidFill>
            <a:round/>
            <a:headEnd/>
            <a:tailEnd/>
          </a:ln>
        </p:spPr>
        <p:txBody>
          <a:bodyPr wrap="none" anchor="ctr"/>
          <a:lstStyle/>
          <a:p>
            <a:pPr algn="ctr"/>
            <a:r>
              <a:rPr lang="en-US"/>
              <a:t>Penyelia menjual </a:t>
            </a:r>
          </a:p>
          <a:p>
            <a:pPr algn="ctr"/>
            <a:r>
              <a:rPr lang="en-US"/>
              <a:t>gagasan </a:t>
            </a:r>
          </a:p>
          <a:p>
            <a:pPr algn="ctr"/>
            <a:r>
              <a:rPr lang="en-US"/>
              <a:t>kepada bawahan</a:t>
            </a:r>
          </a:p>
        </p:txBody>
      </p:sp>
      <p:sp>
        <p:nvSpPr>
          <p:cNvPr id="11270" name="AutoShape 8"/>
          <p:cNvSpPr>
            <a:spLocks noChangeArrowheads="1"/>
          </p:cNvSpPr>
          <p:nvPr/>
        </p:nvSpPr>
        <p:spPr bwMode="auto">
          <a:xfrm>
            <a:off x="3429000" y="5638800"/>
            <a:ext cx="2590800" cy="914400"/>
          </a:xfrm>
          <a:prstGeom prst="leftRightArrow">
            <a:avLst>
              <a:gd name="adj1" fmla="val 50000"/>
              <a:gd name="adj2" fmla="val 56667"/>
            </a:avLst>
          </a:prstGeom>
          <a:solidFill>
            <a:schemeClr val="accent1"/>
          </a:solidFill>
          <a:ln w="9525">
            <a:solidFill>
              <a:schemeClr val="tx1"/>
            </a:solidFill>
            <a:miter lim="800000"/>
            <a:headEnd/>
            <a:tailEnd/>
          </a:ln>
        </p:spPr>
        <p:txBody>
          <a:bodyPr wrap="none" anchor="ctr"/>
          <a:lstStyle/>
          <a:p>
            <a:pPr algn="ctr"/>
            <a:r>
              <a:rPr lang="en-US"/>
              <a:t>komunikasi dua arah</a:t>
            </a:r>
          </a:p>
        </p:txBody>
      </p:sp>
      <p:sp>
        <p:nvSpPr>
          <p:cNvPr id="11271" name="Rectangle 9"/>
          <p:cNvSpPr>
            <a:spLocks noChangeArrowheads="1"/>
          </p:cNvSpPr>
          <p:nvPr/>
        </p:nvSpPr>
        <p:spPr bwMode="auto">
          <a:xfrm>
            <a:off x="6400800" y="4724400"/>
            <a:ext cx="2209800" cy="1676400"/>
          </a:xfrm>
          <a:prstGeom prst="rect">
            <a:avLst/>
          </a:prstGeom>
          <a:solidFill>
            <a:schemeClr val="accent1"/>
          </a:solidFill>
          <a:ln w="9525">
            <a:solidFill>
              <a:schemeClr val="tx1"/>
            </a:solidFill>
            <a:miter lim="800000"/>
            <a:headEnd/>
            <a:tailEnd/>
          </a:ln>
        </p:spPr>
        <p:txBody>
          <a:bodyPr wrap="none" anchor="ctr"/>
          <a:lstStyle/>
          <a:p>
            <a:pPr algn="ctr"/>
            <a:r>
              <a:rPr lang="en-US"/>
              <a:t>pemecahan masalah</a:t>
            </a:r>
          </a:p>
          <a:p>
            <a:pPr algn="ctr"/>
            <a:r>
              <a:rPr lang="en-US"/>
              <a:t>&amp; pengambilan </a:t>
            </a:r>
          </a:p>
          <a:p>
            <a:pPr algn="ctr"/>
            <a:r>
              <a:rPr lang="en-US"/>
              <a:t>keputusan</a:t>
            </a:r>
          </a:p>
          <a:p>
            <a:pPr algn="ctr"/>
            <a:r>
              <a:rPr lang="en-US"/>
              <a:t> masih dilakukan</a:t>
            </a:r>
          </a:p>
          <a:p>
            <a:pPr algn="ctr"/>
            <a:r>
              <a:rPr lang="en-US"/>
              <a:t>penyelia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b. Gaya Dokter </a:t>
            </a:r>
          </a:p>
        </p:txBody>
      </p:sp>
      <p:sp>
        <p:nvSpPr>
          <p:cNvPr id="12291"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t>yaitu gaya kepemimpinan yang bersifat Konsultatif karena penyelia masih banyak memberikan arahan dan masih mengambil hampir semua keputusan. Penyelia mengambil dan berusaha menjual gagasan keputusannya kepada bawahan. Penyelia membuka komunikasi dua arah dengan menyimak gagasan bawahan, namun pemecahan masalah, dan pengambilan keputusan masih dilakukan oleh penyelia.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j0291984"/>
          <p:cNvPicPr>
            <a:picLocks noChangeAspect="1" noChangeArrowheads="1"/>
          </p:cNvPicPr>
          <p:nvPr/>
        </p:nvPicPr>
        <p:blipFill>
          <a:blip r:embed="rId2"/>
          <a:srcRect/>
          <a:stretch>
            <a:fillRect/>
          </a:stretch>
        </p:blipFill>
        <p:spPr bwMode="auto">
          <a:xfrm>
            <a:off x="3667125" y="1524000"/>
            <a:ext cx="1808163" cy="3276600"/>
          </a:xfrm>
          <a:prstGeom prst="rect">
            <a:avLst/>
          </a:prstGeom>
          <a:noFill/>
          <a:ln w="9525">
            <a:noFill/>
            <a:miter lim="800000"/>
            <a:headEnd/>
            <a:tailEnd/>
          </a:ln>
        </p:spPr>
      </p:pic>
      <p:sp>
        <p:nvSpPr>
          <p:cNvPr id="13315" name="AutoShape 6"/>
          <p:cNvSpPr>
            <a:spLocks noChangeArrowheads="1"/>
          </p:cNvSpPr>
          <p:nvPr/>
        </p:nvSpPr>
        <p:spPr bwMode="auto">
          <a:xfrm>
            <a:off x="4419600" y="381000"/>
            <a:ext cx="2971800" cy="1600200"/>
          </a:xfrm>
          <a:prstGeom prst="irregularSeal2">
            <a:avLst/>
          </a:prstGeom>
          <a:solidFill>
            <a:schemeClr val="accent1"/>
          </a:solidFill>
          <a:ln w="9525">
            <a:solidFill>
              <a:schemeClr val="tx1"/>
            </a:solidFill>
            <a:miter lim="800000"/>
            <a:headEnd/>
            <a:tailEnd/>
          </a:ln>
        </p:spPr>
        <p:txBody>
          <a:bodyPr wrap="none" anchor="ctr"/>
          <a:lstStyle/>
          <a:p>
            <a:pPr algn="ctr"/>
            <a:r>
              <a:rPr lang="en-US" b="1">
                <a:solidFill>
                  <a:schemeClr val="tx2"/>
                </a:solidFill>
              </a:rPr>
              <a:t>Gaya konsultan</a:t>
            </a:r>
          </a:p>
        </p:txBody>
      </p:sp>
      <p:sp>
        <p:nvSpPr>
          <p:cNvPr id="13316" name="Rectangle 7"/>
          <p:cNvSpPr>
            <a:spLocks noChangeArrowheads="1"/>
          </p:cNvSpPr>
          <p:nvPr/>
        </p:nvSpPr>
        <p:spPr bwMode="auto">
          <a:xfrm>
            <a:off x="5791200" y="1828800"/>
            <a:ext cx="1676400" cy="762000"/>
          </a:xfrm>
          <a:prstGeom prst="rect">
            <a:avLst/>
          </a:prstGeom>
          <a:solidFill>
            <a:schemeClr val="accent1"/>
          </a:solidFill>
          <a:ln w="9525">
            <a:solidFill>
              <a:schemeClr val="tx1"/>
            </a:solidFill>
            <a:miter lim="800000"/>
            <a:headEnd/>
            <a:tailEnd/>
          </a:ln>
        </p:spPr>
        <p:txBody>
          <a:bodyPr wrap="none" anchor="ctr"/>
          <a:lstStyle/>
          <a:p>
            <a:pPr algn="ctr"/>
            <a:r>
              <a:rPr lang="en-US" b="1"/>
              <a:t>Sifatnya</a:t>
            </a:r>
          </a:p>
          <a:p>
            <a:pPr algn="ctr"/>
            <a:r>
              <a:rPr lang="en-US" b="1"/>
              <a:t> partisipatif</a:t>
            </a:r>
          </a:p>
        </p:txBody>
      </p:sp>
      <p:sp>
        <p:nvSpPr>
          <p:cNvPr id="13317" name="AutoShape 8"/>
          <p:cNvSpPr>
            <a:spLocks noChangeArrowheads="1"/>
          </p:cNvSpPr>
          <p:nvPr/>
        </p:nvSpPr>
        <p:spPr bwMode="auto">
          <a:xfrm>
            <a:off x="1676400" y="4495800"/>
            <a:ext cx="6172200" cy="1981200"/>
          </a:xfrm>
          <a:prstGeom prst="leftRightArrow">
            <a:avLst>
              <a:gd name="adj1" fmla="val 50000"/>
              <a:gd name="adj2" fmla="val 62308"/>
            </a:avLst>
          </a:prstGeom>
          <a:solidFill>
            <a:schemeClr val="accent1"/>
          </a:solidFill>
          <a:ln w="9525">
            <a:solidFill>
              <a:schemeClr val="tx1"/>
            </a:solidFill>
            <a:miter lim="800000"/>
            <a:headEnd/>
            <a:tailEnd/>
          </a:ln>
        </p:spPr>
        <p:txBody>
          <a:bodyPr wrap="none" anchor="ctr"/>
          <a:lstStyle/>
          <a:p>
            <a:pPr algn="ctr"/>
            <a:r>
              <a:rPr lang="en-US"/>
              <a:t>Penyelia dan bawahan bertukar pikiran</a:t>
            </a:r>
          </a:p>
          <a:p>
            <a:pPr algn="ctr"/>
            <a:r>
              <a:rPr lang="en-US"/>
              <a:t> dalam pemecahan masalah</a:t>
            </a:r>
          </a:p>
          <a:p>
            <a:pPr algn="ctr"/>
            <a:r>
              <a:rPr lang="en-US"/>
              <a:t> dan pengambilan keputusan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defRPr/>
            </a:pPr>
            <a:r>
              <a:rPr lang="en-US" smtClean="0"/>
              <a:t>INTENSITAS dalam Motivasi ?</a:t>
            </a:r>
          </a:p>
        </p:txBody>
      </p:sp>
      <p:sp>
        <p:nvSpPr>
          <p:cNvPr id="7171" name="Rectangle 3"/>
          <p:cNvSpPr>
            <a:spLocks noGrp="1" noChangeArrowheads="1"/>
          </p:cNvSpPr>
          <p:nvPr>
            <p:ph idx="1"/>
          </p:nvPr>
        </p:nvSpPr>
        <p:spPr/>
        <p:txBody>
          <a:bodyPr/>
          <a:lstStyle/>
          <a:p>
            <a:pPr marL="0" indent="0" eaLnBrk="1" hangingPunct="1">
              <a:buFont typeface="Wingdings" pitchFamily="2" charset="2"/>
              <a:buNone/>
              <a:defRPr/>
            </a:pPr>
            <a:r>
              <a:rPr lang="en-US" smtClean="0"/>
              <a:t>Berhubungan dengan seberapa giat seseorang berusaha.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c. Gaya konsultan </a:t>
            </a:r>
          </a:p>
        </p:txBody>
      </p:sp>
      <p:sp>
        <p:nvSpPr>
          <p:cNvPr id="1433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t>yaitu gaya kepemimpinan yang sifatnya partisipatif, karena penyelia mengikut sertakan bawahan dalam pemecahan masalah dan pengambilan keputusan. Penyelia dan bawahan bertukar pikiran dalam pemecahan masalah dan pengambilan keputusan. Komunikasi dua arah ditingkatkan dan penyelia lebih banyak mendengarkan dengan aktif, penyelia tidak lagi memberikan instruksi yang terinci.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j0233018"/>
          <p:cNvPicPr>
            <a:picLocks noChangeAspect="1" noChangeArrowheads="1"/>
          </p:cNvPicPr>
          <p:nvPr/>
        </p:nvPicPr>
        <p:blipFill>
          <a:blip r:embed="rId2"/>
          <a:srcRect/>
          <a:stretch>
            <a:fillRect/>
          </a:stretch>
        </p:blipFill>
        <p:spPr bwMode="auto">
          <a:xfrm>
            <a:off x="3284538" y="1752600"/>
            <a:ext cx="2574925" cy="3352800"/>
          </a:xfrm>
          <a:prstGeom prst="rect">
            <a:avLst/>
          </a:prstGeom>
          <a:noFill/>
          <a:ln w="9525">
            <a:noFill/>
            <a:miter lim="800000"/>
            <a:headEnd/>
            <a:tailEnd/>
          </a:ln>
        </p:spPr>
      </p:pic>
      <p:sp>
        <p:nvSpPr>
          <p:cNvPr id="15363" name="AutoShape 5"/>
          <p:cNvSpPr>
            <a:spLocks noChangeArrowheads="1"/>
          </p:cNvSpPr>
          <p:nvPr/>
        </p:nvSpPr>
        <p:spPr bwMode="auto">
          <a:xfrm>
            <a:off x="304800" y="3505200"/>
            <a:ext cx="2514600" cy="1905000"/>
          </a:xfrm>
          <a:prstGeom prst="irregularSeal2">
            <a:avLst/>
          </a:prstGeom>
          <a:solidFill>
            <a:schemeClr val="accent1"/>
          </a:solidFill>
          <a:ln w="9525">
            <a:solidFill>
              <a:schemeClr val="tx1"/>
            </a:solidFill>
            <a:miter lim="800000"/>
            <a:headEnd/>
            <a:tailEnd/>
          </a:ln>
        </p:spPr>
        <p:txBody>
          <a:bodyPr wrap="none" anchor="ctr"/>
          <a:lstStyle/>
          <a:p>
            <a:pPr algn="ctr"/>
            <a:r>
              <a:rPr lang="en-US" b="1">
                <a:solidFill>
                  <a:schemeClr val="tx2"/>
                </a:solidFill>
              </a:rPr>
              <a:t>Gaya Bebas</a:t>
            </a:r>
          </a:p>
        </p:txBody>
      </p:sp>
      <p:sp>
        <p:nvSpPr>
          <p:cNvPr id="15364" name="AutoShape 6"/>
          <p:cNvSpPr>
            <a:spLocks noChangeArrowheads="1"/>
          </p:cNvSpPr>
          <p:nvPr/>
        </p:nvSpPr>
        <p:spPr bwMode="auto">
          <a:xfrm>
            <a:off x="2514600" y="4114800"/>
            <a:ext cx="609600" cy="2057400"/>
          </a:xfrm>
          <a:prstGeom prst="curvedRightArrow">
            <a:avLst>
              <a:gd name="adj1" fmla="val 67500"/>
              <a:gd name="adj2" fmla="val 135000"/>
              <a:gd name="adj3" fmla="val 33333"/>
            </a:avLst>
          </a:prstGeom>
          <a:solidFill>
            <a:schemeClr val="accent1"/>
          </a:solidFill>
          <a:ln w="9525">
            <a:solidFill>
              <a:schemeClr val="tx1"/>
            </a:solidFill>
            <a:miter lim="800000"/>
            <a:headEnd/>
            <a:tailEnd/>
          </a:ln>
        </p:spPr>
        <p:txBody>
          <a:bodyPr wrap="none" anchor="ctr"/>
          <a:lstStyle/>
          <a:p>
            <a:endParaRPr lang="id-ID"/>
          </a:p>
        </p:txBody>
      </p:sp>
      <p:sp>
        <p:nvSpPr>
          <p:cNvPr id="15365" name="Oval 7"/>
          <p:cNvSpPr>
            <a:spLocks noChangeArrowheads="1"/>
          </p:cNvSpPr>
          <p:nvPr/>
        </p:nvSpPr>
        <p:spPr bwMode="auto">
          <a:xfrm>
            <a:off x="3429000" y="5562600"/>
            <a:ext cx="2667000" cy="838200"/>
          </a:xfrm>
          <a:prstGeom prst="ellipse">
            <a:avLst/>
          </a:prstGeom>
          <a:solidFill>
            <a:schemeClr val="accent1"/>
          </a:solidFill>
          <a:ln w="9525">
            <a:solidFill>
              <a:schemeClr val="tx1"/>
            </a:solidFill>
            <a:round/>
            <a:headEnd/>
            <a:tailEnd/>
          </a:ln>
        </p:spPr>
        <p:txBody>
          <a:bodyPr wrap="none" anchor="ctr"/>
          <a:lstStyle/>
          <a:p>
            <a:pPr algn="ctr"/>
            <a:r>
              <a:rPr lang="en-US"/>
              <a:t>Sifatnya</a:t>
            </a:r>
          </a:p>
          <a:p>
            <a:pPr algn="ctr"/>
            <a:r>
              <a:rPr lang="en-US"/>
              <a:t> mendelegasikan</a:t>
            </a:r>
          </a:p>
        </p:txBody>
      </p:sp>
      <p:sp>
        <p:nvSpPr>
          <p:cNvPr id="15366" name="AutoShape 8"/>
          <p:cNvSpPr>
            <a:spLocks noChangeArrowheads="1"/>
          </p:cNvSpPr>
          <p:nvPr/>
        </p:nvSpPr>
        <p:spPr bwMode="auto">
          <a:xfrm>
            <a:off x="6096000" y="2819400"/>
            <a:ext cx="2667000" cy="1905000"/>
          </a:xfrm>
          <a:prstGeom prst="horizontalScroll">
            <a:avLst>
              <a:gd name="adj" fmla="val 12500"/>
            </a:avLst>
          </a:prstGeom>
          <a:solidFill>
            <a:schemeClr val="accent1"/>
          </a:solidFill>
          <a:ln w="9525">
            <a:solidFill>
              <a:schemeClr val="tx1"/>
            </a:solidFill>
            <a:round/>
            <a:headEnd/>
            <a:tailEnd/>
          </a:ln>
        </p:spPr>
        <p:txBody>
          <a:bodyPr wrap="none" anchor="ctr"/>
          <a:lstStyle/>
          <a:p>
            <a:pPr algn="ctr"/>
            <a:r>
              <a:rPr lang="en-US"/>
              <a:t>bawahan  </a:t>
            </a:r>
          </a:p>
          <a:p>
            <a:pPr algn="ctr"/>
            <a:r>
              <a:rPr lang="en-US"/>
              <a:t>mengambil keputusan</a:t>
            </a:r>
          </a:p>
          <a:p>
            <a:pPr algn="ctr"/>
            <a:r>
              <a:rPr lang="en-US"/>
              <a:t> pelaksanaan </a:t>
            </a:r>
          </a:p>
          <a:p>
            <a:pPr algn="ctr"/>
            <a:r>
              <a:rPr lang="en-US"/>
              <a:t>pekerjaan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d. Gaya Bebas </a:t>
            </a:r>
          </a:p>
        </p:txBody>
      </p:sp>
      <p:sp>
        <p:nvSpPr>
          <p:cNvPr id="16387"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t>yaitu gaya kepemimpinan yang sifatnya mendelegasikan karena penyelia dan bawahan hanya mendiskusikan batasan masalah bersama-sama hingga tercapai kesepakatan, selanjutnya proses pengambilan keputusan didelegasikan kepada bawahan dan bawahanlah yang mengambil keputusan pelaksanaan pekerjaan. Dengan gaya bebas penyelia memberikan kesempatan luas bagi bawahan untuk melaksanakan tugas.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smtClean="0"/>
              <a:t>Gaya Kepemimpinan penyelia dalam Tingkat Perkembangan Bawahan</a:t>
            </a:r>
            <a:r>
              <a:rPr lang="en-US" sz="3500" smtClean="0"/>
              <a:t> </a:t>
            </a:r>
          </a:p>
        </p:txBody>
      </p:sp>
      <p:sp>
        <p:nvSpPr>
          <p:cNvPr id="17411" name="Rectangle 3"/>
          <p:cNvSpPr>
            <a:spLocks noGrp="1" noChangeArrowheads="1"/>
          </p:cNvSpPr>
          <p:nvPr>
            <p:ph type="body" idx="1"/>
          </p:nvPr>
        </p:nvSpPr>
        <p:spPr/>
        <p:txBody>
          <a:bodyPr/>
          <a:lstStyle/>
          <a:p>
            <a:pPr eaLnBrk="1" hangingPunct="1">
              <a:lnSpc>
                <a:spcPct val="90000"/>
              </a:lnSpc>
            </a:pPr>
            <a:r>
              <a:rPr lang="en-US" sz="2100" smtClean="0"/>
              <a:t>Adalah salah satu factor yang mempengaruhi gaya kepemimpinan seorang penyelia. Tingkat perkembangan bawahan ini diartikan sebagai seberapa jauh kemampuan dan kemauan bawahan untuk melaksanakan pekerjaan tertentu tanpa penyeliaan yang ketat. </a:t>
            </a:r>
            <a:r>
              <a:rPr lang="en-US" sz="2100" b="1" smtClean="0"/>
              <a:t>Kemampuan </a:t>
            </a:r>
            <a:r>
              <a:rPr lang="en-US" sz="2100" smtClean="0"/>
              <a:t>berkaitan dengan pengetahuan atau keterampilan yang dapat diperoleh melalui pendidikan, pelatihan, dan pengalaman. </a:t>
            </a:r>
            <a:r>
              <a:rPr lang="en-US" sz="2100" b="1" smtClean="0"/>
              <a:t>Kemauan</a:t>
            </a:r>
            <a:r>
              <a:rPr lang="en-US" sz="2100" smtClean="0"/>
              <a:t> berkaitan dengan soal motivasi dan keyakinan diri.  </a:t>
            </a:r>
          </a:p>
          <a:p>
            <a:pPr eaLnBrk="1" hangingPunct="1">
              <a:lnSpc>
                <a:spcPct val="90000"/>
              </a:lnSpc>
            </a:pPr>
            <a:r>
              <a:rPr lang="en-US" sz="2100" smtClean="0"/>
              <a:t>Tingkat perkembangan bawahan dikaitkan dengan pekerjaan tertentu, berarti bahwa orang umumnya berada pada tingkat perkembangan yang tidak sama yang bergantung pada tugas atau pekerjaan tertentu.</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Contoh: </a:t>
            </a:r>
          </a:p>
        </p:txBody>
      </p:sp>
      <p:sp>
        <p:nvSpPr>
          <p:cNvPr id="1843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t>seorang bawahan telah sangat berkembang (mampu dan mau) dalam menangani pekerjaan X tetapi tidak menunjukkan perkembangan yang sama dengan pekerjaaan Y. konsekuensinya sebagai seorang penyelia: tidak perlu terlalu banyak memberikan instruksi dalam pekerjaan X tapi banyak memberikan arahan dalam pekerjaan Y dan mengawasinya dengan ketat dalam melaksanakan pekerjaan Y.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sz="2800" smtClean="0"/>
              <a:t>Dengan mengelompokkan tingkat perkembangan bawahan kedalam empat kategori:</a:t>
            </a:r>
          </a:p>
        </p:txBody>
      </p:sp>
      <p:sp>
        <p:nvSpPr>
          <p:cNvPr id="19459" name="Rectangle 3"/>
          <p:cNvSpPr>
            <a:spLocks noGrp="1" noChangeArrowheads="1"/>
          </p:cNvSpPr>
          <p:nvPr>
            <p:ph type="body" idx="1"/>
          </p:nvPr>
        </p:nvSpPr>
        <p:spPr/>
        <p:txBody>
          <a:bodyPr/>
          <a:lstStyle/>
          <a:p>
            <a:pPr marL="114300" lvl="1" indent="6350" eaLnBrk="1" hangingPunct="1"/>
            <a:r>
              <a:rPr lang="en-US" smtClean="0"/>
              <a:t>Rendah (TP1)</a:t>
            </a:r>
          </a:p>
          <a:p>
            <a:pPr marL="114300" lvl="1" indent="6350" eaLnBrk="1" hangingPunct="1"/>
            <a:r>
              <a:rPr lang="en-US" smtClean="0"/>
              <a:t>Rendah ke Sedang (TP2)</a:t>
            </a:r>
          </a:p>
          <a:p>
            <a:pPr marL="114300" lvl="1" indent="6350" eaLnBrk="1" hangingPunct="1"/>
            <a:r>
              <a:rPr lang="en-US" smtClean="0"/>
              <a:t>Sedang ke Tinggi (TP3)</a:t>
            </a:r>
          </a:p>
          <a:p>
            <a:pPr marL="114300" lvl="1" indent="6350" eaLnBrk="1" hangingPunct="1"/>
            <a:r>
              <a:rPr lang="en-US" smtClean="0"/>
              <a:t>Tinggi (TP4)</a:t>
            </a:r>
          </a:p>
          <a:p>
            <a:pPr marL="114300" lvl="1" indent="6350" eaLnBrk="1" hangingPunct="1">
              <a:buFont typeface="Wingdings" pitchFamily="2" charset="2"/>
              <a:buNone/>
            </a:pPr>
            <a:endParaRPr lang="en-US" smtClean="0"/>
          </a:p>
          <a:p>
            <a:pPr marL="114300" lvl="1" indent="6350" eaLnBrk="1" hangingPunct="1">
              <a:buFont typeface="Wingdings" pitchFamily="2" charset="2"/>
              <a:buNone/>
            </a:pPr>
            <a:r>
              <a:rPr lang="en-US" sz="2400" smtClean="0"/>
              <a:t>Masing-masing tingkat perkembangan menunjukkan gabungan antara kemampuan dan kemauan yang berbeda.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333500" y="2590800"/>
            <a:ext cx="1181100" cy="1524000"/>
          </a:xfrm>
          <a:prstGeom prst="rect">
            <a:avLst/>
          </a:prstGeom>
          <a:solidFill>
            <a:srgbClr val="FFFFFF"/>
          </a:solidFill>
          <a:ln w="9525">
            <a:solidFill>
              <a:srgbClr val="000000"/>
            </a:solidFill>
            <a:miter lim="800000"/>
            <a:headEnd/>
            <a:tailEnd/>
          </a:ln>
        </p:spPr>
        <p:txBody>
          <a:bodyPr/>
          <a:lstStyle/>
          <a:p>
            <a:r>
              <a:rPr lang="en-US"/>
              <a:t>TP 4 </a:t>
            </a:r>
          </a:p>
          <a:p>
            <a:r>
              <a:rPr lang="en-US"/>
              <a:t>Mampu </a:t>
            </a:r>
          </a:p>
          <a:p>
            <a:r>
              <a:rPr lang="en-US"/>
              <a:t>Dan</a:t>
            </a:r>
          </a:p>
          <a:p>
            <a:r>
              <a:rPr lang="en-US"/>
              <a:t>Mau</a:t>
            </a:r>
          </a:p>
        </p:txBody>
      </p:sp>
      <p:sp>
        <p:nvSpPr>
          <p:cNvPr id="20483" name="Rectangle 5"/>
          <p:cNvSpPr>
            <a:spLocks noChangeArrowheads="1"/>
          </p:cNvSpPr>
          <p:nvPr/>
        </p:nvSpPr>
        <p:spPr bwMode="auto">
          <a:xfrm>
            <a:off x="2743200" y="2590800"/>
            <a:ext cx="1295400" cy="1524000"/>
          </a:xfrm>
          <a:prstGeom prst="rect">
            <a:avLst/>
          </a:prstGeom>
          <a:solidFill>
            <a:srgbClr val="FFFFFF"/>
          </a:solidFill>
          <a:ln w="9525">
            <a:solidFill>
              <a:srgbClr val="000000"/>
            </a:solidFill>
            <a:miter lim="800000"/>
            <a:headEnd/>
            <a:tailEnd/>
          </a:ln>
        </p:spPr>
        <p:txBody>
          <a:bodyPr/>
          <a:lstStyle/>
          <a:p>
            <a:r>
              <a:rPr lang="en-US"/>
              <a:t>TP3</a:t>
            </a:r>
          </a:p>
          <a:p>
            <a:r>
              <a:rPr lang="en-US"/>
              <a:t>Mampu </a:t>
            </a:r>
          </a:p>
          <a:p>
            <a:r>
              <a:rPr lang="en-US"/>
              <a:t>Tetapi</a:t>
            </a:r>
          </a:p>
          <a:p>
            <a:r>
              <a:rPr lang="en-US"/>
              <a:t>Tidak mau</a:t>
            </a:r>
          </a:p>
        </p:txBody>
      </p:sp>
      <p:sp>
        <p:nvSpPr>
          <p:cNvPr id="20484" name="Rectangle 6"/>
          <p:cNvSpPr>
            <a:spLocks noChangeArrowheads="1"/>
          </p:cNvSpPr>
          <p:nvPr/>
        </p:nvSpPr>
        <p:spPr bwMode="auto">
          <a:xfrm>
            <a:off x="4229100" y="2590800"/>
            <a:ext cx="1562100" cy="1524000"/>
          </a:xfrm>
          <a:prstGeom prst="rect">
            <a:avLst/>
          </a:prstGeom>
          <a:solidFill>
            <a:srgbClr val="FFFFFF"/>
          </a:solidFill>
          <a:ln w="9525">
            <a:solidFill>
              <a:srgbClr val="000000"/>
            </a:solidFill>
            <a:miter lim="800000"/>
            <a:headEnd/>
            <a:tailEnd/>
          </a:ln>
        </p:spPr>
        <p:txBody>
          <a:bodyPr/>
          <a:lstStyle/>
          <a:p>
            <a:r>
              <a:rPr lang="en-US"/>
              <a:t>TP2</a:t>
            </a:r>
          </a:p>
          <a:p>
            <a:r>
              <a:rPr lang="en-US"/>
              <a:t>Tidak mampu</a:t>
            </a:r>
          </a:p>
          <a:p>
            <a:r>
              <a:rPr lang="en-US"/>
              <a:t>Tetapi</a:t>
            </a:r>
          </a:p>
          <a:p>
            <a:r>
              <a:rPr lang="en-US"/>
              <a:t>Mau</a:t>
            </a:r>
          </a:p>
        </p:txBody>
      </p:sp>
      <p:sp>
        <p:nvSpPr>
          <p:cNvPr id="20485" name="Rectangle 7"/>
          <p:cNvSpPr>
            <a:spLocks noChangeArrowheads="1"/>
          </p:cNvSpPr>
          <p:nvPr/>
        </p:nvSpPr>
        <p:spPr bwMode="auto">
          <a:xfrm>
            <a:off x="5905500" y="2590800"/>
            <a:ext cx="1638300" cy="1524000"/>
          </a:xfrm>
          <a:prstGeom prst="rect">
            <a:avLst/>
          </a:prstGeom>
          <a:solidFill>
            <a:srgbClr val="FFFFFF"/>
          </a:solidFill>
          <a:ln w="9525">
            <a:solidFill>
              <a:srgbClr val="000000"/>
            </a:solidFill>
            <a:miter lim="800000"/>
            <a:headEnd/>
            <a:tailEnd/>
          </a:ln>
        </p:spPr>
        <p:txBody>
          <a:bodyPr/>
          <a:lstStyle/>
          <a:p>
            <a:r>
              <a:rPr lang="en-US"/>
              <a:t>TP1</a:t>
            </a:r>
          </a:p>
          <a:p>
            <a:r>
              <a:rPr lang="en-US"/>
              <a:t>Tidak Mampu </a:t>
            </a:r>
          </a:p>
          <a:p>
            <a:r>
              <a:rPr lang="en-US"/>
              <a:t>dan</a:t>
            </a:r>
          </a:p>
          <a:p>
            <a:r>
              <a:rPr lang="en-US"/>
              <a:t>Tidak Mau</a:t>
            </a:r>
          </a:p>
        </p:txBody>
      </p:sp>
      <p:sp>
        <p:nvSpPr>
          <p:cNvPr id="20486" name="Rectangle 8"/>
          <p:cNvSpPr>
            <a:spLocks noChangeArrowheads="1"/>
          </p:cNvSpPr>
          <p:nvPr/>
        </p:nvSpPr>
        <p:spPr bwMode="auto">
          <a:xfrm>
            <a:off x="2247900" y="4495800"/>
            <a:ext cx="4076700" cy="342900"/>
          </a:xfrm>
          <a:prstGeom prst="rect">
            <a:avLst/>
          </a:prstGeom>
          <a:solidFill>
            <a:srgbClr val="FFFFFF"/>
          </a:solidFill>
          <a:ln w="9525">
            <a:solidFill>
              <a:srgbClr val="000000"/>
            </a:solidFill>
            <a:miter lim="800000"/>
            <a:headEnd/>
            <a:tailEnd/>
          </a:ln>
        </p:spPr>
        <p:txBody>
          <a:bodyPr/>
          <a:lstStyle/>
          <a:p>
            <a:pPr algn="ctr"/>
            <a:r>
              <a:rPr lang="en-US" b="1"/>
              <a:t>Tingkat Perkembangan Bawahan</a:t>
            </a:r>
          </a:p>
        </p:txBody>
      </p:sp>
      <p:sp>
        <p:nvSpPr>
          <p:cNvPr id="20487" name="Line 9"/>
          <p:cNvSpPr>
            <a:spLocks noChangeShapeType="1"/>
          </p:cNvSpPr>
          <p:nvPr/>
        </p:nvSpPr>
        <p:spPr bwMode="auto">
          <a:xfrm>
            <a:off x="6324600" y="4648200"/>
            <a:ext cx="1143000" cy="0"/>
          </a:xfrm>
          <a:prstGeom prst="line">
            <a:avLst/>
          </a:prstGeom>
          <a:noFill/>
          <a:ln w="9525">
            <a:solidFill>
              <a:schemeClr val="tx1"/>
            </a:solidFill>
            <a:round/>
            <a:headEnd/>
            <a:tailEnd type="triangle" w="med" len="med"/>
          </a:ln>
        </p:spPr>
        <p:txBody>
          <a:bodyPr/>
          <a:lstStyle/>
          <a:p>
            <a:endParaRPr lang="id-ID"/>
          </a:p>
        </p:txBody>
      </p:sp>
      <p:sp>
        <p:nvSpPr>
          <p:cNvPr id="20488" name="Line 10"/>
          <p:cNvSpPr>
            <a:spLocks noChangeShapeType="1"/>
          </p:cNvSpPr>
          <p:nvPr/>
        </p:nvSpPr>
        <p:spPr bwMode="auto">
          <a:xfrm flipH="1">
            <a:off x="1219200" y="4724400"/>
            <a:ext cx="990600" cy="0"/>
          </a:xfrm>
          <a:prstGeom prst="line">
            <a:avLst/>
          </a:prstGeom>
          <a:noFill/>
          <a:ln w="9525">
            <a:solidFill>
              <a:schemeClr val="tx1"/>
            </a:solidFill>
            <a:round/>
            <a:headEnd/>
            <a:tailEnd type="triangle" w="med" len="med"/>
          </a:ln>
        </p:spPr>
        <p:txBody>
          <a:bodyPr/>
          <a:lstStyle/>
          <a:p>
            <a:endParaRPr lang="id-ID"/>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3500" i="1" smtClean="0"/>
              <a:t>Gaya Kepemimpinan Penyelia</a:t>
            </a:r>
            <a:r>
              <a:rPr lang="en-US" sz="3500" smtClean="0"/>
              <a:t>:</a:t>
            </a:r>
            <a:br>
              <a:rPr lang="en-US" sz="3500" smtClean="0"/>
            </a:br>
            <a:endParaRPr lang="en-US" sz="3500" smtClean="0"/>
          </a:p>
        </p:txBody>
      </p:sp>
      <p:sp>
        <p:nvSpPr>
          <p:cNvPr id="21507" name="Rectangle 6"/>
          <p:cNvSpPr>
            <a:spLocks noChangeArrowheads="1"/>
          </p:cNvSpPr>
          <p:nvPr/>
        </p:nvSpPr>
        <p:spPr bwMode="auto">
          <a:xfrm>
            <a:off x="762000" y="1828800"/>
            <a:ext cx="1295400" cy="1028700"/>
          </a:xfrm>
          <a:prstGeom prst="rect">
            <a:avLst/>
          </a:prstGeom>
          <a:solidFill>
            <a:srgbClr val="FFFFFF"/>
          </a:solidFill>
          <a:ln w="9525">
            <a:solidFill>
              <a:srgbClr val="000000"/>
            </a:solidFill>
            <a:miter lim="800000"/>
            <a:headEnd/>
            <a:tailEnd/>
          </a:ln>
        </p:spPr>
        <p:txBody>
          <a:bodyPr/>
          <a:lstStyle/>
          <a:p>
            <a:r>
              <a:rPr lang="en-US"/>
              <a:t>Gaya </a:t>
            </a:r>
          </a:p>
          <a:p>
            <a:r>
              <a:rPr lang="en-US"/>
              <a:t>Bebas</a:t>
            </a:r>
          </a:p>
          <a:p>
            <a:r>
              <a:rPr lang="en-US"/>
              <a:t>(Delegasi)</a:t>
            </a:r>
          </a:p>
        </p:txBody>
      </p:sp>
      <p:sp>
        <p:nvSpPr>
          <p:cNvPr id="21508" name="Rectangle 7"/>
          <p:cNvSpPr>
            <a:spLocks noChangeArrowheads="1"/>
          </p:cNvSpPr>
          <p:nvPr/>
        </p:nvSpPr>
        <p:spPr bwMode="auto">
          <a:xfrm>
            <a:off x="2590800" y="1828800"/>
            <a:ext cx="1447800" cy="990600"/>
          </a:xfrm>
          <a:prstGeom prst="rect">
            <a:avLst/>
          </a:prstGeom>
          <a:solidFill>
            <a:srgbClr val="FFFFFF"/>
          </a:solidFill>
          <a:ln w="9525">
            <a:solidFill>
              <a:srgbClr val="000000"/>
            </a:solidFill>
            <a:miter lim="800000"/>
            <a:headEnd/>
            <a:tailEnd/>
          </a:ln>
        </p:spPr>
        <p:txBody>
          <a:bodyPr/>
          <a:lstStyle/>
          <a:p>
            <a:r>
              <a:rPr lang="en-US"/>
              <a:t>Gaya konsultan</a:t>
            </a:r>
          </a:p>
          <a:p>
            <a:r>
              <a:rPr lang="en-US"/>
              <a:t>(Partisipasi)</a:t>
            </a:r>
          </a:p>
        </p:txBody>
      </p:sp>
      <p:sp>
        <p:nvSpPr>
          <p:cNvPr id="21509" name="Rectangle 8"/>
          <p:cNvSpPr>
            <a:spLocks noChangeArrowheads="1"/>
          </p:cNvSpPr>
          <p:nvPr/>
        </p:nvSpPr>
        <p:spPr bwMode="auto">
          <a:xfrm>
            <a:off x="4419600" y="1828800"/>
            <a:ext cx="1447800" cy="990600"/>
          </a:xfrm>
          <a:prstGeom prst="rect">
            <a:avLst/>
          </a:prstGeom>
          <a:solidFill>
            <a:srgbClr val="FFFFFF"/>
          </a:solidFill>
          <a:ln w="9525">
            <a:solidFill>
              <a:srgbClr val="000000"/>
            </a:solidFill>
            <a:miter lim="800000"/>
            <a:headEnd/>
            <a:tailEnd/>
          </a:ln>
        </p:spPr>
        <p:txBody>
          <a:bodyPr/>
          <a:lstStyle/>
          <a:p>
            <a:r>
              <a:rPr lang="en-US"/>
              <a:t>Gaya </a:t>
            </a:r>
          </a:p>
          <a:p>
            <a:r>
              <a:rPr lang="en-US"/>
              <a:t>Dokter</a:t>
            </a:r>
          </a:p>
          <a:p>
            <a:r>
              <a:rPr lang="en-US"/>
              <a:t>(Konsultasi)</a:t>
            </a:r>
          </a:p>
        </p:txBody>
      </p:sp>
      <p:sp>
        <p:nvSpPr>
          <p:cNvPr id="21510" name="Rectangle 9"/>
          <p:cNvSpPr>
            <a:spLocks noChangeArrowheads="1"/>
          </p:cNvSpPr>
          <p:nvPr/>
        </p:nvSpPr>
        <p:spPr bwMode="auto">
          <a:xfrm>
            <a:off x="6400800" y="3962400"/>
            <a:ext cx="1143000" cy="1371600"/>
          </a:xfrm>
          <a:prstGeom prst="rect">
            <a:avLst/>
          </a:prstGeom>
          <a:solidFill>
            <a:srgbClr val="FFFFFF"/>
          </a:solidFill>
          <a:ln w="9525">
            <a:solidFill>
              <a:srgbClr val="000000"/>
            </a:solidFill>
            <a:miter lim="800000"/>
            <a:headEnd/>
            <a:tailEnd/>
          </a:ln>
        </p:spPr>
        <p:txBody>
          <a:bodyPr/>
          <a:lstStyle/>
          <a:p>
            <a:r>
              <a:rPr lang="en-US" sz="1600"/>
              <a:t>TP1</a:t>
            </a:r>
          </a:p>
          <a:p>
            <a:r>
              <a:rPr lang="en-US" sz="1600"/>
              <a:t>Tidak  Mampu</a:t>
            </a:r>
          </a:p>
          <a:p>
            <a:r>
              <a:rPr lang="en-US" sz="1600"/>
              <a:t>Dan</a:t>
            </a:r>
          </a:p>
          <a:p>
            <a:r>
              <a:rPr lang="en-US" sz="1600"/>
              <a:t>Tidak Mau</a:t>
            </a:r>
          </a:p>
          <a:p>
            <a:endParaRPr lang="en-US" sz="1600"/>
          </a:p>
        </p:txBody>
      </p:sp>
      <p:sp>
        <p:nvSpPr>
          <p:cNvPr id="21511" name="Rectangle 10"/>
          <p:cNvSpPr>
            <a:spLocks noChangeArrowheads="1"/>
          </p:cNvSpPr>
          <p:nvPr/>
        </p:nvSpPr>
        <p:spPr bwMode="auto">
          <a:xfrm>
            <a:off x="6286500" y="1828800"/>
            <a:ext cx="1333500" cy="990600"/>
          </a:xfrm>
          <a:prstGeom prst="rect">
            <a:avLst/>
          </a:prstGeom>
          <a:solidFill>
            <a:srgbClr val="FFFFFF"/>
          </a:solidFill>
          <a:ln w="9525">
            <a:solidFill>
              <a:srgbClr val="000000"/>
            </a:solidFill>
            <a:miter lim="800000"/>
            <a:headEnd/>
            <a:tailEnd/>
          </a:ln>
        </p:spPr>
        <p:txBody>
          <a:bodyPr/>
          <a:lstStyle/>
          <a:p>
            <a:r>
              <a:rPr lang="en-US"/>
              <a:t>Gaya </a:t>
            </a:r>
          </a:p>
          <a:p>
            <a:r>
              <a:rPr lang="en-US"/>
              <a:t>Bos </a:t>
            </a:r>
          </a:p>
          <a:p>
            <a:r>
              <a:rPr lang="en-US"/>
              <a:t>(Instruksi)</a:t>
            </a:r>
          </a:p>
        </p:txBody>
      </p:sp>
      <p:sp>
        <p:nvSpPr>
          <p:cNvPr id="21512" name="Rectangle 11"/>
          <p:cNvSpPr>
            <a:spLocks noChangeArrowheads="1"/>
          </p:cNvSpPr>
          <p:nvPr/>
        </p:nvSpPr>
        <p:spPr bwMode="auto">
          <a:xfrm>
            <a:off x="4495800" y="4038600"/>
            <a:ext cx="1371600" cy="1295400"/>
          </a:xfrm>
          <a:prstGeom prst="rect">
            <a:avLst/>
          </a:prstGeom>
          <a:solidFill>
            <a:srgbClr val="FFFFFF"/>
          </a:solidFill>
          <a:ln w="9525">
            <a:solidFill>
              <a:srgbClr val="000000"/>
            </a:solidFill>
            <a:miter lim="800000"/>
            <a:headEnd/>
            <a:tailEnd/>
          </a:ln>
        </p:spPr>
        <p:txBody>
          <a:bodyPr/>
          <a:lstStyle/>
          <a:p>
            <a:r>
              <a:rPr lang="en-US" sz="1600"/>
              <a:t>TP2</a:t>
            </a:r>
          </a:p>
          <a:p>
            <a:r>
              <a:rPr lang="en-US" sz="1600"/>
              <a:t>Tidak Mampu</a:t>
            </a:r>
          </a:p>
          <a:p>
            <a:r>
              <a:rPr lang="en-US" sz="1600"/>
              <a:t>Tetapi</a:t>
            </a:r>
          </a:p>
          <a:p>
            <a:r>
              <a:rPr lang="en-US" sz="1600"/>
              <a:t>Mau</a:t>
            </a:r>
          </a:p>
        </p:txBody>
      </p:sp>
      <p:sp>
        <p:nvSpPr>
          <p:cNvPr id="21513" name="Rectangle 12"/>
          <p:cNvSpPr>
            <a:spLocks noChangeArrowheads="1"/>
          </p:cNvSpPr>
          <p:nvPr/>
        </p:nvSpPr>
        <p:spPr bwMode="auto">
          <a:xfrm>
            <a:off x="2667000" y="4191000"/>
            <a:ext cx="1371600" cy="1066800"/>
          </a:xfrm>
          <a:prstGeom prst="rect">
            <a:avLst/>
          </a:prstGeom>
          <a:solidFill>
            <a:srgbClr val="FFFFFF"/>
          </a:solidFill>
          <a:ln w="9525">
            <a:solidFill>
              <a:srgbClr val="000000"/>
            </a:solidFill>
            <a:miter lim="800000"/>
            <a:headEnd/>
            <a:tailEnd/>
          </a:ln>
        </p:spPr>
        <p:txBody>
          <a:bodyPr/>
          <a:lstStyle/>
          <a:p>
            <a:r>
              <a:rPr lang="en-US" sz="1600"/>
              <a:t>TP3</a:t>
            </a:r>
          </a:p>
          <a:p>
            <a:r>
              <a:rPr lang="en-US" sz="1600"/>
              <a:t>Mampu</a:t>
            </a:r>
          </a:p>
          <a:p>
            <a:r>
              <a:rPr lang="en-US" sz="1600"/>
              <a:t>Tetapi</a:t>
            </a:r>
          </a:p>
          <a:p>
            <a:r>
              <a:rPr lang="en-US" sz="1600"/>
              <a:t>Tidak Mau</a:t>
            </a:r>
          </a:p>
        </p:txBody>
      </p:sp>
      <p:sp>
        <p:nvSpPr>
          <p:cNvPr id="21514" name="Rectangle 13"/>
          <p:cNvSpPr>
            <a:spLocks noChangeArrowheads="1"/>
          </p:cNvSpPr>
          <p:nvPr/>
        </p:nvSpPr>
        <p:spPr bwMode="auto">
          <a:xfrm>
            <a:off x="914400" y="4229100"/>
            <a:ext cx="1066800" cy="1104900"/>
          </a:xfrm>
          <a:prstGeom prst="rect">
            <a:avLst/>
          </a:prstGeom>
          <a:solidFill>
            <a:srgbClr val="FFFFFF"/>
          </a:solidFill>
          <a:ln w="9525">
            <a:solidFill>
              <a:srgbClr val="000000"/>
            </a:solidFill>
            <a:miter lim="800000"/>
            <a:headEnd/>
            <a:tailEnd/>
          </a:ln>
        </p:spPr>
        <p:txBody>
          <a:bodyPr/>
          <a:lstStyle/>
          <a:p>
            <a:r>
              <a:rPr lang="en-US" sz="1600"/>
              <a:t>TP 4</a:t>
            </a:r>
          </a:p>
          <a:p>
            <a:r>
              <a:rPr lang="en-US" sz="1600"/>
              <a:t>Mampu </a:t>
            </a:r>
          </a:p>
          <a:p>
            <a:r>
              <a:rPr lang="en-US" sz="1600"/>
              <a:t>Dan </a:t>
            </a:r>
          </a:p>
          <a:p>
            <a:r>
              <a:rPr lang="en-US" sz="1600"/>
              <a:t>Mau</a:t>
            </a:r>
          </a:p>
        </p:txBody>
      </p:sp>
      <p:sp>
        <p:nvSpPr>
          <p:cNvPr id="21515" name="Line 14"/>
          <p:cNvSpPr>
            <a:spLocks noChangeShapeType="1"/>
          </p:cNvSpPr>
          <p:nvPr/>
        </p:nvSpPr>
        <p:spPr bwMode="auto">
          <a:xfrm>
            <a:off x="1371600" y="2895600"/>
            <a:ext cx="0" cy="1295400"/>
          </a:xfrm>
          <a:prstGeom prst="line">
            <a:avLst/>
          </a:prstGeom>
          <a:noFill/>
          <a:ln w="9525">
            <a:solidFill>
              <a:schemeClr val="tx1"/>
            </a:solidFill>
            <a:round/>
            <a:headEnd type="triangle" w="med" len="med"/>
            <a:tailEnd type="triangle" w="med" len="med"/>
          </a:ln>
        </p:spPr>
        <p:txBody>
          <a:bodyPr/>
          <a:lstStyle/>
          <a:p>
            <a:endParaRPr lang="id-ID"/>
          </a:p>
        </p:txBody>
      </p:sp>
      <p:sp>
        <p:nvSpPr>
          <p:cNvPr id="21516" name="Line 15"/>
          <p:cNvSpPr>
            <a:spLocks noChangeShapeType="1"/>
          </p:cNvSpPr>
          <p:nvPr/>
        </p:nvSpPr>
        <p:spPr bwMode="auto">
          <a:xfrm>
            <a:off x="3276600" y="2819400"/>
            <a:ext cx="0" cy="1371600"/>
          </a:xfrm>
          <a:prstGeom prst="line">
            <a:avLst/>
          </a:prstGeom>
          <a:noFill/>
          <a:ln w="9525">
            <a:solidFill>
              <a:schemeClr val="tx1"/>
            </a:solidFill>
            <a:round/>
            <a:headEnd type="triangle" w="med" len="med"/>
            <a:tailEnd type="triangle" w="med" len="med"/>
          </a:ln>
        </p:spPr>
        <p:txBody>
          <a:bodyPr/>
          <a:lstStyle/>
          <a:p>
            <a:endParaRPr lang="id-ID"/>
          </a:p>
        </p:txBody>
      </p:sp>
      <p:sp>
        <p:nvSpPr>
          <p:cNvPr id="21517" name="Line 16"/>
          <p:cNvSpPr>
            <a:spLocks noChangeShapeType="1"/>
          </p:cNvSpPr>
          <p:nvPr/>
        </p:nvSpPr>
        <p:spPr bwMode="auto">
          <a:xfrm>
            <a:off x="5105400" y="2819400"/>
            <a:ext cx="0" cy="1143000"/>
          </a:xfrm>
          <a:prstGeom prst="line">
            <a:avLst/>
          </a:prstGeom>
          <a:noFill/>
          <a:ln w="9525">
            <a:solidFill>
              <a:schemeClr val="tx1"/>
            </a:solidFill>
            <a:round/>
            <a:headEnd type="triangle" w="med" len="med"/>
            <a:tailEnd type="triangle" w="med" len="med"/>
          </a:ln>
        </p:spPr>
        <p:txBody>
          <a:bodyPr/>
          <a:lstStyle/>
          <a:p>
            <a:endParaRPr lang="id-ID"/>
          </a:p>
        </p:txBody>
      </p:sp>
      <p:sp>
        <p:nvSpPr>
          <p:cNvPr id="21518" name="Line 17"/>
          <p:cNvSpPr>
            <a:spLocks noChangeShapeType="1"/>
          </p:cNvSpPr>
          <p:nvPr/>
        </p:nvSpPr>
        <p:spPr bwMode="auto">
          <a:xfrm>
            <a:off x="6934200" y="2819400"/>
            <a:ext cx="0" cy="1143000"/>
          </a:xfrm>
          <a:prstGeom prst="line">
            <a:avLst/>
          </a:prstGeom>
          <a:noFill/>
          <a:ln w="9525">
            <a:solidFill>
              <a:schemeClr val="tx1"/>
            </a:solidFill>
            <a:round/>
            <a:headEnd type="triangle" w="med" len="med"/>
            <a:tailEnd type="triangle" w="med" len="med"/>
          </a:ln>
        </p:spPr>
        <p:txBody>
          <a:bodyPr/>
          <a:lstStyle/>
          <a:p>
            <a:endParaRPr lang="id-ID"/>
          </a:p>
        </p:txBody>
      </p:sp>
      <p:sp>
        <p:nvSpPr>
          <p:cNvPr id="21519" name="Rectangle 18"/>
          <p:cNvSpPr>
            <a:spLocks noChangeArrowheads="1"/>
          </p:cNvSpPr>
          <p:nvPr/>
        </p:nvSpPr>
        <p:spPr bwMode="auto">
          <a:xfrm>
            <a:off x="1828800" y="6096000"/>
            <a:ext cx="5257800" cy="342900"/>
          </a:xfrm>
          <a:prstGeom prst="rect">
            <a:avLst/>
          </a:prstGeom>
          <a:solidFill>
            <a:srgbClr val="FFFFFF"/>
          </a:solidFill>
          <a:ln w="9525">
            <a:solidFill>
              <a:srgbClr val="000000"/>
            </a:solidFill>
            <a:miter lim="800000"/>
            <a:headEnd/>
            <a:tailEnd/>
          </a:ln>
        </p:spPr>
        <p:txBody>
          <a:bodyPr/>
          <a:lstStyle/>
          <a:p>
            <a:pPr algn="ctr"/>
            <a:r>
              <a:rPr lang="en-US" sz="2000" b="1"/>
              <a:t>Tingkat Perkembangan Bawahan</a:t>
            </a:r>
            <a:r>
              <a:rPr lang="en-US" sz="1200"/>
              <a:t> </a:t>
            </a:r>
            <a:endParaRPr lang="en-US"/>
          </a:p>
        </p:txBody>
      </p:sp>
      <p:sp>
        <p:nvSpPr>
          <p:cNvPr id="21520" name="Line 19"/>
          <p:cNvSpPr>
            <a:spLocks noChangeShapeType="1"/>
          </p:cNvSpPr>
          <p:nvPr/>
        </p:nvSpPr>
        <p:spPr bwMode="auto">
          <a:xfrm flipH="1">
            <a:off x="762000" y="6248400"/>
            <a:ext cx="1066800" cy="0"/>
          </a:xfrm>
          <a:prstGeom prst="line">
            <a:avLst/>
          </a:prstGeom>
          <a:noFill/>
          <a:ln w="9525">
            <a:solidFill>
              <a:schemeClr val="tx1"/>
            </a:solidFill>
            <a:round/>
            <a:headEnd/>
            <a:tailEnd type="triangle" w="med" len="med"/>
          </a:ln>
        </p:spPr>
        <p:txBody>
          <a:bodyPr/>
          <a:lstStyle/>
          <a:p>
            <a:endParaRPr lang="id-ID"/>
          </a:p>
        </p:txBody>
      </p:sp>
      <p:sp>
        <p:nvSpPr>
          <p:cNvPr id="21521" name="Line 20"/>
          <p:cNvSpPr>
            <a:spLocks noChangeShapeType="1"/>
          </p:cNvSpPr>
          <p:nvPr/>
        </p:nvSpPr>
        <p:spPr bwMode="auto">
          <a:xfrm>
            <a:off x="7086600" y="6248400"/>
            <a:ext cx="1066800" cy="0"/>
          </a:xfrm>
          <a:prstGeom prst="line">
            <a:avLst/>
          </a:prstGeom>
          <a:noFill/>
          <a:ln w="9525">
            <a:solidFill>
              <a:schemeClr val="tx1"/>
            </a:solidFill>
            <a:round/>
            <a:headEnd/>
            <a:tailEnd type="triangle" w="med" len="med"/>
          </a:ln>
        </p:spPr>
        <p:txBody>
          <a:bodyPr/>
          <a:lstStyle/>
          <a:p>
            <a:endParaRPr lang="id-ID"/>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marL="742950" indent="-742950" eaLnBrk="1" hangingPunct="1"/>
            <a:r>
              <a:rPr lang="en-US" smtClean="0"/>
              <a:t>1. Gaya Bos</a:t>
            </a:r>
            <a:br>
              <a:rPr lang="en-US" smtClean="0"/>
            </a:br>
            <a:endParaRPr lang="en-US" smtClean="0"/>
          </a:p>
        </p:txBody>
      </p:sp>
      <p:sp>
        <p:nvSpPr>
          <p:cNvPr id="22531"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600" smtClean="0"/>
              <a:t>Yaitu ditunjukkan untuk bawahan dengan tingkat perkembangan rendah (TP1), orang yang tidak mampu dan tidak mau memikul tanggung jawab untuk melaksanakan suatu pekerjaan adalah tidak kompeten dan tidak yakin. Dalam banyak hal ketidak mauan bawahan umumnya merupakan akibat dari ketidak yakinan atau kurangnya pengetahuan, pengalaman atau keterampilan dalam pekerjaan. Untuk itu gaya instruktif yang sifatnya “nge-bos” dengan pengarahan yang sangat jelas dan pengawasan ketat memiliki kemungkinan efektif paling tinggi.</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marL="742950" indent="-742950" eaLnBrk="1" hangingPunct="1"/>
            <a:r>
              <a:rPr lang="en-US" smtClean="0"/>
              <a:t>2. Gaya Dokter</a:t>
            </a:r>
            <a:br>
              <a:rPr lang="en-US" smtClean="0"/>
            </a:br>
            <a:endParaRPr lang="en-US" smtClean="0"/>
          </a:p>
        </p:txBody>
      </p:sp>
      <p:sp>
        <p:nvSpPr>
          <p:cNvPr id="2355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100" smtClean="0"/>
              <a:t>Ditujukan untuk bawahan dengan tingkat perkembangan antara sedang sampai sedang (TP2), bawahan yang belum mampu tetapi mempunyai kemauan (kurang terampil) untuk memikul tanggung jawab pelaksanaan pekerjaan memiliki keyakinan dan sangat termotivasi. Gaya dokter yang banyak mengarahkan dan dorongan emosional merupakan gaya yang paling sesuai bagi orang – orang dengan tingkat perkembangan seperti ini. Gaya dokter karena penyelia masih banyak memberikan arahan yang jelas dengan menentukan apa yang harus dilakukan dan sebagainya, tetapi melalui komunikasi dua arah, penyelia mendorong bawahan untuk mengajukan gagasan. Komunikasi dua arah ini membantu mempertahankan kemauan bawahan dan pada saat yang bersamaan tanggung jawab pengendalian atau pengambilan keputusan tetap pada penyelia.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defRPr/>
            </a:pPr>
            <a:r>
              <a:rPr lang="en-US" smtClean="0"/>
              <a:t>ARAH dalam Motivasi ?</a:t>
            </a:r>
          </a:p>
        </p:txBody>
      </p:sp>
      <p:sp>
        <p:nvSpPr>
          <p:cNvPr id="8195" name="Rectangle 3"/>
          <p:cNvSpPr>
            <a:spLocks noGrp="1" noChangeArrowheads="1"/>
          </p:cNvSpPr>
          <p:nvPr>
            <p:ph idx="1"/>
          </p:nvPr>
        </p:nvSpPr>
        <p:spPr/>
        <p:txBody>
          <a:bodyPr/>
          <a:lstStyle/>
          <a:p>
            <a:pPr marL="0" indent="0" eaLnBrk="1" hangingPunct="1">
              <a:buFont typeface="Wingdings" pitchFamily="2" charset="2"/>
              <a:buNone/>
              <a:defRPr/>
            </a:pPr>
            <a:r>
              <a:rPr lang="en-US" smtClean="0"/>
              <a:t>Adalah upaya yang diarahkan ke, konsisten dengan, dan tujuan-tujuan yang dilakukan.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marL="742950" indent="-742950" eaLnBrk="1" hangingPunct="1"/>
            <a:r>
              <a:rPr lang="en-US" smtClean="0"/>
              <a:t>3. Gaya Konsultan</a:t>
            </a:r>
            <a:br>
              <a:rPr lang="en-US" smtClean="0"/>
            </a:br>
            <a:endParaRPr lang="en-US" smtClean="0"/>
          </a:p>
        </p:txBody>
      </p:sp>
      <p:sp>
        <p:nvSpPr>
          <p:cNvPr id="24579"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z="2100" smtClean="0"/>
              <a:t>Yaitu ditujukan bagi bawahan dengan tingkat perkembangan sedang samapai tinggi. Bawahan dengan tingkat perkembangan ini memiliki kemampuan tetapi tidak mempunyai kemauan (TP3).  Ketidak mauan bawahan pada umumnya disebabkan oleh kurangnya keyakinan bahwa mereka mampu melaksanakan pekerjaan yang ditugaskan dengan berhasil atau dengan kata lain kurangnya motivasi kepada bawahan. Penyelia dalam kasus ini perlu membuka komunikasi dua arah, dan lebih banyak mendengarkan hal–hal yang dikemukakan bawahan  serta mendorongnya untuk menggunakan kemampuan yang dimiliki. Gaya konsultan merupakan gaya yang paling efektif karena penyelia dan bawahan saling bertukar gagasan dalam pengambilan keputusan.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marL="742950" indent="-742950" eaLnBrk="1" hangingPunct="1"/>
            <a:r>
              <a:rPr lang="en-US" smtClean="0"/>
              <a:t>4. Gaya Bebas</a:t>
            </a:r>
          </a:p>
        </p:txBody>
      </p:sp>
      <p:sp>
        <p:nvSpPr>
          <p:cNvPr id="25603" name="Rectangle 3"/>
          <p:cNvSpPr>
            <a:spLocks noGrp="1" noChangeArrowheads="1"/>
          </p:cNvSpPr>
          <p:nvPr>
            <p:ph type="body" idx="1"/>
          </p:nvPr>
        </p:nvSpPr>
        <p:spPr/>
        <p:txBody>
          <a:bodyPr>
            <a:normAutofit lnSpcReduction="10000"/>
          </a:bodyPr>
          <a:lstStyle/>
          <a:p>
            <a:pPr marL="0" indent="0" eaLnBrk="1" hangingPunct="1">
              <a:lnSpc>
                <a:spcPct val="80000"/>
              </a:lnSpc>
              <a:buFont typeface="Wingdings" pitchFamily="2" charset="2"/>
              <a:buNone/>
            </a:pPr>
            <a:r>
              <a:rPr lang="en-US" sz="2600" smtClean="0"/>
              <a:t>Yaitu ditujukan untuk bawahan dengan tingkat perkembangan tinggi. Orang-orang seperti ini memiliki pengetahuan dan keterampilan serta sangat termotivasi memikul tanggung jawab (TP4). Gaya bebas sedikit mengarahkan dan sedikit mendorong emosional adalah paling efektif. Walaupun penyelia mungkin masih mengidentifikasi masalah, tanggung jawab untuk melaksanakan tugas diserahkan kepada bawahan. Bawahan boleh melaksanakan sendiri, dan memutuskan soal bagaimana, kapan dan dimana pekerjaan itu dilaksanakan. Bawahan dengan gaya bebas matang secara pekerjaan juga matang secara psikologis.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b="1" dirty="0" smtClean="0"/>
              <a:t>Perintah </a:t>
            </a:r>
            <a:r>
              <a:rPr lang="id-ID" dirty="0" smtClean="0"/>
              <a:t>adalah suatu usaha agar orang lain mau dan dapat mengerjakan suatu tugas sesuai dengan apa yang kita perintahkan </a:t>
            </a:r>
            <a:endParaRPr lang="id-ID" dirty="0"/>
          </a:p>
        </p:txBody>
      </p:sp>
      <p:sp>
        <p:nvSpPr>
          <p:cNvPr id="3" name="Title 2"/>
          <p:cNvSpPr>
            <a:spLocks noGrp="1"/>
          </p:cNvSpPr>
          <p:nvPr>
            <p:ph type="title"/>
          </p:nvPr>
        </p:nvSpPr>
        <p:spPr/>
        <p:txBody>
          <a:bodyPr/>
          <a:lstStyle/>
          <a:p>
            <a:r>
              <a:rPr lang="en-US" dirty="0" smtClean="0">
                <a:solidFill>
                  <a:srgbClr val="FF0000"/>
                </a:solidFill>
              </a:rPr>
              <a:t>2. </a:t>
            </a:r>
            <a:r>
              <a:rPr lang="id-ID" dirty="0" smtClean="0">
                <a:solidFill>
                  <a:srgbClr val="FF0000"/>
                </a:solidFill>
              </a:rPr>
              <a:t>Perintah</a:t>
            </a:r>
            <a:endParaRPr lang="id-ID" dirty="0">
              <a:solidFill>
                <a:srgbClr val="FF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Kondisi-kondisi</a:t>
            </a:r>
            <a:r>
              <a:rPr lang="en-US" dirty="0" smtClean="0"/>
              <a:t> agar </a:t>
            </a:r>
            <a:r>
              <a:rPr lang="en-US" dirty="0" err="1" smtClean="0"/>
              <a:t>perintah</a:t>
            </a:r>
            <a:r>
              <a:rPr lang="en-US" dirty="0" smtClean="0"/>
              <a:t> </a:t>
            </a:r>
            <a:r>
              <a:rPr lang="en-US" dirty="0" err="1" smtClean="0"/>
              <a:t>dapat</a:t>
            </a:r>
            <a:r>
              <a:rPr lang="en-US" dirty="0" smtClean="0"/>
              <a:t> </a:t>
            </a:r>
            <a:r>
              <a:rPr lang="en-US" dirty="0" err="1" smtClean="0"/>
              <a:t>dilaksanakan</a:t>
            </a:r>
            <a:r>
              <a:rPr lang="en-US" dirty="0" smtClean="0"/>
              <a:t>:</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Karyawan</a:t>
            </a:r>
            <a:r>
              <a:rPr lang="en-US" dirty="0" smtClean="0"/>
              <a:t> </a:t>
            </a:r>
            <a:r>
              <a:rPr lang="en-US" dirty="0" err="1" smtClean="0"/>
              <a:t>harus</a:t>
            </a:r>
            <a:r>
              <a:rPr lang="en-US" dirty="0" smtClean="0"/>
              <a:t> </a:t>
            </a:r>
            <a:r>
              <a:rPr lang="en-US" dirty="0" err="1" smtClean="0"/>
              <a:t>mampu</a:t>
            </a:r>
            <a:r>
              <a:rPr lang="en-US" dirty="0" smtClean="0"/>
              <a:t> </a:t>
            </a:r>
            <a:r>
              <a:rPr lang="en-US" dirty="0" err="1" smtClean="0"/>
              <a:t>secara</a:t>
            </a:r>
            <a:r>
              <a:rPr lang="en-US" dirty="0" smtClean="0"/>
              <a:t> </a:t>
            </a:r>
            <a:r>
              <a:rPr lang="en-US" dirty="0" err="1" smtClean="0"/>
              <a:t>fisik</a:t>
            </a:r>
            <a:r>
              <a:rPr lang="en-US" dirty="0" smtClean="0"/>
              <a:t> </a:t>
            </a:r>
            <a:r>
              <a:rPr lang="en-US" dirty="0" err="1" smtClean="0"/>
              <a:t>untuk</a:t>
            </a:r>
            <a:r>
              <a:rPr lang="en-US" dirty="0" smtClean="0"/>
              <a:t> </a:t>
            </a:r>
            <a:r>
              <a:rPr lang="en-US" dirty="0" err="1" smtClean="0"/>
              <a:t>melaksanakan</a:t>
            </a:r>
            <a:r>
              <a:rPr lang="en-US" dirty="0" smtClean="0"/>
              <a:t> </a:t>
            </a:r>
            <a:r>
              <a:rPr lang="en-US" dirty="0" err="1" smtClean="0"/>
              <a:t>perintah</a:t>
            </a:r>
            <a:endParaRPr lang="en-US" dirty="0" smtClean="0"/>
          </a:p>
          <a:p>
            <a:pPr marL="514350" indent="-514350">
              <a:buAutoNum type="arabicPeriod"/>
            </a:pPr>
            <a:r>
              <a:rPr lang="en-US" dirty="0" err="1" smtClean="0"/>
              <a:t>Karyawan</a:t>
            </a:r>
            <a:r>
              <a:rPr lang="en-US" dirty="0" smtClean="0"/>
              <a:t> </a:t>
            </a:r>
            <a:r>
              <a:rPr lang="en-US" dirty="0" err="1" smtClean="0"/>
              <a:t>harus</a:t>
            </a:r>
            <a:r>
              <a:rPr lang="en-US" dirty="0" smtClean="0"/>
              <a:t> “</a:t>
            </a:r>
            <a:r>
              <a:rPr lang="en-US" dirty="0" err="1" smtClean="0"/>
              <a:t>mau</a:t>
            </a:r>
            <a:r>
              <a:rPr lang="en-US" dirty="0" smtClean="0"/>
              <a:t>” </a:t>
            </a:r>
            <a:r>
              <a:rPr lang="en-US" dirty="0" err="1" smtClean="0"/>
              <a:t>mengerjakan</a:t>
            </a:r>
            <a:r>
              <a:rPr lang="en-US" dirty="0" smtClean="0"/>
              <a:t> </a:t>
            </a:r>
            <a:r>
              <a:rPr lang="en-US" dirty="0" err="1" smtClean="0"/>
              <a:t>perintah</a:t>
            </a:r>
            <a:endParaRPr lang="en-US" dirty="0" smtClean="0"/>
          </a:p>
          <a:p>
            <a:pPr marL="514350" indent="-514350">
              <a:buAutoNum type="arabicPeriod"/>
            </a:pPr>
            <a:r>
              <a:rPr lang="en-US" dirty="0" err="1" smtClean="0"/>
              <a:t>Perintah</a:t>
            </a:r>
            <a:r>
              <a:rPr lang="en-US" dirty="0" smtClean="0"/>
              <a:t> </a:t>
            </a:r>
            <a:r>
              <a:rPr lang="en-US" dirty="0" err="1" smtClean="0"/>
              <a:t>harus</a:t>
            </a:r>
            <a:r>
              <a:rPr lang="en-US" dirty="0" smtClean="0"/>
              <a:t> </a:t>
            </a:r>
            <a:r>
              <a:rPr lang="en-US" dirty="0" err="1" smtClean="0"/>
              <a:t>dibuat</a:t>
            </a:r>
            <a:r>
              <a:rPr lang="en-US" dirty="0" smtClean="0"/>
              <a:t> “</a:t>
            </a:r>
            <a:r>
              <a:rPr lang="en-US" dirty="0" err="1" smtClean="0"/>
              <a:t>sedemikian</a:t>
            </a:r>
            <a:r>
              <a:rPr lang="en-US" dirty="0" smtClean="0"/>
              <a:t> </a:t>
            </a:r>
            <a:r>
              <a:rPr lang="en-US" dirty="0" err="1" smtClean="0"/>
              <a:t>rupa</a:t>
            </a:r>
            <a:r>
              <a:rPr lang="en-US" dirty="0" smtClean="0"/>
              <a:t>”  agar </a:t>
            </a:r>
            <a:r>
              <a:rPr lang="en-US" dirty="0" err="1" smtClean="0"/>
              <a:t>karyawan</a:t>
            </a:r>
            <a:r>
              <a:rPr lang="en-US" dirty="0" smtClean="0"/>
              <a:t> </a:t>
            </a:r>
            <a:r>
              <a:rPr lang="en-US" dirty="0" err="1" smtClean="0"/>
              <a:t>tanpa</a:t>
            </a:r>
            <a:r>
              <a:rPr lang="en-US" dirty="0" smtClean="0"/>
              <a:t> </a:t>
            </a:r>
            <a:r>
              <a:rPr lang="en-US" dirty="0" err="1" smtClean="0"/>
              <a:t>sadar</a:t>
            </a:r>
            <a:r>
              <a:rPr lang="en-US" dirty="0" smtClean="0"/>
              <a:t> </a:t>
            </a:r>
            <a:r>
              <a:rPr lang="en-US" dirty="0" err="1" smtClean="0"/>
              <a:t>mengerjakan</a:t>
            </a:r>
            <a:r>
              <a:rPr lang="en-US" dirty="0" smtClean="0"/>
              <a:t> </a:t>
            </a:r>
            <a:r>
              <a:rPr lang="en-US" dirty="0" err="1" smtClean="0"/>
              <a:t>perintah</a:t>
            </a:r>
            <a:endParaRPr lang="en-US" dirty="0" smtClean="0"/>
          </a:p>
          <a:p>
            <a:pPr marL="514350" indent="-514350">
              <a:buAutoNum type="arabicPeriod"/>
            </a:pPr>
            <a:r>
              <a:rPr lang="en-US" dirty="0" err="1" smtClean="0"/>
              <a:t>Perintah</a:t>
            </a:r>
            <a:r>
              <a:rPr lang="en-US" dirty="0" smtClean="0"/>
              <a:t> </a:t>
            </a:r>
            <a:r>
              <a:rPr lang="en-US" dirty="0" err="1" smtClean="0"/>
              <a:t>harus</a:t>
            </a:r>
            <a:r>
              <a:rPr lang="en-US" dirty="0" smtClean="0"/>
              <a:t> </a:t>
            </a:r>
            <a:r>
              <a:rPr lang="en-US" dirty="0" err="1" smtClean="0"/>
              <a:t>jelas</a:t>
            </a:r>
            <a:r>
              <a:rPr lang="en-US" dirty="0" smtClean="0"/>
              <a:t>  </a:t>
            </a:r>
            <a:r>
              <a:rPr lang="en-US" dirty="0" err="1" smtClean="0"/>
              <a:t>tentang</a:t>
            </a:r>
            <a:r>
              <a:rPr lang="en-US" dirty="0" smtClean="0"/>
              <a:t>  5 W + 1 H</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Bentuk</a:t>
            </a:r>
            <a:r>
              <a:rPr lang="en-US" dirty="0" smtClean="0"/>
              <a:t> </a:t>
            </a:r>
            <a:r>
              <a:rPr lang="en-US" dirty="0" err="1" smtClean="0"/>
              <a:t>perintah</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Perintah</a:t>
            </a:r>
            <a:r>
              <a:rPr lang="en-US" dirty="0" smtClean="0"/>
              <a:t> </a:t>
            </a:r>
            <a:r>
              <a:rPr lang="en-US" dirty="0" err="1" smtClean="0"/>
              <a:t>langsung</a:t>
            </a:r>
            <a:endParaRPr lang="en-US" dirty="0" smtClean="0"/>
          </a:p>
          <a:p>
            <a:pPr marL="514350" indent="-514350">
              <a:buAutoNum type="arabicPeriod"/>
            </a:pPr>
            <a:r>
              <a:rPr lang="en-US" dirty="0" err="1" smtClean="0"/>
              <a:t>Perintah</a:t>
            </a:r>
            <a:r>
              <a:rPr lang="en-US" dirty="0" smtClean="0"/>
              <a:t> </a:t>
            </a:r>
            <a:r>
              <a:rPr lang="en-US" dirty="0" err="1" smtClean="0"/>
              <a:t>dengan</a:t>
            </a:r>
            <a:r>
              <a:rPr lang="en-US" dirty="0" smtClean="0"/>
              <a:t> </a:t>
            </a:r>
            <a:r>
              <a:rPr lang="en-US" dirty="0" err="1" smtClean="0"/>
              <a:t>permintaan</a:t>
            </a:r>
            <a:endParaRPr lang="en-US" dirty="0" smtClean="0"/>
          </a:p>
          <a:p>
            <a:pPr marL="514350" indent="-514350">
              <a:buAutoNum type="arabicPeriod"/>
            </a:pPr>
            <a:r>
              <a:rPr lang="en-US" dirty="0" err="1" smtClean="0"/>
              <a:t>Perintah</a:t>
            </a:r>
            <a:r>
              <a:rPr lang="en-US" dirty="0" smtClean="0"/>
              <a:t> </a:t>
            </a:r>
            <a:r>
              <a:rPr lang="en-US" dirty="0" err="1" smtClean="0"/>
              <a:t>tersamar</a:t>
            </a:r>
            <a:endParaRPr lang="en-US" dirty="0" smtClean="0"/>
          </a:p>
          <a:p>
            <a:pPr marL="514350" indent="-514350">
              <a:buAutoNum type="arabicPeriod"/>
            </a:pPr>
            <a:r>
              <a:rPr lang="en-US" dirty="0" err="1" smtClean="0"/>
              <a:t>Perintah</a:t>
            </a:r>
            <a:r>
              <a:rPr lang="en-US" dirty="0" smtClean="0"/>
              <a:t> </a:t>
            </a:r>
            <a:r>
              <a:rPr lang="en-US" dirty="0" err="1" smtClean="0"/>
              <a:t>Sukarela</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Perintah</a:t>
            </a:r>
            <a:r>
              <a:rPr lang="en-US" dirty="0" smtClean="0"/>
              <a:t> </a:t>
            </a:r>
            <a:r>
              <a:rPr lang="en-US" dirty="0" err="1" smtClean="0"/>
              <a:t>langsung</a:t>
            </a:r>
            <a:endParaRPr lang="en-US" dirty="0"/>
          </a:p>
        </p:txBody>
      </p:sp>
      <p:sp>
        <p:nvSpPr>
          <p:cNvPr id="3" name="Content Placeholder 2"/>
          <p:cNvSpPr>
            <a:spLocks noGrp="1"/>
          </p:cNvSpPr>
          <p:nvPr>
            <p:ph idx="1"/>
          </p:nvPr>
        </p:nvSpPr>
        <p:spPr/>
        <p:txBody>
          <a:bodyPr/>
          <a:lstStyle/>
          <a:p>
            <a:pPr>
              <a:buNone/>
            </a:pPr>
            <a:r>
              <a:rPr lang="en-US" dirty="0" err="1" smtClean="0"/>
              <a:t>Yaitu</a:t>
            </a:r>
            <a:r>
              <a:rPr lang="en-US" dirty="0" smtClean="0"/>
              <a:t> </a:t>
            </a:r>
            <a:r>
              <a:rPr lang="en-US" dirty="0" err="1" smtClean="0"/>
              <a:t>perintah</a:t>
            </a:r>
            <a:r>
              <a:rPr lang="en-US" dirty="0" smtClean="0"/>
              <a:t> yang </a:t>
            </a:r>
            <a:r>
              <a:rPr lang="en-US" dirty="0" err="1" smtClean="0"/>
              <a:t>bersifat</a:t>
            </a:r>
            <a:r>
              <a:rPr lang="en-US" dirty="0" smtClean="0"/>
              <a:t> </a:t>
            </a:r>
            <a:r>
              <a:rPr lang="en-US" dirty="0" err="1" smtClean="0"/>
              <a:t>komando</a:t>
            </a:r>
            <a:r>
              <a:rPr lang="en-US" dirty="0" smtClean="0"/>
              <a:t>.</a:t>
            </a:r>
          </a:p>
          <a:p>
            <a:pPr>
              <a:buNone/>
            </a:pPr>
            <a:r>
              <a:rPr lang="en-US" dirty="0" err="1" smtClean="0"/>
              <a:t>Contoh</a:t>
            </a:r>
            <a:r>
              <a:rPr lang="en-US" dirty="0" smtClean="0"/>
              <a:t>:</a:t>
            </a:r>
          </a:p>
          <a:p>
            <a:pPr>
              <a:buNone/>
            </a:pPr>
            <a:r>
              <a:rPr lang="en-US" dirty="0" err="1" smtClean="0"/>
              <a:t>Bersihkan</a:t>
            </a:r>
            <a:r>
              <a:rPr lang="en-US" dirty="0" smtClean="0"/>
              <a:t> </a:t>
            </a:r>
            <a:r>
              <a:rPr lang="en-US" dirty="0" err="1" smtClean="0"/>
              <a:t>ruangan</a:t>
            </a:r>
            <a:r>
              <a:rPr lang="en-US" dirty="0" smtClean="0"/>
              <a:t> </a:t>
            </a:r>
            <a:r>
              <a:rPr lang="en-US" dirty="0" err="1" smtClean="0"/>
              <a:t>sekarang</a:t>
            </a:r>
            <a:r>
              <a:rPr lang="en-US" dirty="0" smtClean="0"/>
              <a: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Perintah</a:t>
            </a:r>
            <a:r>
              <a:rPr lang="en-US" dirty="0" smtClean="0"/>
              <a:t> </a:t>
            </a:r>
            <a:r>
              <a:rPr lang="en-US" dirty="0" err="1" smtClean="0"/>
              <a:t>dengan</a:t>
            </a:r>
            <a:r>
              <a:rPr lang="en-US" dirty="0" smtClean="0"/>
              <a:t> </a:t>
            </a:r>
            <a:r>
              <a:rPr lang="en-US" dirty="0" err="1" smtClean="0"/>
              <a:t>permintaan</a:t>
            </a:r>
            <a:endParaRPr lang="en-US" dirty="0"/>
          </a:p>
        </p:txBody>
      </p:sp>
      <p:sp>
        <p:nvSpPr>
          <p:cNvPr id="3" name="Content Placeholder 2"/>
          <p:cNvSpPr>
            <a:spLocks noGrp="1"/>
          </p:cNvSpPr>
          <p:nvPr>
            <p:ph idx="1"/>
          </p:nvPr>
        </p:nvSpPr>
        <p:spPr/>
        <p:txBody>
          <a:bodyPr/>
          <a:lstStyle/>
          <a:p>
            <a:pPr marL="0" indent="0">
              <a:buNone/>
            </a:pPr>
            <a:r>
              <a:rPr lang="en-US" dirty="0" err="1" smtClean="0"/>
              <a:t>Yaitu</a:t>
            </a:r>
            <a:r>
              <a:rPr lang="en-US" dirty="0" smtClean="0"/>
              <a:t> </a:t>
            </a:r>
            <a:r>
              <a:rPr lang="en-US" dirty="0" err="1" smtClean="0"/>
              <a:t>perintah</a:t>
            </a:r>
            <a:r>
              <a:rPr lang="en-US" dirty="0" smtClean="0"/>
              <a:t> yang </a:t>
            </a:r>
            <a:r>
              <a:rPr lang="en-US" dirty="0" err="1" smtClean="0"/>
              <a:t>lebih</a:t>
            </a:r>
            <a:r>
              <a:rPr lang="en-US" dirty="0" smtClean="0"/>
              <a:t> </a:t>
            </a:r>
            <a:r>
              <a:rPr lang="en-US" dirty="0" err="1" smtClean="0"/>
              <a:t>halus</a:t>
            </a:r>
            <a:r>
              <a:rPr lang="en-US" dirty="0" smtClean="0"/>
              <a:t>  yang </a:t>
            </a:r>
            <a:r>
              <a:rPr lang="en-US" dirty="0" err="1" smtClean="0"/>
              <a:t>didahului</a:t>
            </a:r>
            <a:r>
              <a:rPr lang="en-US" dirty="0" smtClean="0"/>
              <a:t>  </a:t>
            </a:r>
            <a:r>
              <a:rPr lang="en-US" dirty="0" err="1" smtClean="0"/>
              <a:t>dengan</a:t>
            </a:r>
            <a:r>
              <a:rPr lang="en-US" dirty="0" smtClean="0"/>
              <a:t> </a:t>
            </a:r>
            <a:r>
              <a:rPr lang="en-US" dirty="0" err="1" smtClean="0"/>
              <a:t>bentuk</a:t>
            </a:r>
            <a:r>
              <a:rPr lang="en-US" dirty="0" smtClean="0"/>
              <a:t> </a:t>
            </a:r>
            <a:r>
              <a:rPr lang="en-US" dirty="0" err="1" smtClean="0"/>
              <a:t>permintaan</a:t>
            </a:r>
            <a:r>
              <a:rPr lang="en-US" dirty="0" smtClean="0"/>
              <a:t>.</a:t>
            </a:r>
          </a:p>
          <a:p>
            <a:pPr marL="0" indent="0">
              <a:buNone/>
            </a:pPr>
            <a:r>
              <a:rPr lang="en-US" dirty="0" err="1" smtClean="0"/>
              <a:t>Contoh</a:t>
            </a:r>
            <a:r>
              <a:rPr lang="en-US" dirty="0" smtClean="0"/>
              <a:t>:</a:t>
            </a:r>
          </a:p>
          <a:p>
            <a:pPr marL="0" indent="0">
              <a:buNone/>
            </a:pPr>
            <a:r>
              <a:rPr lang="en-US" dirty="0" err="1" smtClean="0"/>
              <a:t>Bisakah</a:t>
            </a:r>
            <a:r>
              <a:rPr lang="en-US" dirty="0" smtClean="0"/>
              <a:t> </a:t>
            </a:r>
            <a:r>
              <a:rPr lang="en-US" dirty="0" err="1" smtClean="0"/>
              <a:t>anda</a:t>
            </a:r>
            <a:r>
              <a:rPr lang="en-US" dirty="0" smtClean="0"/>
              <a:t> </a:t>
            </a:r>
            <a:r>
              <a:rPr lang="en-US" dirty="0" err="1" smtClean="0"/>
              <a:t>membersihkan</a:t>
            </a:r>
            <a:r>
              <a:rPr lang="en-US" dirty="0" smtClean="0"/>
              <a:t> </a:t>
            </a:r>
            <a:r>
              <a:rPr lang="en-US" dirty="0" err="1" smtClean="0"/>
              <a:t>ruangan</a:t>
            </a:r>
            <a:r>
              <a:rPr lang="en-US" dirty="0" smtClean="0"/>
              <a:t> </a:t>
            </a:r>
            <a:r>
              <a:rPr lang="en-US" dirty="0" err="1" smtClean="0"/>
              <a:t>ini</a:t>
            </a:r>
            <a:r>
              <a:rPr lang="en-US" dirty="0" smtClean="0"/>
              <a:t>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Perintah</a:t>
            </a:r>
            <a:r>
              <a:rPr lang="en-US" dirty="0" smtClean="0"/>
              <a:t> </a:t>
            </a:r>
            <a:r>
              <a:rPr lang="en-US" dirty="0" err="1" smtClean="0"/>
              <a:t>tersamar</a:t>
            </a:r>
            <a:endParaRPr lang="en-US" dirty="0"/>
          </a:p>
        </p:txBody>
      </p:sp>
      <p:sp>
        <p:nvSpPr>
          <p:cNvPr id="3" name="Content Placeholder 2"/>
          <p:cNvSpPr>
            <a:spLocks noGrp="1"/>
          </p:cNvSpPr>
          <p:nvPr>
            <p:ph idx="1"/>
          </p:nvPr>
        </p:nvSpPr>
        <p:spPr/>
        <p:txBody>
          <a:bodyPr/>
          <a:lstStyle/>
          <a:p>
            <a:pPr marL="0" indent="0">
              <a:buNone/>
            </a:pPr>
            <a:r>
              <a:rPr lang="en-US" dirty="0" err="1" smtClean="0"/>
              <a:t>Yaitu</a:t>
            </a:r>
            <a:r>
              <a:rPr lang="en-US" dirty="0" smtClean="0"/>
              <a:t> </a:t>
            </a:r>
            <a:r>
              <a:rPr lang="en-US" dirty="0" err="1" smtClean="0"/>
              <a:t>suatu</a:t>
            </a:r>
            <a:r>
              <a:rPr lang="en-US" dirty="0" smtClean="0"/>
              <a:t> </a:t>
            </a:r>
            <a:r>
              <a:rPr lang="en-US" dirty="0" err="1" smtClean="0"/>
              <a:t>perintah</a:t>
            </a:r>
            <a:r>
              <a:rPr lang="en-US" dirty="0" smtClean="0"/>
              <a:t> yang </a:t>
            </a:r>
            <a:r>
              <a:rPr lang="en-US" dirty="0" err="1" smtClean="0"/>
              <a:t>tanpa</a:t>
            </a:r>
            <a:r>
              <a:rPr lang="en-US" dirty="0" smtClean="0"/>
              <a:t> </a:t>
            </a:r>
            <a:r>
              <a:rPr lang="en-US" dirty="0" err="1" smtClean="0"/>
              <a:t>perintah</a:t>
            </a:r>
            <a:r>
              <a:rPr lang="en-US" dirty="0" smtClean="0"/>
              <a:t> </a:t>
            </a:r>
            <a:r>
              <a:rPr lang="en-US" dirty="0" err="1" smtClean="0"/>
              <a:t>langsung</a:t>
            </a:r>
            <a:r>
              <a:rPr lang="en-US" dirty="0" smtClean="0"/>
              <a:t> </a:t>
            </a:r>
            <a:r>
              <a:rPr lang="en-US" dirty="0" err="1" smtClean="0"/>
              <a:t>ataupun</a:t>
            </a:r>
            <a:r>
              <a:rPr lang="en-US" dirty="0" smtClean="0"/>
              <a:t> </a:t>
            </a:r>
            <a:r>
              <a:rPr lang="en-US" dirty="0" err="1" smtClean="0"/>
              <a:t>perintah</a:t>
            </a:r>
            <a:r>
              <a:rPr lang="en-US" dirty="0" smtClean="0"/>
              <a:t> </a:t>
            </a:r>
            <a:r>
              <a:rPr lang="en-US" dirty="0" err="1" smtClean="0"/>
              <a:t>permintaan</a:t>
            </a:r>
            <a:r>
              <a:rPr lang="en-US" dirty="0" smtClean="0"/>
              <a:t> </a:t>
            </a:r>
            <a:r>
              <a:rPr lang="en-US" dirty="0" err="1" smtClean="0"/>
              <a:t>dianjurkan</a:t>
            </a:r>
            <a:r>
              <a:rPr lang="en-US" dirty="0" smtClean="0"/>
              <a:t> </a:t>
            </a:r>
            <a:r>
              <a:rPr lang="en-US" dirty="0" err="1" smtClean="0"/>
              <a:t>untuk</a:t>
            </a:r>
            <a:r>
              <a:rPr lang="en-US" dirty="0" smtClean="0"/>
              <a:t> </a:t>
            </a:r>
            <a:r>
              <a:rPr lang="en-US" dirty="0" err="1" smtClean="0"/>
              <a:t>dikerjakan</a:t>
            </a:r>
            <a:r>
              <a:rPr lang="en-US" dirty="0" smtClean="0"/>
              <a:t> </a:t>
            </a:r>
            <a:r>
              <a:rPr lang="en-US" dirty="0" err="1" smtClean="0"/>
              <a:t>dan</a:t>
            </a:r>
            <a:r>
              <a:rPr lang="en-US" dirty="0" smtClean="0"/>
              <a:t> </a:t>
            </a:r>
            <a:r>
              <a:rPr lang="en-US" dirty="0" err="1" smtClean="0"/>
              <a:t>membiarkan</a:t>
            </a:r>
            <a:r>
              <a:rPr lang="en-US" dirty="0" smtClean="0"/>
              <a:t> </a:t>
            </a:r>
            <a:r>
              <a:rPr lang="en-US" dirty="0" err="1" smtClean="0"/>
              <a:t>karyawan</a:t>
            </a:r>
            <a:r>
              <a:rPr lang="en-US" dirty="0" smtClean="0"/>
              <a:t> </a:t>
            </a:r>
            <a:r>
              <a:rPr lang="en-US" dirty="0" err="1" smtClean="0"/>
              <a:t>mengerjakan</a:t>
            </a:r>
            <a:r>
              <a:rPr lang="en-US" dirty="0" smtClean="0"/>
              <a:t> </a:t>
            </a:r>
            <a:r>
              <a:rPr lang="en-US" dirty="0" err="1" smtClean="0"/>
              <a:t>dengan</a:t>
            </a:r>
            <a:r>
              <a:rPr lang="en-US" dirty="0" smtClean="0"/>
              <a:t> </a:t>
            </a:r>
            <a:r>
              <a:rPr lang="en-US" dirty="0" err="1" smtClean="0"/>
              <a:t>inisiatifnyasendiri</a:t>
            </a:r>
            <a:r>
              <a:rPr lang="en-US" dirty="0" smtClean="0"/>
              <a:t>.</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Perintah</a:t>
            </a:r>
            <a:r>
              <a:rPr lang="en-US" dirty="0" smtClean="0"/>
              <a:t> </a:t>
            </a:r>
            <a:r>
              <a:rPr lang="en-US" dirty="0" err="1" smtClean="0"/>
              <a:t>Sukarela</a:t>
            </a:r>
            <a:endParaRPr lang="en-US" dirty="0"/>
          </a:p>
        </p:txBody>
      </p:sp>
      <p:sp>
        <p:nvSpPr>
          <p:cNvPr id="3" name="Content Placeholder 2"/>
          <p:cNvSpPr>
            <a:spLocks noGrp="1"/>
          </p:cNvSpPr>
          <p:nvPr>
            <p:ph idx="1"/>
          </p:nvPr>
        </p:nvSpPr>
        <p:spPr/>
        <p:txBody>
          <a:bodyPr/>
          <a:lstStyle/>
          <a:p>
            <a:pPr marL="0" indent="0">
              <a:buNone/>
            </a:pPr>
            <a:r>
              <a:rPr lang="en-US" dirty="0" err="1" smtClean="0"/>
              <a:t>Yaitu</a:t>
            </a:r>
            <a:r>
              <a:rPr lang="en-US" dirty="0" smtClean="0"/>
              <a:t> </a:t>
            </a:r>
            <a:r>
              <a:rPr lang="en-US" dirty="0" err="1" smtClean="0"/>
              <a:t>bentuk</a:t>
            </a:r>
            <a:r>
              <a:rPr lang="en-US" dirty="0" smtClean="0"/>
              <a:t> </a:t>
            </a:r>
            <a:r>
              <a:rPr lang="en-US" dirty="0" err="1" smtClean="0"/>
              <a:t>perintah</a:t>
            </a:r>
            <a:r>
              <a:rPr lang="en-US" dirty="0" smtClean="0"/>
              <a:t> yang </a:t>
            </a:r>
            <a:r>
              <a:rPr lang="en-US" dirty="0" err="1" smtClean="0"/>
              <a:t>menginginkan</a:t>
            </a:r>
            <a:r>
              <a:rPr lang="en-US" dirty="0" smtClean="0"/>
              <a:t> </a:t>
            </a:r>
            <a:r>
              <a:rPr lang="en-US" dirty="0" err="1" smtClean="0"/>
              <a:t>seseorang</a:t>
            </a:r>
            <a:r>
              <a:rPr lang="en-US" dirty="0" smtClean="0"/>
              <a:t> </a:t>
            </a:r>
            <a:r>
              <a:rPr lang="en-US" dirty="0" err="1" smtClean="0"/>
              <a:t>mengerjakan</a:t>
            </a:r>
            <a:r>
              <a:rPr lang="en-US" dirty="0" smtClean="0"/>
              <a:t> </a:t>
            </a:r>
            <a:r>
              <a:rPr lang="en-US" dirty="0" err="1" smtClean="0"/>
              <a:t>perintah</a:t>
            </a:r>
            <a:r>
              <a:rPr lang="en-US" dirty="0" smtClean="0"/>
              <a:t> </a:t>
            </a:r>
            <a:r>
              <a:rPr lang="en-US" dirty="0" err="1" smtClean="0"/>
              <a:t>tanpa</a:t>
            </a:r>
            <a:r>
              <a:rPr lang="en-US" dirty="0" smtClean="0"/>
              <a:t> </a:t>
            </a:r>
            <a:r>
              <a:rPr lang="en-US" dirty="0" err="1" smtClean="0"/>
              <a:t>mengharapkan</a:t>
            </a:r>
            <a:r>
              <a:rPr lang="en-US" dirty="0" smtClean="0"/>
              <a:t> </a:t>
            </a:r>
            <a:r>
              <a:rPr lang="en-US" dirty="0" err="1" smtClean="0"/>
              <a:t>imbalan</a:t>
            </a:r>
            <a:r>
              <a:rPr lang="en-US" dirty="0" smtClean="0"/>
              <a:t>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Beberapa</a:t>
            </a:r>
            <a:r>
              <a:rPr lang="en-US" dirty="0" smtClean="0"/>
              <a:t> </a:t>
            </a:r>
            <a:r>
              <a:rPr lang="en-US" dirty="0" err="1" smtClean="0"/>
              <a:t>kesaLAHan</a:t>
            </a:r>
            <a:r>
              <a:rPr lang="en-US" dirty="0" smtClean="0"/>
              <a:t> </a:t>
            </a:r>
            <a:r>
              <a:rPr lang="en-US" dirty="0" err="1" smtClean="0"/>
              <a:t>dalam</a:t>
            </a:r>
            <a:r>
              <a:rPr lang="en-US" dirty="0" smtClean="0"/>
              <a:t> </a:t>
            </a:r>
            <a:r>
              <a:rPr lang="en-US" dirty="0" err="1" smtClean="0"/>
              <a:t>perintah</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Bicara</a:t>
            </a:r>
            <a:r>
              <a:rPr lang="en-US" dirty="0" smtClean="0"/>
              <a:t> </a:t>
            </a:r>
            <a:r>
              <a:rPr lang="en-US" dirty="0" err="1" smtClean="0"/>
              <a:t>tidak</a:t>
            </a:r>
            <a:r>
              <a:rPr lang="en-US" dirty="0" smtClean="0"/>
              <a:t> </a:t>
            </a:r>
            <a:r>
              <a:rPr lang="en-US" dirty="0" err="1" smtClean="0"/>
              <a:t>jelas</a:t>
            </a:r>
            <a:endParaRPr lang="en-US" dirty="0" smtClean="0"/>
          </a:p>
          <a:p>
            <a:pPr marL="514350" indent="-514350">
              <a:buAutoNum type="arabicPeriod"/>
            </a:pPr>
            <a:r>
              <a:rPr lang="en-US" dirty="0" err="1" smtClean="0"/>
              <a:t>Terlalu</a:t>
            </a:r>
            <a:r>
              <a:rPr lang="en-US" dirty="0" smtClean="0"/>
              <a:t> </a:t>
            </a:r>
            <a:r>
              <a:rPr lang="en-US" dirty="0" err="1" smtClean="0"/>
              <a:t>banyak</a:t>
            </a:r>
            <a:r>
              <a:rPr lang="en-US" dirty="0" smtClean="0"/>
              <a:t> </a:t>
            </a:r>
            <a:r>
              <a:rPr lang="en-US" dirty="0" err="1" smtClean="0"/>
              <a:t>perintah</a:t>
            </a:r>
            <a:endParaRPr lang="en-US" dirty="0" smtClean="0"/>
          </a:p>
          <a:p>
            <a:pPr marL="514350" indent="-514350">
              <a:buAutoNum type="arabicPeriod"/>
            </a:pPr>
            <a:r>
              <a:rPr lang="en-US" dirty="0" err="1" smtClean="0"/>
              <a:t>Karyawan</a:t>
            </a:r>
            <a:r>
              <a:rPr lang="en-US" dirty="0" smtClean="0"/>
              <a:t> </a:t>
            </a:r>
            <a:r>
              <a:rPr lang="en-US" dirty="0" err="1" smtClean="0"/>
              <a:t>tidak</a:t>
            </a:r>
            <a:r>
              <a:rPr lang="en-US" dirty="0" smtClean="0"/>
              <a:t> </a:t>
            </a:r>
            <a:r>
              <a:rPr lang="en-US" dirty="0" err="1" smtClean="0"/>
              <a:t>mengerti</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mtClean="0"/>
              <a:t>KETEKUNAN dalam Motivasi ?</a:t>
            </a:r>
          </a:p>
        </p:txBody>
      </p:sp>
      <p:sp>
        <p:nvSpPr>
          <p:cNvPr id="9219" name="Rectangle 3"/>
          <p:cNvSpPr>
            <a:spLocks noGrp="1" noChangeArrowheads="1"/>
          </p:cNvSpPr>
          <p:nvPr>
            <p:ph idx="1"/>
          </p:nvPr>
        </p:nvSpPr>
        <p:spPr/>
        <p:txBody>
          <a:bodyPr/>
          <a:lstStyle/>
          <a:p>
            <a:pPr marL="0" indent="0" eaLnBrk="1" hangingPunct="1">
              <a:buFont typeface="Wingdings" pitchFamily="2" charset="2"/>
              <a:buNone/>
              <a:defRPr/>
            </a:pPr>
            <a:r>
              <a:rPr lang="en-US" smtClean="0"/>
              <a:t>Adalah ukuran mengenai berapa lama seseorang bisa mempertahankan usahanya.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Langkah-langkah</a:t>
            </a:r>
            <a:r>
              <a:rPr lang="en-US" dirty="0" smtClean="0"/>
              <a:t> </a:t>
            </a:r>
            <a:r>
              <a:rPr lang="en-US" dirty="0" err="1" smtClean="0"/>
              <a:t>perintah</a:t>
            </a:r>
            <a:r>
              <a:rPr lang="en-US" dirty="0" smtClean="0"/>
              <a:t> yang </a:t>
            </a:r>
            <a:r>
              <a:rPr lang="en-US" dirty="0" err="1" smtClean="0"/>
              <a:t>efektif</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err="1" smtClean="0"/>
              <a:t>Penyelia</a:t>
            </a:r>
            <a:r>
              <a:rPr lang="en-US" dirty="0" smtClean="0"/>
              <a:t> </a:t>
            </a:r>
            <a:r>
              <a:rPr lang="en-US" dirty="0" err="1" smtClean="0"/>
              <a:t>harus</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memahami</a:t>
            </a:r>
            <a:r>
              <a:rPr lang="en-US" dirty="0" smtClean="0"/>
              <a:t> </a:t>
            </a:r>
            <a:r>
              <a:rPr lang="en-US" dirty="0" err="1" smtClean="0"/>
              <a:t>isi</a:t>
            </a:r>
            <a:r>
              <a:rPr lang="en-US" dirty="0" smtClean="0"/>
              <a:t> </a:t>
            </a:r>
            <a:r>
              <a:rPr lang="en-US" dirty="0" err="1" smtClean="0"/>
              <a:t>perintah</a:t>
            </a:r>
            <a:endParaRPr lang="en-US" dirty="0" smtClean="0"/>
          </a:p>
          <a:p>
            <a:pPr marL="514350" indent="-514350">
              <a:buAutoNum type="arabicPeriod"/>
            </a:pPr>
            <a:r>
              <a:rPr lang="en-US" dirty="0" err="1" smtClean="0"/>
              <a:t>Berikan</a:t>
            </a:r>
            <a:r>
              <a:rPr lang="en-US" dirty="0" smtClean="0"/>
              <a:t> </a:t>
            </a:r>
            <a:r>
              <a:rPr lang="en-US" dirty="0" err="1" smtClean="0"/>
              <a:t>perintah</a:t>
            </a:r>
            <a:r>
              <a:rPr lang="en-US" dirty="0" smtClean="0"/>
              <a:t> </a:t>
            </a:r>
            <a:r>
              <a:rPr lang="en-US" dirty="0" err="1" smtClean="0"/>
              <a:t>pada</a:t>
            </a:r>
            <a:r>
              <a:rPr lang="en-US" dirty="0" smtClean="0"/>
              <a:t> </a:t>
            </a:r>
            <a:r>
              <a:rPr lang="en-US" dirty="0" err="1" smtClean="0"/>
              <a:t>karyawan</a:t>
            </a:r>
            <a:r>
              <a:rPr lang="en-US" dirty="0" smtClean="0"/>
              <a:t> yang </a:t>
            </a:r>
            <a:r>
              <a:rPr lang="en-US" dirty="0" err="1" smtClean="0"/>
              <a:t>tepat</a:t>
            </a:r>
            <a:endParaRPr lang="en-US" dirty="0" smtClean="0"/>
          </a:p>
          <a:p>
            <a:pPr marL="514350" indent="-514350">
              <a:buAutoNum type="arabicPeriod"/>
            </a:pPr>
            <a:r>
              <a:rPr lang="en-US" dirty="0" err="1" smtClean="0"/>
              <a:t>Perintah</a:t>
            </a:r>
            <a:r>
              <a:rPr lang="en-US" dirty="0" smtClean="0"/>
              <a:t> </a:t>
            </a:r>
            <a:r>
              <a:rPr lang="en-US" dirty="0" err="1" smtClean="0"/>
              <a:t>harus</a:t>
            </a:r>
            <a:r>
              <a:rPr lang="en-US" dirty="0" smtClean="0"/>
              <a:t> </a:t>
            </a:r>
            <a:r>
              <a:rPr lang="en-US" dirty="0" err="1" smtClean="0"/>
              <a:t>jelas</a:t>
            </a:r>
            <a:r>
              <a:rPr lang="en-US" dirty="0" smtClean="0"/>
              <a:t>, </a:t>
            </a:r>
            <a:r>
              <a:rPr lang="en-US" dirty="0" err="1" smtClean="0"/>
              <a:t>singkat</a:t>
            </a:r>
            <a:r>
              <a:rPr lang="en-US" dirty="0" smtClean="0"/>
              <a:t> </a:t>
            </a:r>
            <a:r>
              <a:rPr lang="en-US" dirty="0" err="1" smtClean="0"/>
              <a:t>dan</a:t>
            </a:r>
            <a:r>
              <a:rPr lang="en-US" dirty="0" smtClean="0"/>
              <a:t> </a:t>
            </a:r>
            <a:r>
              <a:rPr lang="en-US" dirty="0" err="1" smtClean="0"/>
              <a:t>tegas</a:t>
            </a:r>
            <a:endParaRPr lang="en-US" dirty="0" smtClean="0"/>
          </a:p>
          <a:p>
            <a:pPr marL="514350" indent="-514350">
              <a:buAutoNum type="arabicPeriod"/>
            </a:pPr>
            <a:r>
              <a:rPr lang="en-US" dirty="0" err="1" smtClean="0"/>
              <a:t>Jangan</a:t>
            </a:r>
            <a:r>
              <a:rPr lang="en-US" dirty="0" smtClean="0"/>
              <a:t> </a:t>
            </a:r>
            <a:r>
              <a:rPr lang="en-US" dirty="0" err="1" smtClean="0"/>
              <a:t>berikan</a:t>
            </a:r>
            <a:r>
              <a:rPr lang="en-US" dirty="0" smtClean="0"/>
              <a:t> </a:t>
            </a:r>
            <a:r>
              <a:rPr lang="en-US" dirty="0" err="1" smtClean="0"/>
              <a:t>perintah</a:t>
            </a:r>
            <a:r>
              <a:rPr lang="en-US" dirty="0" smtClean="0"/>
              <a:t> </a:t>
            </a:r>
            <a:r>
              <a:rPr lang="en-US" dirty="0" err="1" smtClean="0"/>
              <a:t>terlalu</a:t>
            </a:r>
            <a:r>
              <a:rPr lang="en-US" dirty="0" smtClean="0"/>
              <a:t> </a:t>
            </a:r>
            <a:r>
              <a:rPr lang="en-US" dirty="0" err="1" smtClean="0"/>
              <a:t>banyak</a:t>
            </a:r>
            <a:r>
              <a:rPr lang="en-US" dirty="0" smtClean="0"/>
              <a:t> </a:t>
            </a:r>
            <a:r>
              <a:rPr lang="en-US" dirty="0" err="1" smtClean="0"/>
              <a:t>pada</a:t>
            </a:r>
            <a:r>
              <a:rPr lang="en-US" dirty="0" smtClean="0"/>
              <a:t> </a:t>
            </a:r>
            <a:r>
              <a:rPr lang="en-US" dirty="0" err="1" smtClean="0"/>
              <a:t>waktu</a:t>
            </a:r>
            <a:r>
              <a:rPr lang="en-US" dirty="0" smtClean="0"/>
              <a:t> yang </a:t>
            </a:r>
            <a:r>
              <a:rPr lang="en-US" dirty="0" err="1" smtClean="0"/>
              <a:t>bersamaan</a:t>
            </a:r>
            <a:endParaRPr lang="en-US" dirty="0" smtClean="0"/>
          </a:p>
          <a:p>
            <a:pPr marL="514350" indent="-514350">
              <a:buAutoNum type="arabicPeriod"/>
            </a:pPr>
            <a:r>
              <a:rPr lang="en-US" dirty="0" err="1" smtClean="0"/>
              <a:t>Karyawan</a:t>
            </a:r>
            <a:r>
              <a:rPr lang="en-US" dirty="0" smtClean="0"/>
              <a:t> </a:t>
            </a:r>
            <a:r>
              <a:rPr lang="en-US" dirty="0" err="1" smtClean="0"/>
              <a:t>harus</a:t>
            </a:r>
            <a:r>
              <a:rPr lang="en-US" dirty="0" smtClean="0"/>
              <a:t>  </a:t>
            </a:r>
            <a:r>
              <a:rPr lang="en-US" dirty="0" err="1" smtClean="0"/>
              <a:t>mengerti</a:t>
            </a:r>
            <a:r>
              <a:rPr lang="en-US" dirty="0" smtClean="0"/>
              <a:t> </a:t>
            </a:r>
            <a:r>
              <a:rPr lang="en-US" dirty="0" err="1" smtClean="0"/>
              <a:t>isi</a:t>
            </a:r>
            <a:r>
              <a:rPr lang="en-US" dirty="0" smtClean="0"/>
              <a:t> </a:t>
            </a:r>
            <a:r>
              <a:rPr lang="en-US" dirty="0" err="1" smtClean="0"/>
              <a:t>perintah</a:t>
            </a:r>
            <a:endParaRPr lang="en-US" dirty="0" smtClean="0"/>
          </a:p>
          <a:p>
            <a:pPr marL="514350" indent="-514350">
              <a:buAutoNum type="arabicPeriod"/>
            </a:pPr>
            <a:r>
              <a:rPr lang="en-US" dirty="0" err="1" smtClean="0"/>
              <a:t>Karyawan</a:t>
            </a:r>
            <a:r>
              <a:rPr lang="en-US" dirty="0" smtClean="0"/>
              <a:t> </a:t>
            </a:r>
            <a:r>
              <a:rPr lang="en-US" dirty="0" err="1" smtClean="0"/>
              <a:t>sebaiknya</a:t>
            </a:r>
            <a:r>
              <a:rPr lang="en-US" dirty="0" smtClean="0"/>
              <a:t> </a:t>
            </a:r>
            <a:r>
              <a:rPr lang="en-US" dirty="0" err="1" smtClean="0"/>
              <a:t>mencatat</a:t>
            </a:r>
            <a:r>
              <a:rPr lang="en-US" dirty="0" smtClean="0"/>
              <a:t> </a:t>
            </a:r>
            <a:r>
              <a:rPr lang="en-US" dirty="0" err="1" smtClean="0"/>
              <a:t>setiap</a:t>
            </a:r>
            <a:r>
              <a:rPr lang="en-US" dirty="0" smtClean="0"/>
              <a:t> </a:t>
            </a:r>
            <a:r>
              <a:rPr lang="en-US" dirty="0" err="1" smtClean="0"/>
              <a:t>perintah</a:t>
            </a:r>
            <a:r>
              <a:rPr lang="en-US" dirty="0" smtClean="0"/>
              <a:t> </a:t>
            </a:r>
          </a:p>
          <a:p>
            <a:pPr marL="514350" indent="-514350">
              <a:buAutoNum type="arabicPeriod"/>
            </a:pPr>
            <a:r>
              <a:rPr lang="en-US" dirty="0" err="1" smtClean="0"/>
              <a:t>Karyawan</a:t>
            </a:r>
            <a:r>
              <a:rPr lang="en-US" dirty="0" smtClean="0"/>
              <a:t> </a:t>
            </a:r>
            <a:r>
              <a:rPr lang="en-US" dirty="0" err="1" smtClean="0"/>
              <a:t>membuat</a:t>
            </a:r>
            <a:r>
              <a:rPr lang="en-US" dirty="0" smtClean="0"/>
              <a:t> </a:t>
            </a:r>
            <a:r>
              <a:rPr lang="en-US" dirty="0" err="1" smtClean="0"/>
              <a:t>daftar</a:t>
            </a:r>
            <a:r>
              <a:rPr lang="en-US" dirty="0" smtClean="0"/>
              <a:t> </a:t>
            </a:r>
            <a:r>
              <a:rPr lang="en-US" dirty="0" err="1" smtClean="0"/>
              <a:t>perintah</a:t>
            </a:r>
            <a:r>
              <a:rPr lang="en-US" dirty="0" smtClean="0"/>
              <a:t> Dan </a:t>
            </a:r>
            <a:r>
              <a:rPr lang="en-US" dirty="0" err="1" smtClean="0"/>
              <a:t>memberikan</a:t>
            </a:r>
            <a:r>
              <a:rPr lang="en-US" dirty="0" smtClean="0"/>
              <a:t> </a:t>
            </a:r>
            <a:r>
              <a:rPr lang="en-US" dirty="0" err="1" smtClean="0"/>
              <a:t>tanda</a:t>
            </a:r>
            <a:r>
              <a:rPr lang="en-US" dirty="0" smtClean="0"/>
              <a:t> </a:t>
            </a:r>
            <a:r>
              <a:rPr lang="en-US" dirty="0" err="1" smtClean="0"/>
              <a:t>pada</a:t>
            </a:r>
            <a:r>
              <a:rPr lang="en-US" dirty="0" smtClean="0"/>
              <a:t> </a:t>
            </a:r>
            <a:r>
              <a:rPr lang="en-US" dirty="0" err="1" smtClean="0"/>
              <a:t>daftar</a:t>
            </a:r>
            <a:r>
              <a:rPr lang="en-US" dirty="0" smtClean="0"/>
              <a:t> </a:t>
            </a:r>
            <a:r>
              <a:rPr lang="en-US" dirty="0" err="1" smtClean="0"/>
              <a:t>perintah</a:t>
            </a:r>
            <a:r>
              <a:rPr lang="en-US" dirty="0" smtClean="0"/>
              <a:t> yang </a:t>
            </a:r>
            <a:r>
              <a:rPr lang="en-US" dirty="0" err="1" smtClean="0"/>
              <a:t>telah</a:t>
            </a:r>
            <a:r>
              <a:rPr lang="en-US" dirty="0" smtClean="0"/>
              <a:t> </a:t>
            </a:r>
            <a:r>
              <a:rPr lang="en-US" dirty="0" err="1" smtClean="0"/>
              <a:t>dikarjakan</a:t>
            </a:r>
            <a:r>
              <a:rPr lang="en-US" smtClean="0"/>
              <a: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82550" indent="0">
              <a:buNone/>
            </a:pPr>
            <a:r>
              <a:rPr lang="id-ID" dirty="0" smtClean="0"/>
              <a:t>Komunikasi adalah proses penyampaian atau penerimaan pesan dari satu orang kepada orang lain, baik langsung maupun tidak langsung, tertulis ataupun lisan.</a:t>
            </a:r>
          </a:p>
          <a:p>
            <a:pPr lvl="0"/>
            <a:r>
              <a:rPr lang="en-US" dirty="0" err="1" smtClean="0"/>
              <a:t>Orang</a:t>
            </a:r>
            <a:r>
              <a:rPr lang="en-US" dirty="0" smtClean="0"/>
              <a:t> yang </a:t>
            </a:r>
            <a:r>
              <a:rPr lang="en-US" dirty="0" err="1" smtClean="0"/>
              <a:t>melakukan</a:t>
            </a:r>
            <a:r>
              <a:rPr lang="en-US" dirty="0" smtClean="0"/>
              <a:t> </a:t>
            </a:r>
            <a:r>
              <a:rPr lang="en-US" dirty="0" err="1" smtClean="0"/>
              <a:t>komunikasi</a:t>
            </a:r>
            <a:r>
              <a:rPr lang="en-US" dirty="0" smtClean="0"/>
              <a:t> </a:t>
            </a:r>
            <a:r>
              <a:rPr lang="en-US" dirty="0" err="1" smtClean="0"/>
              <a:t>disebut</a:t>
            </a:r>
            <a:r>
              <a:rPr lang="en-US" dirty="0" smtClean="0"/>
              <a:t> </a:t>
            </a:r>
            <a:r>
              <a:rPr lang="en-US" dirty="0" err="1" smtClean="0"/>
              <a:t>Komunikator</a:t>
            </a:r>
            <a:endParaRPr lang="id-ID" dirty="0" smtClean="0"/>
          </a:p>
          <a:p>
            <a:pPr lvl="0"/>
            <a:r>
              <a:rPr lang="en-US" dirty="0" err="1" smtClean="0"/>
              <a:t>Orang</a:t>
            </a:r>
            <a:r>
              <a:rPr lang="en-US" dirty="0" smtClean="0"/>
              <a:t> yang </a:t>
            </a:r>
            <a:r>
              <a:rPr lang="en-US" dirty="0" err="1" smtClean="0"/>
              <a:t>diajak</a:t>
            </a:r>
            <a:r>
              <a:rPr lang="en-US" dirty="0" smtClean="0"/>
              <a:t> </a:t>
            </a:r>
            <a:r>
              <a:rPr lang="en-US" dirty="0" err="1" smtClean="0"/>
              <a:t>berkomunikasi</a:t>
            </a:r>
            <a:r>
              <a:rPr lang="en-US" dirty="0" smtClean="0"/>
              <a:t> </a:t>
            </a:r>
            <a:r>
              <a:rPr lang="en-US" dirty="0" err="1" smtClean="0"/>
              <a:t>disebut</a:t>
            </a:r>
            <a:r>
              <a:rPr lang="en-US" dirty="0" smtClean="0"/>
              <a:t> </a:t>
            </a:r>
            <a:r>
              <a:rPr lang="en-US" dirty="0" err="1" smtClean="0"/>
              <a:t>Komunikan</a:t>
            </a:r>
            <a:endParaRPr lang="id-ID" dirty="0" smtClean="0"/>
          </a:p>
          <a:p>
            <a:pPr lvl="0"/>
            <a:r>
              <a:rPr lang="en-US" dirty="0" err="1" smtClean="0"/>
              <a:t>Orang</a:t>
            </a:r>
            <a:r>
              <a:rPr lang="en-US" dirty="0" smtClean="0"/>
              <a:t> yang </a:t>
            </a:r>
            <a:r>
              <a:rPr lang="en-US" dirty="0" err="1" smtClean="0"/>
              <a:t>mampu</a:t>
            </a:r>
            <a:r>
              <a:rPr lang="en-US" dirty="0" smtClean="0"/>
              <a:t> </a:t>
            </a:r>
            <a:r>
              <a:rPr lang="en-US" dirty="0" err="1" smtClean="0"/>
              <a:t>berkomunikasi</a:t>
            </a:r>
            <a:r>
              <a:rPr lang="en-US" dirty="0" smtClean="0"/>
              <a:t> </a:t>
            </a:r>
            <a:r>
              <a:rPr lang="en-US" dirty="0" err="1" smtClean="0"/>
              <a:t>disebut</a:t>
            </a:r>
            <a:r>
              <a:rPr lang="en-US" dirty="0" smtClean="0"/>
              <a:t> </a:t>
            </a:r>
            <a:r>
              <a:rPr lang="en-US" dirty="0" err="1" smtClean="0"/>
              <a:t>Komunikatif</a:t>
            </a:r>
            <a:r>
              <a:rPr lang="en-US" dirty="0" smtClean="0"/>
              <a:t>.</a:t>
            </a:r>
            <a:endParaRPr lang="id-ID" dirty="0" smtClean="0"/>
          </a:p>
          <a:p>
            <a:endParaRPr lang="id-ID" dirty="0"/>
          </a:p>
        </p:txBody>
      </p:sp>
      <p:sp>
        <p:nvSpPr>
          <p:cNvPr id="3" name="Title 2"/>
          <p:cNvSpPr>
            <a:spLocks noGrp="1"/>
          </p:cNvSpPr>
          <p:nvPr>
            <p:ph type="title"/>
          </p:nvPr>
        </p:nvSpPr>
        <p:spPr/>
        <p:txBody>
          <a:bodyPr/>
          <a:lstStyle/>
          <a:p>
            <a:r>
              <a:rPr lang="id-ID" dirty="0" smtClean="0">
                <a:solidFill>
                  <a:srgbClr val="FF0000"/>
                </a:solidFill>
              </a:rPr>
              <a:t>3. Komunikasi</a:t>
            </a:r>
            <a:endParaRPr lang="id-ID" dirty="0">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err="1" smtClean="0"/>
              <a:t>Pengirim</a:t>
            </a:r>
            <a:r>
              <a:rPr lang="en-US" dirty="0" smtClean="0"/>
              <a:t> </a:t>
            </a:r>
            <a:r>
              <a:rPr lang="en-US" dirty="0" err="1" smtClean="0"/>
              <a:t>Pesan</a:t>
            </a:r>
            <a:r>
              <a:rPr lang="en-US" dirty="0" smtClean="0"/>
              <a:t> </a:t>
            </a:r>
            <a:endParaRPr lang="id-ID" dirty="0" smtClean="0"/>
          </a:p>
          <a:p>
            <a:pPr lvl="0"/>
            <a:r>
              <a:rPr lang="en-US" dirty="0" err="1" smtClean="0"/>
              <a:t>Bahasa</a:t>
            </a:r>
            <a:r>
              <a:rPr lang="en-US" dirty="0" smtClean="0"/>
              <a:t> </a:t>
            </a:r>
            <a:r>
              <a:rPr lang="en-US" dirty="0" err="1" smtClean="0"/>
              <a:t>Pesan</a:t>
            </a:r>
            <a:endParaRPr lang="id-ID" dirty="0" smtClean="0"/>
          </a:p>
          <a:p>
            <a:pPr lvl="0"/>
            <a:r>
              <a:rPr lang="en-US" dirty="0" smtClean="0"/>
              <a:t>Media</a:t>
            </a:r>
            <a:endParaRPr lang="id-ID" dirty="0" smtClean="0"/>
          </a:p>
          <a:p>
            <a:pPr lvl="0"/>
            <a:r>
              <a:rPr lang="en-US" dirty="0" err="1" smtClean="0"/>
              <a:t>Mengartikan</a:t>
            </a:r>
            <a:r>
              <a:rPr lang="en-US" dirty="0" smtClean="0"/>
              <a:t> </a:t>
            </a:r>
            <a:r>
              <a:rPr lang="en-US" dirty="0" err="1" smtClean="0"/>
              <a:t>Pesan</a:t>
            </a:r>
            <a:endParaRPr lang="id-ID" dirty="0" smtClean="0"/>
          </a:p>
          <a:p>
            <a:pPr lvl="0"/>
            <a:r>
              <a:rPr lang="en-US" dirty="0" err="1" smtClean="0"/>
              <a:t>Penerima</a:t>
            </a:r>
            <a:r>
              <a:rPr lang="en-US" dirty="0" smtClean="0"/>
              <a:t> </a:t>
            </a:r>
            <a:r>
              <a:rPr lang="en-US" dirty="0" err="1" smtClean="0"/>
              <a:t>Pesan</a:t>
            </a:r>
            <a:endParaRPr lang="id-ID" dirty="0" smtClean="0"/>
          </a:p>
          <a:p>
            <a:pPr lvl="0"/>
            <a:r>
              <a:rPr lang="en-US" dirty="0" err="1" smtClean="0"/>
              <a:t>Balikan</a:t>
            </a:r>
            <a:r>
              <a:rPr lang="en-US" dirty="0" smtClean="0"/>
              <a:t> (</a:t>
            </a:r>
            <a:r>
              <a:rPr lang="en-US" dirty="0" err="1" smtClean="0"/>
              <a:t>Respon</a:t>
            </a:r>
            <a:r>
              <a:rPr lang="en-US" dirty="0" smtClean="0"/>
              <a:t> </a:t>
            </a:r>
            <a:r>
              <a:rPr lang="en-US" dirty="0" err="1" smtClean="0"/>
              <a:t>penerima</a:t>
            </a:r>
            <a:r>
              <a:rPr lang="en-US" dirty="0" smtClean="0"/>
              <a:t> </a:t>
            </a:r>
            <a:r>
              <a:rPr lang="en-US" dirty="0" err="1" smtClean="0"/>
              <a:t>pesan</a:t>
            </a:r>
            <a:r>
              <a:rPr lang="en-US" dirty="0" smtClean="0"/>
              <a:t>)</a:t>
            </a:r>
            <a:endParaRPr lang="id-ID" dirty="0" smtClean="0"/>
          </a:p>
          <a:p>
            <a:pPr lvl="0"/>
            <a:r>
              <a:rPr lang="en-US" dirty="0" err="1" smtClean="0"/>
              <a:t>Gangguan</a:t>
            </a:r>
            <a:r>
              <a:rPr lang="en-US" dirty="0" smtClean="0"/>
              <a:t> / </a:t>
            </a:r>
            <a:r>
              <a:rPr lang="en-US" dirty="0" err="1" smtClean="0"/>
              <a:t>hambatan</a:t>
            </a:r>
            <a:r>
              <a:rPr lang="en-US" dirty="0" smtClean="0"/>
              <a:t> </a:t>
            </a:r>
            <a:r>
              <a:rPr lang="en-US" dirty="0" err="1" smtClean="0"/>
              <a:t>komunikasi</a:t>
            </a:r>
            <a:endParaRPr lang="id-ID" dirty="0" smtClean="0"/>
          </a:p>
          <a:p>
            <a:pPr>
              <a:buNone/>
            </a:pPr>
            <a:endParaRPr lang="id-ID" dirty="0"/>
          </a:p>
        </p:txBody>
      </p:sp>
      <p:sp>
        <p:nvSpPr>
          <p:cNvPr id="3" name="Title 2"/>
          <p:cNvSpPr>
            <a:spLocks noGrp="1"/>
          </p:cNvSpPr>
          <p:nvPr>
            <p:ph type="title"/>
          </p:nvPr>
        </p:nvSpPr>
        <p:spPr/>
        <p:txBody>
          <a:bodyPr>
            <a:normAutofit fontScale="90000"/>
          </a:bodyPr>
          <a:lstStyle/>
          <a:p>
            <a:r>
              <a:rPr lang="id-ID" dirty="0" smtClean="0"/>
              <a:t>Unsur-unsur dalam proses komunikasi:</a:t>
            </a:r>
            <a:br>
              <a:rPr lang="id-ID" dirty="0" smtClean="0"/>
            </a:br>
            <a:endParaRPr lang="id-ID"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buFont typeface="+mj-lt"/>
              <a:buAutoNum type="arabicPeriod"/>
            </a:pPr>
            <a:r>
              <a:rPr lang="en-US" dirty="0" err="1" smtClean="0"/>
              <a:t>Penuh</a:t>
            </a:r>
            <a:r>
              <a:rPr lang="en-US" dirty="0" smtClean="0"/>
              <a:t> </a:t>
            </a:r>
            <a:r>
              <a:rPr lang="en-US" dirty="0" err="1" smtClean="0"/>
              <a:t>minat</a:t>
            </a:r>
            <a:r>
              <a:rPr lang="en-US" dirty="0" smtClean="0"/>
              <a:t> </a:t>
            </a:r>
            <a:r>
              <a:rPr lang="en-US" dirty="0" err="1" smtClean="0"/>
              <a:t>terhadap</a:t>
            </a:r>
            <a:r>
              <a:rPr lang="en-US" dirty="0" smtClean="0"/>
              <a:t> </a:t>
            </a:r>
            <a:r>
              <a:rPr lang="en-US" dirty="0" err="1" smtClean="0"/>
              <a:t>materi</a:t>
            </a:r>
            <a:r>
              <a:rPr lang="en-US" dirty="0" smtClean="0"/>
              <a:t> </a:t>
            </a:r>
            <a:r>
              <a:rPr lang="en-US" dirty="0" err="1" smtClean="0"/>
              <a:t>pesan</a:t>
            </a:r>
            <a:endParaRPr lang="id-ID" dirty="0" smtClean="0"/>
          </a:p>
          <a:p>
            <a:pPr marL="624078" lvl="0" indent="-514350">
              <a:buFont typeface="+mj-lt"/>
              <a:buAutoNum type="arabicPeriod"/>
            </a:pPr>
            <a:r>
              <a:rPr lang="en-US" dirty="0" err="1" smtClean="0"/>
              <a:t>Menarik</a:t>
            </a:r>
            <a:r>
              <a:rPr lang="en-US" dirty="0" smtClean="0"/>
              <a:t> </a:t>
            </a:r>
            <a:r>
              <a:rPr lang="en-US" dirty="0" err="1" smtClean="0"/>
              <a:t>perhatian</a:t>
            </a:r>
            <a:r>
              <a:rPr lang="en-US" dirty="0" smtClean="0"/>
              <a:t> </a:t>
            </a:r>
            <a:r>
              <a:rPr lang="en-US" dirty="0" err="1" smtClean="0"/>
              <a:t>bagi</a:t>
            </a:r>
            <a:r>
              <a:rPr lang="en-US" dirty="0" smtClean="0"/>
              <a:t> </a:t>
            </a:r>
            <a:r>
              <a:rPr lang="en-US" dirty="0" err="1" smtClean="0"/>
              <a:t>komunikan</a:t>
            </a:r>
            <a:endParaRPr lang="id-ID" dirty="0" smtClean="0"/>
          </a:p>
          <a:p>
            <a:pPr marL="624078" lvl="0" indent="-514350">
              <a:buFont typeface="+mj-lt"/>
              <a:buAutoNum type="arabicPeriod"/>
            </a:pPr>
            <a:r>
              <a:rPr lang="en-US" dirty="0" err="1" smtClean="0"/>
              <a:t>Dilengkapi</a:t>
            </a:r>
            <a:r>
              <a:rPr lang="en-US" dirty="0" smtClean="0"/>
              <a:t> </a:t>
            </a:r>
            <a:r>
              <a:rPr lang="en-US" dirty="0" err="1" smtClean="0"/>
              <a:t>alat</a:t>
            </a:r>
            <a:r>
              <a:rPr lang="en-US" dirty="0" smtClean="0"/>
              <a:t> </a:t>
            </a:r>
            <a:r>
              <a:rPr lang="en-US" dirty="0" err="1" smtClean="0"/>
              <a:t>peraga</a:t>
            </a:r>
            <a:endParaRPr lang="id-ID" dirty="0" smtClean="0"/>
          </a:p>
          <a:p>
            <a:pPr marL="624078" lvl="0" indent="-514350">
              <a:buFont typeface="+mj-lt"/>
              <a:buAutoNum type="arabicPeriod"/>
            </a:pPr>
            <a:r>
              <a:rPr lang="en-US" dirty="0" err="1" smtClean="0"/>
              <a:t>Menguasai</a:t>
            </a:r>
            <a:r>
              <a:rPr lang="en-US" dirty="0" smtClean="0"/>
              <a:t> </a:t>
            </a:r>
            <a:r>
              <a:rPr lang="en-US" dirty="0" err="1" smtClean="0"/>
              <a:t>materi</a:t>
            </a:r>
            <a:r>
              <a:rPr lang="en-US" dirty="0" smtClean="0"/>
              <a:t> </a:t>
            </a:r>
            <a:r>
              <a:rPr lang="en-US" dirty="0" err="1" smtClean="0"/>
              <a:t>pesan</a:t>
            </a:r>
            <a:endParaRPr lang="id-ID" dirty="0" smtClean="0"/>
          </a:p>
          <a:p>
            <a:pPr marL="624078" lvl="0" indent="-514350">
              <a:buFont typeface="+mj-lt"/>
              <a:buAutoNum type="arabicPeriod"/>
            </a:pPr>
            <a:r>
              <a:rPr lang="en-US" dirty="0" err="1" smtClean="0"/>
              <a:t>Mengulangi</a:t>
            </a:r>
            <a:r>
              <a:rPr lang="en-US" dirty="0" smtClean="0"/>
              <a:t> </a:t>
            </a:r>
            <a:r>
              <a:rPr lang="en-US" dirty="0" err="1" smtClean="0"/>
              <a:t>bagian</a:t>
            </a:r>
            <a:r>
              <a:rPr lang="en-US" dirty="0" smtClean="0"/>
              <a:t> yang </a:t>
            </a:r>
            <a:r>
              <a:rPr lang="en-US" dirty="0" err="1" smtClean="0"/>
              <a:t>penting</a:t>
            </a:r>
            <a:endParaRPr lang="id-ID" dirty="0" smtClean="0"/>
          </a:p>
          <a:p>
            <a:pPr marL="624078" lvl="0" indent="-514350">
              <a:buFont typeface="+mj-lt"/>
              <a:buAutoNum type="arabicPeriod"/>
            </a:pPr>
            <a:r>
              <a:rPr lang="en-US" dirty="0" err="1" smtClean="0"/>
              <a:t>Memiliki</a:t>
            </a:r>
            <a:r>
              <a:rPr lang="en-US" dirty="0" smtClean="0"/>
              <a:t> </a:t>
            </a:r>
            <a:r>
              <a:rPr lang="en-US" dirty="0" err="1" smtClean="0"/>
              <a:t>kegunaan</a:t>
            </a:r>
            <a:endParaRPr lang="id-ID" dirty="0" smtClean="0"/>
          </a:p>
          <a:p>
            <a:pPr marL="624078" lvl="0" indent="-514350">
              <a:buFont typeface="+mj-lt"/>
              <a:buAutoNum type="arabicPeriod"/>
            </a:pPr>
            <a:r>
              <a:rPr lang="en-US" dirty="0" err="1" smtClean="0"/>
              <a:t>Perlu</a:t>
            </a:r>
            <a:r>
              <a:rPr lang="en-US" dirty="0" smtClean="0"/>
              <a:t> </a:t>
            </a:r>
            <a:r>
              <a:rPr lang="en-US" dirty="0" err="1" smtClean="0"/>
              <a:t>umpan</a:t>
            </a:r>
            <a:r>
              <a:rPr lang="en-US" dirty="0" smtClean="0"/>
              <a:t> </a:t>
            </a:r>
            <a:r>
              <a:rPr lang="en-US" dirty="0" err="1" smtClean="0"/>
              <a:t>balik</a:t>
            </a:r>
            <a:endParaRPr lang="id-ID" dirty="0" smtClean="0"/>
          </a:p>
          <a:p>
            <a:pPr>
              <a:buNone/>
            </a:pPr>
            <a:endParaRPr lang="id-ID" dirty="0"/>
          </a:p>
        </p:txBody>
      </p:sp>
      <p:sp>
        <p:nvSpPr>
          <p:cNvPr id="3" name="Title 2"/>
          <p:cNvSpPr>
            <a:spLocks noGrp="1"/>
          </p:cNvSpPr>
          <p:nvPr>
            <p:ph type="title"/>
          </p:nvPr>
        </p:nvSpPr>
        <p:spPr/>
        <p:txBody>
          <a:bodyPr>
            <a:normAutofit/>
          </a:bodyPr>
          <a:lstStyle/>
          <a:p>
            <a:r>
              <a:rPr lang="id-ID" cap="all" dirty="0" smtClean="0"/>
              <a:t>Prinsip-prinsip komunikasi</a:t>
            </a:r>
            <a:endParaRPr lang="id-ID"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62382"/>
          </a:xfrm>
        </p:spPr>
        <p:txBody>
          <a:bodyPr>
            <a:normAutofit fontScale="77500" lnSpcReduction="20000"/>
          </a:bodyPr>
          <a:lstStyle/>
          <a:p>
            <a:pPr marL="624078" lvl="0" indent="-514350">
              <a:buFont typeface="+mj-lt"/>
              <a:buAutoNum type="arabicPeriod"/>
            </a:pPr>
            <a:r>
              <a:rPr lang="en-US" dirty="0" err="1" smtClean="0"/>
              <a:t>Bahasa</a:t>
            </a:r>
            <a:r>
              <a:rPr lang="en-US" dirty="0" smtClean="0"/>
              <a:t> </a:t>
            </a:r>
            <a:r>
              <a:rPr lang="en-US" dirty="0" err="1" smtClean="0"/>
              <a:t>sukar</a:t>
            </a:r>
            <a:r>
              <a:rPr lang="en-US" dirty="0" smtClean="0"/>
              <a:t> </a:t>
            </a:r>
            <a:r>
              <a:rPr lang="en-US" dirty="0" err="1" smtClean="0"/>
              <a:t>dipahami</a:t>
            </a:r>
            <a:endParaRPr lang="id-ID" dirty="0" smtClean="0"/>
          </a:p>
          <a:p>
            <a:pPr marL="624078" lvl="0" indent="-514350">
              <a:buFont typeface="+mj-lt"/>
              <a:buAutoNum type="arabicPeriod"/>
            </a:pPr>
            <a:r>
              <a:rPr lang="en-US" dirty="0" err="1" smtClean="0"/>
              <a:t>Perbedaan</a:t>
            </a:r>
            <a:r>
              <a:rPr lang="en-US" dirty="0" smtClean="0"/>
              <a:t> </a:t>
            </a:r>
            <a:r>
              <a:rPr lang="en-US" dirty="0" err="1" smtClean="0"/>
              <a:t>persepsi</a:t>
            </a:r>
            <a:r>
              <a:rPr lang="en-US" dirty="0" smtClean="0"/>
              <a:t> </a:t>
            </a:r>
            <a:r>
              <a:rPr lang="en-US" dirty="0" err="1" smtClean="0"/>
              <a:t>akibat</a:t>
            </a:r>
            <a:r>
              <a:rPr lang="en-US" dirty="0" smtClean="0"/>
              <a:t> </a:t>
            </a:r>
            <a:r>
              <a:rPr lang="en-US" dirty="0" err="1" smtClean="0"/>
              <a:t>latar</a:t>
            </a:r>
            <a:r>
              <a:rPr lang="en-US" dirty="0" smtClean="0"/>
              <a:t> </a:t>
            </a:r>
            <a:r>
              <a:rPr lang="en-US" dirty="0" err="1" smtClean="0"/>
              <a:t>belakang</a:t>
            </a:r>
            <a:endParaRPr lang="id-ID" dirty="0" smtClean="0"/>
          </a:p>
          <a:p>
            <a:pPr marL="624078" lvl="0" indent="-514350">
              <a:buFont typeface="+mj-lt"/>
              <a:buAutoNum type="arabicPeriod"/>
            </a:pPr>
            <a:r>
              <a:rPr lang="en-US" dirty="0" err="1" smtClean="0"/>
              <a:t>Terjemahan</a:t>
            </a:r>
            <a:r>
              <a:rPr lang="en-US" dirty="0" smtClean="0"/>
              <a:t> yang </a:t>
            </a:r>
            <a:r>
              <a:rPr lang="en-US" dirty="0" err="1" smtClean="0"/>
              <a:t>salah</a:t>
            </a:r>
            <a:endParaRPr lang="id-ID" dirty="0" smtClean="0"/>
          </a:p>
          <a:p>
            <a:pPr marL="624078" lvl="0" indent="-514350">
              <a:buFont typeface="+mj-lt"/>
              <a:buAutoNum type="arabicPeriod"/>
            </a:pPr>
            <a:r>
              <a:rPr lang="en-US" dirty="0" err="1" smtClean="0"/>
              <a:t>Kegaduhan</a:t>
            </a:r>
            <a:endParaRPr lang="id-ID" dirty="0" smtClean="0"/>
          </a:p>
          <a:p>
            <a:pPr marL="624078" lvl="0" indent="-514350">
              <a:buFont typeface="+mj-lt"/>
              <a:buAutoNum type="arabicPeriod"/>
            </a:pPr>
            <a:r>
              <a:rPr lang="en-US" dirty="0" err="1" smtClean="0"/>
              <a:t>Reaksi</a:t>
            </a:r>
            <a:r>
              <a:rPr lang="en-US" dirty="0" smtClean="0"/>
              <a:t> </a:t>
            </a:r>
            <a:r>
              <a:rPr lang="en-US" dirty="0" err="1" smtClean="0"/>
              <a:t>emosional</a:t>
            </a:r>
            <a:endParaRPr lang="id-ID" dirty="0" smtClean="0"/>
          </a:p>
          <a:p>
            <a:pPr marL="624078" lvl="0" indent="-514350">
              <a:buFont typeface="+mj-lt"/>
              <a:buAutoNum type="arabicPeriod"/>
            </a:pPr>
            <a:r>
              <a:rPr lang="en-US" dirty="0" err="1" smtClean="0"/>
              <a:t>Gangguan</a:t>
            </a:r>
            <a:r>
              <a:rPr lang="en-US" dirty="0" smtClean="0"/>
              <a:t> </a:t>
            </a:r>
            <a:r>
              <a:rPr lang="en-US" dirty="0" err="1" smtClean="0"/>
              <a:t>Fisik</a:t>
            </a:r>
            <a:endParaRPr lang="id-ID" dirty="0" smtClean="0"/>
          </a:p>
          <a:p>
            <a:pPr marL="624078" lvl="0" indent="-514350">
              <a:buFont typeface="+mj-lt"/>
              <a:buAutoNum type="arabicPeriod"/>
            </a:pPr>
            <a:r>
              <a:rPr lang="en-US" dirty="0" err="1" smtClean="0"/>
              <a:t>Semantik</a:t>
            </a:r>
            <a:r>
              <a:rPr lang="en-US" dirty="0" smtClean="0"/>
              <a:t> (</a:t>
            </a:r>
            <a:r>
              <a:rPr lang="en-US" dirty="0" err="1" smtClean="0"/>
              <a:t>pesan</a:t>
            </a:r>
            <a:r>
              <a:rPr lang="en-US" dirty="0" smtClean="0"/>
              <a:t> </a:t>
            </a:r>
            <a:r>
              <a:rPr lang="en-US" dirty="0" err="1" smtClean="0"/>
              <a:t>bermakna</a:t>
            </a:r>
            <a:r>
              <a:rPr lang="en-US" dirty="0" smtClean="0"/>
              <a:t> </a:t>
            </a:r>
            <a:r>
              <a:rPr lang="en-US" dirty="0" err="1" smtClean="0"/>
              <a:t>ganda</a:t>
            </a:r>
            <a:r>
              <a:rPr lang="en-US" dirty="0" smtClean="0"/>
              <a:t>)</a:t>
            </a:r>
            <a:endParaRPr lang="id-ID" dirty="0" smtClean="0"/>
          </a:p>
          <a:p>
            <a:pPr marL="624078" lvl="0" indent="-514350">
              <a:buFont typeface="+mj-lt"/>
              <a:buAutoNum type="arabicPeriod"/>
            </a:pPr>
            <a:r>
              <a:rPr lang="en-US" dirty="0" err="1" smtClean="0"/>
              <a:t>Teknik</a:t>
            </a:r>
            <a:r>
              <a:rPr lang="en-US" dirty="0" smtClean="0"/>
              <a:t> </a:t>
            </a:r>
            <a:r>
              <a:rPr lang="en-US" dirty="0" err="1" smtClean="0"/>
              <a:t>bertanya</a:t>
            </a:r>
            <a:r>
              <a:rPr lang="en-US" dirty="0" smtClean="0"/>
              <a:t> yang </a:t>
            </a:r>
            <a:r>
              <a:rPr lang="en-US" dirty="0" err="1" smtClean="0"/>
              <a:t>buruk</a:t>
            </a:r>
            <a:endParaRPr lang="id-ID" dirty="0" smtClean="0"/>
          </a:p>
          <a:p>
            <a:pPr marL="624078" lvl="0" indent="-514350">
              <a:buFont typeface="+mj-lt"/>
              <a:buAutoNum type="arabicPeriod"/>
            </a:pPr>
            <a:r>
              <a:rPr lang="en-US" dirty="0" err="1" smtClean="0"/>
              <a:t>Teknik</a:t>
            </a:r>
            <a:r>
              <a:rPr lang="en-US" dirty="0" smtClean="0"/>
              <a:t> </a:t>
            </a:r>
            <a:r>
              <a:rPr lang="en-US" dirty="0" err="1" smtClean="0"/>
              <a:t>menjawab</a:t>
            </a:r>
            <a:r>
              <a:rPr lang="en-US" dirty="0" smtClean="0"/>
              <a:t> yang </a:t>
            </a:r>
            <a:r>
              <a:rPr lang="en-US" dirty="0" err="1" smtClean="0"/>
              <a:t>buruk</a:t>
            </a:r>
            <a:endParaRPr lang="id-ID" dirty="0" smtClean="0"/>
          </a:p>
          <a:p>
            <a:pPr marL="624078" lvl="0" indent="-514350">
              <a:buFont typeface="+mj-lt"/>
              <a:buAutoNum type="arabicPeriod"/>
            </a:pPr>
            <a:r>
              <a:rPr lang="en-US" dirty="0" err="1" smtClean="0"/>
              <a:t>Kurang</a:t>
            </a:r>
            <a:r>
              <a:rPr lang="en-US" dirty="0" smtClean="0"/>
              <a:t> </a:t>
            </a:r>
            <a:r>
              <a:rPr lang="en-US" dirty="0" err="1" smtClean="0"/>
              <a:t>menguasai</a:t>
            </a:r>
            <a:r>
              <a:rPr lang="en-US" dirty="0" smtClean="0"/>
              <a:t> </a:t>
            </a:r>
            <a:r>
              <a:rPr lang="en-US" dirty="0" err="1" smtClean="0"/>
              <a:t>materi</a:t>
            </a:r>
            <a:endParaRPr lang="id-ID" dirty="0" smtClean="0"/>
          </a:p>
          <a:p>
            <a:pPr marL="624078" lvl="0" indent="-514350">
              <a:buFont typeface="+mj-lt"/>
              <a:buAutoNum type="arabicPeriod"/>
            </a:pPr>
            <a:r>
              <a:rPr lang="en-US" dirty="0" err="1" smtClean="0"/>
              <a:t>Kurang</a:t>
            </a:r>
            <a:r>
              <a:rPr lang="en-US" dirty="0" smtClean="0"/>
              <a:t> </a:t>
            </a:r>
            <a:r>
              <a:rPr lang="en-US" dirty="0" err="1" smtClean="0"/>
              <a:t>respek</a:t>
            </a:r>
            <a:endParaRPr lang="id-ID" dirty="0" smtClean="0"/>
          </a:p>
          <a:p>
            <a:pPr marL="624078" lvl="0" indent="-514350">
              <a:buFont typeface="+mj-lt"/>
              <a:buAutoNum type="arabicPeriod"/>
            </a:pPr>
            <a:r>
              <a:rPr lang="en-US" dirty="0" err="1" smtClean="0"/>
              <a:t>Tertutup</a:t>
            </a:r>
            <a:endParaRPr lang="id-ID" dirty="0" smtClean="0"/>
          </a:p>
          <a:p>
            <a:pPr marL="624078" lvl="0" indent="-514350">
              <a:buFont typeface="+mj-lt"/>
              <a:buAutoNum type="arabicPeriod"/>
            </a:pPr>
            <a:r>
              <a:rPr lang="en-US" dirty="0" smtClean="0"/>
              <a:t> </a:t>
            </a:r>
            <a:r>
              <a:rPr lang="en-US" dirty="0" err="1" smtClean="0"/>
              <a:t>Tidak</a:t>
            </a:r>
            <a:r>
              <a:rPr lang="en-US" dirty="0" smtClean="0"/>
              <a:t> </a:t>
            </a:r>
            <a:r>
              <a:rPr lang="en-US" dirty="0" err="1" smtClean="0"/>
              <a:t>Jujur</a:t>
            </a:r>
            <a:endParaRPr lang="id-ID" dirty="0" smtClean="0"/>
          </a:p>
          <a:p>
            <a:pPr marL="624078" lvl="0" indent="-514350">
              <a:buFont typeface="+mj-lt"/>
              <a:buAutoNum type="arabicPeriod"/>
            </a:pPr>
            <a:r>
              <a:rPr lang="en-US" dirty="0" smtClean="0"/>
              <a:t> </a:t>
            </a:r>
            <a:r>
              <a:rPr lang="en-US" dirty="0" err="1" smtClean="0"/>
              <a:t>Kurang</a:t>
            </a:r>
            <a:r>
              <a:rPr lang="en-US" dirty="0" smtClean="0"/>
              <a:t> </a:t>
            </a:r>
            <a:r>
              <a:rPr lang="en-US" dirty="0" err="1" smtClean="0"/>
              <a:t>Persiapan</a:t>
            </a:r>
            <a:endParaRPr lang="id-ID" dirty="0" smtClean="0"/>
          </a:p>
          <a:p>
            <a:pPr marL="624078" lvl="0" indent="-514350">
              <a:buFont typeface="+mj-lt"/>
              <a:buAutoNum type="arabicPeriod"/>
            </a:pPr>
            <a:r>
              <a:rPr lang="en-US" dirty="0" smtClean="0"/>
              <a:t> </a:t>
            </a:r>
            <a:r>
              <a:rPr lang="en-US" dirty="0" err="1" smtClean="0"/>
              <a:t>Kurang</a:t>
            </a:r>
            <a:r>
              <a:rPr lang="en-US" dirty="0" smtClean="0"/>
              <a:t> </a:t>
            </a:r>
            <a:r>
              <a:rPr lang="en-US" dirty="0" err="1" smtClean="0"/>
              <a:t>menguasai</a:t>
            </a:r>
            <a:r>
              <a:rPr lang="en-US" dirty="0" smtClean="0"/>
              <a:t> </a:t>
            </a:r>
            <a:r>
              <a:rPr lang="en-US" dirty="0" err="1" smtClean="0"/>
              <a:t>materi</a:t>
            </a:r>
            <a:endParaRPr lang="id-ID" dirty="0" smtClean="0"/>
          </a:p>
          <a:p>
            <a:pPr marL="624078" lvl="0" indent="-514350">
              <a:buFont typeface="+mj-lt"/>
              <a:buAutoNum type="arabicPeriod"/>
            </a:pPr>
            <a:r>
              <a:rPr lang="en-US" dirty="0" err="1" smtClean="0"/>
              <a:t>Dll</a:t>
            </a:r>
            <a:endParaRPr lang="id-ID" dirty="0" smtClean="0"/>
          </a:p>
          <a:p>
            <a:pPr>
              <a:buNone/>
            </a:pPr>
            <a:endParaRPr lang="id-ID" dirty="0"/>
          </a:p>
        </p:txBody>
      </p:sp>
      <p:sp>
        <p:nvSpPr>
          <p:cNvPr id="3" name="Title 2"/>
          <p:cNvSpPr>
            <a:spLocks noGrp="1"/>
          </p:cNvSpPr>
          <p:nvPr>
            <p:ph type="title"/>
          </p:nvPr>
        </p:nvSpPr>
        <p:spPr/>
        <p:txBody>
          <a:bodyPr>
            <a:normAutofit/>
          </a:bodyPr>
          <a:lstStyle/>
          <a:p>
            <a:r>
              <a:rPr lang="id-ID" cap="all" dirty="0" smtClean="0"/>
              <a:t>hambatan komunikasi:</a:t>
            </a:r>
            <a:endParaRPr lang="id-ID"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err="1" smtClean="0"/>
              <a:t>Jadilah</a:t>
            </a:r>
            <a:r>
              <a:rPr lang="en-US" dirty="0" smtClean="0"/>
              <a:t> </a:t>
            </a:r>
            <a:r>
              <a:rPr lang="en-US" dirty="0" err="1" smtClean="0"/>
              <a:t>pendengar</a:t>
            </a:r>
            <a:r>
              <a:rPr lang="en-US" dirty="0" smtClean="0"/>
              <a:t> yang </a:t>
            </a:r>
            <a:r>
              <a:rPr lang="en-US" dirty="0" err="1" smtClean="0"/>
              <a:t>baik</a:t>
            </a:r>
            <a:endParaRPr lang="id-ID" dirty="0" smtClean="0"/>
          </a:p>
          <a:p>
            <a:pPr lvl="0"/>
            <a:r>
              <a:rPr lang="en-US" dirty="0" err="1" smtClean="0"/>
              <a:t>Jadilah</a:t>
            </a:r>
            <a:r>
              <a:rPr lang="en-US" dirty="0" smtClean="0"/>
              <a:t> </a:t>
            </a:r>
            <a:r>
              <a:rPr lang="en-US" dirty="0" err="1" smtClean="0"/>
              <a:t>Pembicara</a:t>
            </a:r>
            <a:r>
              <a:rPr lang="en-US" dirty="0" smtClean="0"/>
              <a:t> yang </a:t>
            </a:r>
            <a:r>
              <a:rPr lang="en-US" dirty="0" err="1" smtClean="0"/>
              <a:t>baik</a:t>
            </a:r>
            <a:endParaRPr lang="id-ID" dirty="0" smtClean="0"/>
          </a:p>
          <a:p>
            <a:pPr>
              <a:buNone/>
            </a:pPr>
            <a:endParaRPr lang="id-ID" dirty="0"/>
          </a:p>
        </p:txBody>
      </p:sp>
      <p:sp>
        <p:nvSpPr>
          <p:cNvPr id="3" name="Title 2"/>
          <p:cNvSpPr>
            <a:spLocks noGrp="1"/>
          </p:cNvSpPr>
          <p:nvPr>
            <p:ph type="title"/>
          </p:nvPr>
        </p:nvSpPr>
        <p:spPr/>
        <p:txBody>
          <a:bodyPr>
            <a:normAutofit fontScale="90000"/>
          </a:bodyPr>
          <a:lstStyle/>
          <a:p>
            <a:r>
              <a:rPr lang="id-ID" cap="all" dirty="0" smtClean="0"/>
              <a:t>teknik berkomunikasi secara efektif:</a:t>
            </a:r>
            <a:endParaRPr lang="id-ID"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624078" lvl="0" indent="-514350">
              <a:buFont typeface="+mj-lt"/>
              <a:buAutoNum type="arabicPeriod"/>
            </a:pPr>
            <a:r>
              <a:rPr lang="en-US" dirty="0" err="1" smtClean="0"/>
              <a:t>Lakukan</a:t>
            </a:r>
            <a:r>
              <a:rPr lang="en-US" dirty="0" smtClean="0"/>
              <a:t> </a:t>
            </a:r>
            <a:r>
              <a:rPr lang="en-US" dirty="0" err="1" smtClean="0"/>
              <a:t>kontak</a:t>
            </a:r>
            <a:r>
              <a:rPr lang="en-US" dirty="0" smtClean="0"/>
              <a:t> </a:t>
            </a:r>
            <a:r>
              <a:rPr lang="en-US" dirty="0" err="1" smtClean="0"/>
              <a:t>mata</a:t>
            </a:r>
            <a:endParaRPr lang="id-ID" dirty="0" smtClean="0"/>
          </a:p>
          <a:p>
            <a:pPr marL="624078" lvl="0" indent="-514350">
              <a:buFont typeface="+mj-lt"/>
              <a:buAutoNum type="arabicPeriod"/>
            </a:pPr>
            <a:r>
              <a:rPr lang="en-US" dirty="0" err="1" smtClean="0"/>
              <a:t>Jangan</a:t>
            </a:r>
            <a:r>
              <a:rPr lang="en-US" dirty="0" smtClean="0"/>
              <a:t> </a:t>
            </a:r>
            <a:r>
              <a:rPr lang="en-US" dirty="0" err="1" smtClean="0"/>
              <a:t>mengevaluasi</a:t>
            </a:r>
            <a:r>
              <a:rPr lang="en-US" dirty="0" smtClean="0"/>
              <a:t> </a:t>
            </a:r>
            <a:r>
              <a:rPr lang="en-US" dirty="0" err="1" smtClean="0"/>
              <a:t>lebih</a:t>
            </a:r>
            <a:r>
              <a:rPr lang="en-US" dirty="0" smtClean="0"/>
              <a:t> </a:t>
            </a:r>
            <a:r>
              <a:rPr lang="en-US" dirty="0" err="1" smtClean="0"/>
              <a:t>awal</a:t>
            </a:r>
            <a:r>
              <a:rPr lang="en-US" dirty="0" smtClean="0"/>
              <a:t> </a:t>
            </a:r>
            <a:r>
              <a:rPr lang="en-US" dirty="0" err="1" smtClean="0"/>
              <a:t>pembicaraan</a:t>
            </a:r>
            <a:endParaRPr lang="id-ID" dirty="0" smtClean="0"/>
          </a:p>
          <a:p>
            <a:pPr marL="624078" lvl="0" indent="-514350">
              <a:buFont typeface="+mj-lt"/>
              <a:buAutoNum type="arabicPeriod"/>
            </a:pPr>
            <a:r>
              <a:rPr lang="en-US" dirty="0" err="1" smtClean="0"/>
              <a:t>Hindari</a:t>
            </a:r>
            <a:r>
              <a:rPr lang="en-US" dirty="0" smtClean="0"/>
              <a:t> </a:t>
            </a:r>
            <a:r>
              <a:rPr lang="en-US" dirty="0" err="1" smtClean="0"/>
              <a:t>pemberian</a:t>
            </a:r>
            <a:r>
              <a:rPr lang="en-US" dirty="0" smtClean="0"/>
              <a:t> </a:t>
            </a:r>
            <a:r>
              <a:rPr lang="en-US" dirty="0" err="1" smtClean="0"/>
              <a:t>bumbu-bumbu</a:t>
            </a:r>
            <a:r>
              <a:rPr lang="en-US" dirty="0" smtClean="0"/>
              <a:t> </a:t>
            </a:r>
            <a:r>
              <a:rPr lang="en-US" dirty="0" err="1" smtClean="0"/>
              <a:t>waktu</a:t>
            </a:r>
            <a:r>
              <a:rPr lang="en-US" dirty="0" smtClean="0"/>
              <a:t> </a:t>
            </a:r>
            <a:r>
              <a:rPr lang="en-US" dirty="0" err="1" smtClean="0"/>
              <a:t>berbicara</a:t>
            </a:r>
            <a:endParaRPr lang="id-ID" dirty="0" smtClean="0"/>
          </a:p>
          <a:p>
            <a:pPr marL="624078" lvl="0" indent="-514350">
              <a:buFont typeface="+mj-lt"/>
              <a:buAutoNum type="arabicPeriod"/>
            </a:pPr>
            <a:r>
              <a:rPr lang="en-US" dirty="0" err="1" smtClean="0"/>
              <a:t>Jangan</a:t>
            </a:r>
            <a:r>
              <a:rPr lang="en-US" dirty="0" smtClean="0"/>
              <a:t> </a:t>
            </a:r>
            <a:r>
              <a:rPr lang="en-US" dirty="0" err="1" smtClean="0"/>
              <a:t>mencampuri</a:t>
            </a:r>
            <a:r>
              <a:rPr lang="en-US" dirty="0" smtClean="0"/>
              <a:t> </a:t>
            </a:r>
            <a:r>
              <a:rPr lang="en-US" dirty="0" err="1" smtClean="0"/>
              <a:t>pemikiran</a:t>
            </a:r>
            <a:r>
              <a:rPr lang="en-US" dirty="0" smtClean="0"/>
              <a:t> </a:t>
            </a:r>
            <a:r>
              <a:rPr lang="en-US" dirty="0" err="1" smtClean="0"/>
              <a:t>orang</a:t>
            </a:r>
            <a:r>
              <a:rPr lang="en-US" dirty="0" smtClean="0"/>
              <a:t> lain </a:t>
            </a:r>
            <a:r>
              <a:rPr lang="en-US" dirty="0" err="1" smtClean="0"/>
              <a:t>atau</a:t>
            </a:r>
            <a:r>
              <a:rPr lang="en-US" dirty="0" smtClean="0"/>
              <a:t> </a:t>
            </a:r>
            <a:r>
              <a:rPr lang="en-US" dirty="0" err="1" smtClean="0"/>
              <a:t>ikut</a:t>
            </a:r>
            <a:r>
              <a:rPr lang="en-US" dirty="0" smtClean="0"/>
              <a:t> </a:t>
            </a:r>
            <a:r>
              <a:rPr lang="en-US" dirty="0" err="1" smtClean="0"/>
              <a:t>melanjutkan</a:t>
            </a:r>
            <a:r>
              <a:rPr lang="en-US" dirty="0" smtClean="0"/>
              <a:t> </a:t>
            </a:r>
            <a:r>
              <a:rPr lang="en-US" dirty="0" err="1" smtClean="0"/>
              <a:t>ujung</a:t>
            </a:r>
            <a:r>
              <a:rPr lang="en-US" dirty="0" smtClean="0"/>
              <a:t> </a:t>
            </a:r>
            <a:r>
              <a:rPr lang="en-US" dirty="0" err="1" smtClean="0"/>
              <a:t>pembicaraan</a:t>
            </a:r>
            <a:endParaRPr lang="id-ID" dirty="0" smtClean="0"/>
          </a:p>
          <a:p>
            <a:pPr marL="624078" lvl="0" indent="-514350">
              <a:buFont typeface="+mj-lt"/>
              <a:buAutoNum type="arabicPeriod"/>
            </a:pPr>
            <a:r>
              <a:rPr lang="en-US" dirty="0" err="1" smtClean="0"/>
              <a:t>Jangan</a:t>
            </a:r>
            <a:r>
              <a:rPr lang="en-US" dirty="0" smtClean="0"/>
              <a:t> </a:t>
            </a:r>
            <a:r>
              <a:rPr lang="en-US" dirty="0" err="1" smtClean="0"/>
              <a:t>menghindarkan</a:t>
            </a:r>
            <a:r>
              <a:rPr lang="en-US" dirty="0" smtClean="0"/>
              <a:t> </a:t>
            </a:r>
            <a:r>
              <a:rPr lang="en-US" dirty="0" err="1" smtClean="0"/>
              <a:t>diri</a:t>
            </a:r>
            <a:r>
              <a:rPr lang="en-US" dirty="0" smtClean="0"/>
              <a:t> </a:t>
            </a:r>
            <a:r>
              <a:rPr lang="en-US" dirty="0" err="1" smtClean="0"/>
              <a:t>untuk</a:t>
            </a:r>
            <a:r>
              <a:rPr lang="en-US" dirty="0" smtClean="0"/>
              <a:t> </a:t>
            </a:r>
            <a:r>
              <a:rPr lang="en-US" dirty="0" err="1" smtClean="0"/>
              <a:t>mendengar</a:t>
            </a:r>
            <a:r>
              <a:rPr lang="en-US" dirty="0" smtClean="0"/>
              <a:t> </a:t>
            </a:r>
            <a:r>
              <a:rPr lang="en-US" dirty="0" err="1" smtClean="0"/>
              <a:t>pembicara</a:t>
            </a:r>
            <a:endParaRPr lang="id-ID" dirty="0" smtClean="0"/>
          </a:p>
          <a:p>
            <a:pPr marL="624078" lvl="0" indent="-514350">
              <a:buFont typeface="+mj-lt"/>
              <a:buAutoNum type="arabicPeriod"/>
            </a:pPr>
            <a:r>
              <a:rPr lang="en-US" dirty="0" err="1" smtClean="0"/>
              <a:t>Jangan</a:t>
            </a:r>
            <a:r>
              <a:rPr lang="en-US" dirty="0" smtClean="0"/>
              <a:t> </a:t>
            </a:r>
            <a:r>
              <a:rPr lang="en-US" dirty="0" err="1" smtClean="0"/>
              <a:t>menginterupsi</a:t>
            </a:r>
            <a:r>
              <a:rPr lang="en-US" dirty="0" smtClean="0"/>
              <a:t> </a:t>
            </a:r>
            <a:r>
              <a:rPr lang="en-US" dirty="0" err="1" smtClean="0"/>
              <a:t>pembicaraan</a:t>
            </a:r>
            <a:r>
              <a:rPr lang="en-US" dirty="0" smtClean="0"/>
              <a:t> </a:t>
            </a:r>
            <a:r>
              <a:rPr lang="en-US" dirty="0" err="1" smtClean="0"/>
              <a:t>orang</a:t>
            </a:r>
            <a:r>
              <a:rPr lang="en-US" dirty="0" smtClean="0"/>
              <a:t> lain</a:t>
            </a:r>
            <a:endParaRPr lang="id-ID" dirty="0" smtClean="0"/>
          </a:p>
          <a:p>
            <a:pPr marL="624078" lvl="0" indent="-514350">
              <a:buFont typeface="+mj-lt"/>
              <a:buAutoNum type="arabicPeriod"/>
            </a:pPr>
            <a:r>
              <a:rPr lang="en-US" dirty="0" err="1" smtClean="0"/>
              <a:t>Hindari</a:t>
            </a:r>
            <a:r>
              <a:rPr lang="en-US" dirty="0" smtClean="0"/>
              <a:t> </a:t>
            </a:r>
            <a:r>
              <a:rPr lang="en-US" dirty="0" err="1" smtClean="0"/>
              <a:t>kecurigaan</a:t>
            </a:r>
            <a:r>
              <a:rPr lang="en-US" dirty="0" smtClean="0"/>
              <a:t> </a:t>
            </a:r>
            <a:r>
              <a:rPr lang="en-US" dirty="0" err="1" smtClean="0"/>
              <a:t>terhadap</a:t>
            </a:r>
            <a:r>
              <a:rPr lang="en-US" dirty="0" smtClean="0"/>
              <a:t> </a:t>
            </a:r>
            <a:r>
              <a:rPr lang="en-US" dirty="0" err="1" smtClean="0"/>
              <a:t>pembicara</a:t>
            </a:r>
            <a:endParaRPr lang="id-ID" dirty="0" smtClean="0"/>
          </a:p>
          <a:p>
            <a:pPr marL="624078" lvl="0" indent="-514350">
              <a:buFont typeface="+mj-lt"/>
              <a:buAutoNum type="arabicPeriod"/>
            </a:pPr>
            <a:r>
              <a:rPr lang="en-US" dirty="0" err="1" smtClean="0"/>
              <a:t>Jangan</a:t>
            </a:r>
            <a:r>
              <a:rPr lang="en-US" dirty="0" smtClean="0"/>
              <a:t> </a:t>
            </a:r>
            <a:r>
              <a:rPr lang="en-US" dirty="0" err="1" smtClean="0"/>
              <a:t>perhatikan</a:t>
            </a:r>
            <a:r>
              <a:rPr lang="en-US" dirty="0" smtClean="0"/>
              <a:t> </a:t>
            </a:r>
            <a:r>
              <a:rPr lang="en-US" dirty="0" err="1" smtClean="0"/>
              <a:t>orangnya</a:t>
            </a:r>
            <a:r>
              <a:rPr lang="en-US" dirty="0" smtClean="0"/>
              <a:t> (</a:t>
            </a:r>
            <a:r>
              <a:rPr lang="en-US" dirty="0" err="1" smtClean="0"/>
              <a:t>mankola</a:t>
            </a:r>
            <a:r>
              <a:rPr lang="en-US" dirty="0" smtClean="0"/>
              <a:t>) </a:t>
            </a:r>
            <a:r>
              <a:rPr lang="en-US" dirty="0" err="1" smtClean="0"/>
              <a:t>tapi</a:t>
            </a:r>
            <a:r>
              <a:rPr lang="en-US" dirty="0" smtClean="0"/>
              <a:t> </a:t>
            </a:r>
            <a:r>
              <a:rPr lang="en-US" dirty="0" err="1" smtClean="0"/>
              <a:t>isi</a:t>
            </a:r>
            <a:r>
              <a:rPr lang="en-US" dirty="0" smtClean="0"/>
              <a:t> </a:t>
            </a:r>
            <a:r>
              <a:rPr lang="en-US" dirty="0" err="1" smtClean="0"/>
              <a:t>pembicaraannya</a:t>
            </a:r>
            <a:r>
              <a:rPr lang="en-US" dirty="0" smtClean="0"/>
              <a:t> (</a:t>
            </a:r>
            <a:r>
              <a:rPr lang="en-US" dirty="0" err="1" smtClean="0"/>
              <a:t>makola</a:t>
            </a:r>
            <a:r>
              <a:rPr lang="en-US" dirty="0" smtClean="0"/>
              <a:t>)</a:t>
            </a:r>
            <a:endParaRPr lang="id-ID" dirty="0" smtClean="0"/>
          </a:p>
          <a:p>
            <a:pPr marL="624078" lvl="0" indent="-514350">
              <a:buFont typeface="+mj-lt"/>
              <a:buAutoNum type="arabicPeriod"/>
            </a:pPr>
            <a:r>
              <a:rPr lang="en-US" dirty="0" err="1" smtClean="0"/>
              <a:t>Jangan</a:t>
            </a:r>
            <a:r>
              <a:rPr lang="en-US" dirty="0" smtClean="0"/>
              <a:t> </a:t>
            </a:r>
            <a:r>
              <a:rPr lang="en-US" dirty="0" err="1" smtClean="0"/>
              <a:t>munafik</a:t>
            </a:r>
            <a:r>
              <a:rPr lang="en-US" dirty="0" smtClean="0"/>
              <a:t> </a:t>
            </a:r>
            <a:r>
              <a:rPr lang="en-US" dirty="0" err="1" smtClean="0"/>
              <a:t>terhadap</a:t>
            </a:r>
            <a:r>
              <a:rPr lang="en-US" dirty="0" smtClean="0"/>
              <a:t> </a:t>
            </a:r>
            <a:r>
              <a:rPr lang="en-US" dirty="0" err="1" smtClean="0"/>
              <a:t>diri</a:t>
            </a:r>
            <a:r>
              <a:rPr lang="en-US" dirty="0" smtClean="0"/>
              <a:t> </a:t>
            </a:r>
            <a:r>
              <a:rPr lang="en-US" dirty="0" err="1" smtClean="0"/>
              <a:t>sendiri</a:t>
            </a:r>
            <a:endParaRPr lang="id-ID" dirty="0" smtClean="0"/>
          </a:p>
          <a:p>
            <a:pPr marL="624078" lvl="0" indent="-514350">
              <a:buFont typeface="+mj-lt"/>
              <a:buAutoNum type="arabicPeriod"/>
            </a:pPr>
            <a:r>
              <a:rPr lang="en-US" dirty="0" err="1" smtClean="0"/>
              <a:t>Dengarlah</a:t>
            </a:r>
            <a:r>
              <a:rPr lang="en-US" dirty="0" smtClean="0"/>
              <a:t> </a:t>
            </a:r>
            <a:r>
              <a:rPr lang="en-US" dirty="0" err="1" smtClean="0"/>
              <a:t>pembicara</a:t>
            </a:r>
            <a:endParaRPr lang="id-ID" dirty="0" smtClean="0"/>
          </a:p>
          <a:p>
            <a:pPr marL="624078" lvl="0" indent="-514350">
              <a:buFont typeface="+mj-lt"/>
              <a:buAutoNum type="arabicPeriod"/>
            </a:pPr>
            <a:r>
              <a:rPr lang="en-US" dirty="0" err="1" smtClean="0"/>
              <a:t>Konsentrasi</a:t>
            </a:r>
            <a:r>
              <a:rPr lang="en-US" dirty="0" smtClean="0"/>
              <a:t> </a:t>
            </a:r>
            <a:r>
              <a:rPr lang="en-US" dirty="0" err="1" smtClean="0"/>
              <a:t>pada</a:t>
            </a:r>
            <a:r>
              <a:rPr lang="en-US" dirty="0" smtClean="0"/>
              <a:t> </a:t>
            </a:r>
            <a:r>
              <a:rPr lang="en-US" dirty="0" err="1" smtClean="0"/>
              <a:t>pembicaraan</a:t>
            </a:r>
            <a:endParaRPr lang="id-ID" dirty="0" smtClean="0"/>
          </a:p>
          <a:p>
            <a:endParaRPr lang="id-ID" dirty="0"/>
          </a:p>
        </p:txBody>
      </p:sp>
      <p:sp>
        <p:nvSpPr>
          <p:cNvPr id="3" name="Title 2"/>
          <p:cNvSpPr>
            <a:spLocks noGrp="1"/>
          </p:cNvSpPr>
          <p:nvPr>
            <p:ph type="title"/>
          </p:nvPr>
        </p:nvSpPr>
        <p:spPr/>
        <p:txBody>
          <a:bodyPr>
            <a:normAutofit fontScale="90000"/>
          </a:bodyPr>
          <a:lstStyle/>
          <a:p>
            <a:r>
              <a:rPr lang="id-ID" dirty="0" smtClean="0"/>
              <a:t>11 (sebelas) kaidah pendengar/pembicara yang baik:</a:t>
            </a:r>
            <a:endParaRPr lang="id-ID"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id-ID" dirty="0" smtClean="0"/>
              <a:t>Attention : Penuh Perhatian</a:t>
            </a:r>
          </a:p>
          <a:p>
            <a:r>
              <a:rPr lang="id-ID" dirty="0" smtClean="0"/>
              <a:t>Concern : Tertarik </a:t>
            </a:r>
          </a:p>
          <a:p>
            <a:r>
              <a:rPr lang="id-ID" dirty="0" smtClean="0"/>
              <a:t>Timing : Pilih waktu yang tepat</a:t>
            </a:r>
          </a:p>
          <a:p>
            <a:r>
              <a:rPr lang="id-ID" dirty="0" smtClean="0"/>
              <a:t>Involvement : Merasa turut terlibat</a:t>
            </a:r>
          </a:p>
          <a:p>
            <a:r>
              <a:rPr lang="id-ID" dirty="0" smtClean="0"/>
              <a:t>Vocal tones : Irama suara</a:t>
            </a:r>
          </a:p>
          <a:p>
            <a:r>
              <a:rPr lang="id-ID" dirty="0" smtClean="0"/>
              <a:t>Eyes Contact : adakan kontak mata</a:t>
            </a:r>
          </a:p>
          <a:p>
            <a:r>
              <a:rPr lang="id-ID" dirty="0" smtClean="0"/>
              <a:t>Look : Lihat bahasa tubuh</a:t>
            </a:r>
          </a:p>
          <a:p>
            <a:r>
              <a:rPr lang="id-ID" dirty="0" smtClean="0"/>
              <a:t>Interest : Tunjukkan minat</a:t>
            </a:r>
          </a:p>
          <a:p>
            <a:r>
              <a:rPr lang="id-ID" dirty="0" smtClean="0"/>
              <a:t>Summarize :  Singkat</a:t>
            </a:r>
          </a:p>
          <a:p>
            <a:r>
              <a:rPr lang="id-ID" dirty="0" smtClean="0"/>
              <a:t>Territory : Batasi hal-hal penting</a:t>
            </a:r>
          </a:p>
          <a:p>
            <a:r>
              <a:rPr lang="id-ID" dirty="0" smtClean="0"/>
              <a:t>Empathy: Penuh perasaan</a:t>
            </a:r>
          </a:p>
          <a:p>
            <a:r>
              <a:rPr lang="id-ID" smtClean="0"/>
              <a:t>Nod : Mengangguklah tanda anda sudah memahami (setuju)</a:t>
            </a:r>
          </a:p>
          <a:p>
            <a:endParaRPr lang="id-ID"/>
          </a:p>
        </p:txBody>
      </p:sp>
      <p:sp>
        <p:nvSpPr>
          <p:cNvPr id="3" name="Title 2"/>
          <p:cNvSpPr>
            <a:spLocks noGrp="1"/>
          </p:cNvSpPr>
          <p:nvPr>
            <p:ph type="title"/>
          </p:nvPr>
        </p:nvSpPr>
        <p:spPr>
          <a:xfrm>
            <a:off x="0" y="274638"/>
            <a:ext cx="9144000" cy="1143000"/>
          </a:xfrm>
        </p:spPr>
        <p:txBody>
          <a:bodyPr>
            <a:normAutofit fontScale="90000"/>
          </a:bodyPr>
          <a:lstStyle/>
          <a:p>
            <a:pPr marL="360363"/>
            <a:r>
              <a:rPr lang="id-ID" dirty="0" smtClean="0"/>
              <a:t>Menurut Verma (1996) pendengar yang baik adalah ACTIVE LISTEN:</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buFont typeface="+mj-lt"/>
              <a:buAutoNum type="arabicPeriod"/>
            </a:pPr>
            <a:r>
              <a:rPr lang="en-US" dirty="0" smtClean="0"/>
              <a:t>KARAKTERISTIK INDIVIDU</a:t>
            </a:r>
            <a:endParaRPr lang="id-ID" dirty="0" smtClean="0"/>
          </a:p>
          <a:p>
            <a:pPr marL="624078" indent="-514350">
              <a:buFont typeface="+mj-lt"/>
              <a:buAutoNum type="arabicPeriod"/>
            </a:pPr>
            <a:r>
              <a:rPr lang="en-US" dirty="0" err="1" smtClean="0"/>
              <a:t>Faktor-Faktor</a:t>
            </a:r>
            <a:r>
              <a:rPr lang="en-US" dirty="0" smtClean="0"/>
              <a:t> </a:t>
            </a:r>
            <a:r>
              <a:rPr lang="en-US" dirty="0" err="1" smtClean="0"/>
              <a:t>Pekerjaan</a:t>
            </a:r>
            <a:r>
              <a:rPr lang="en-US" dirty="0" smtClean="0"/>
              <a:t> </a:t>
            </a:r>
            <a:endParaRPr lang="id-ID" dirty="0" smtClean="0"/>
          </a:p>
          <a:p>
            <a:pPr>
              <a:buNone/>
            </a:pPr>
            <a:endParaRPr lang="id-ID" dirty="0"/>
          </a:p>
        </p:txBody>
      </p:sp>
      <p:sp>
        <p:nvSpPr>
          <p:cNvPr id="3" name="Title 2"/>
          <p:cNvSpPr>
            <a:spLocks noGrp="1"/>
          </p:cNvSpPr>
          <p:nvPr>
            <p:ph type="title"/>
          </p:nvPr>
        </p:nvSpPr>
        <p:spPr/>
        <p:txBody>
          <a:bodyPr>
            <a:normAutofit fontScale="90000"/>
          </a:bodyPr>
          <a:lstStyle/>
          <a:p>
            <a:r>
              <a:rPr lang="en-US" dirty="0" err="1" smtClean="0"/>
              <a:t>Faktor-faktor</a:t>
            </a:r>
            <a:r>
              <a:rPr lang="en-US" dirty="0" smtClean="0"/>
              <a:t> yang </a:t>
            </a:r>
            <a:r>
              <a:rPr lang="en-US" dirty="0" err="1" smtClean="0"/>
              <a:t>mempengaruhi</a:t>
            </a:r>
            <a:r>
              <a:rPr lang="en-US" dirty="0" smtClean="0"/>
              <a:t> MOTIVASI</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err="1" smtClean="0"/>
              <a:t>Minat</a:t>
            </a:r>
            <a:r>
              <a:rPr lang="en-US" dirty="0" smtClean="0"/>
              <a:t> </a:t>
            </a:r>
            <a:endParaRPr lang="id-ID" dirty="0" smtClean="0"/>
          </a:p>
          <a:p>
            <a:pPr lvl="0"/>
            <a:r>
              <a:rPr lang="en-US" dirty="0" err="1" smtClean="0"/>
              <a:t>Sikap</a:t>
            </a:r>
            <a:r>
              <a:rPr lang="en-US" dirty="0" smtClean="0"/>
              <a:t> </a:t>
            </a:r>
            <a:r>
              <a:rPr lang="en-US" dirty="0" err="1" smtClean="0"/>
              <a:t>terhadap</a:t>
            </a:r>
            <a:r>
              <a:rPr lang="en-US" dirty="0" smtClean="0"/>
              <a:t> </a:t>
            </a:r>
            <a:r>
              <a:rPr lang="en-US" dirty="0" err="1" smtClean="0"/>
              <a:t>diri</a:t>
            </a:r>
            <a:r>
              <a:rPr lang="en-US" dirty="0" smtClean="0"/>
              <a:t> </a:t>
            </a:r>
            <a:r>
              <a:rPr lang="en-US" dirty="0" err="1" smtClean="0"/>
              <a:t>sendiri</a:t>
            </a:r>
            <a:r>
              <a:rPr lang="en-US" dirty="0" smtClean="0"/>
              <a:t> &amp; </a:t>
            </a:r>
            <a:r>
              <a:rPr lang="en-US" dirty="0" err="1" smtClean="0"/>
              <a:t>pekerjaan</a:t>
            </a:r>
            <a:r>
              <a:rPr lang="en-US" dirty="0" smtClean="0"/>
              <a:t> </a:t>
            </a:r>
            <a:endParaRPr lang="id-ID" dirty="0" smtClean="0"/>
          </a:p>
          <a:p>
            <a:pPr lvl="0"/>
            <a:r>
              <a:rPr lang="en-US" dirty="0" err="1" smtClean="0"/>
              <a:t>Kebutuhan</a:t>
            </a:r>
            <a:r>
              <a:rPr lang="en-US" dirty="0" smtClean="0"/>
              <a:t> Individual</a:t>
            </a:r>
            <a:endParaRPr lang="id-ID" dirty="0" smtClean="0"/>
          </a:p>
          <a:p>
            <a:pPr lvl="0"/>
            <a:r>
              <a:rPr lang="en-US" dirty="0" err="1" smtClean="0"/>
              <a:t>Kompetensi</a:t>
            </a:r>
            <a:r>
              <a:rPr lang="en-US" dirty="0" smtClean="0"/>
              <a:t> / </a:t>
            </a:r>
            <a:r>
              <a:rPr lang="en-US" dirty="0" err="1" smtClean="0"/>
              <a:t>kemampuan</a:t>
            </a:r>
            <a:r>
              <a:rPr lang="en-US" dirty="0" smtClean="0"/>
              <a:t> </a:t>
            </a:r>
            <a:endParaRPr lang="id-ID" dirty="0" smtClean="0"/>
          </a:p>
          <a:p>
            <a:pPr lvl="0"/>
            <a:r>
              <a:rPr lang="en-US" dirty="0" err="1" smtClean="0"/>
              <a:t>Pengetahuan</a:t>
            </a:r>
            <a:r>
              <a:rPr lang="en-US" dirty="0" smtClean="0"/>
              <a:t> </a:t>
            </a:r>
            <a:r>
              <a:rPr lang="en-US" dirty="0" err="1" smtClean="0"/>
              <a:t>tentang</a:t>
            </a:r>
            <a:r>
              <a:rPr lang="en-US" dirty="0" smtClean="0"/>
              <a:t> </a:t>
            </a:r>
            <a:r>
              <a:rPr lang="en-US" dirty="0" err="1" smtClean="0"/>
              <a:t>pekerjaan</a:t>
            </a:r>
            <a:r>
              <a:rPr lang="en-US" dirty="0" smtClean="0"/>
              <a:t> </a:t>
            </a:r>
            <a:endParaRPr lang="id-ID" dirty="0" smtClean="0"/>
          </a:p>
          <a:p>
            <a:pPr lvl="0"/>
            <a:r>
              <a:rPr lang="en-US" dirty="0" err="1" smtClean="0"/>
              <a:t>Emosi</a:t>
            </a:r>
            <a:r>
              <a:rPr lang="en-US" dirty="0" smtClean="0"/>
              <a:t>, </a:t>
            </a:r>
            <a:r>
              <a:rPr lang="en-US" dirty="0" err="1" smtClean="0"/>
              <a:t>Suasana</a:t>
            </a:r>
            <a:r>
              <a:rPr lang="en-US" dirty="0" smtClean="0"/>
              <a:t> </a:t>
            </a:r>
            <a:r>
              <a:rPr lang="en-US" dirty="0" err="1" smtClean="0"/>
              <a:t>Hati</a:t>
            </a:r>
            <a:r>
              <a:rPr lang="en-US" dirty="0" smtClean="0"/>
              <a:t>, </a:t>
            </a:r>
            <a:r>
              <a:rPr lang="en-US" dirty="0" err="1" smtClean="0"/>
              <a:t>Keyakinan</a:t>
            </a:r>
            <a:r>
              <a:rPr lang="en-US" dirty="0" smtClean="0"/>
              <a:t> / Nilai2</a:t>
            </a:r>
            <a:endParaRPr lang="id-ID" dirty="0" smtClean="0"/>
          </a:p>
          <a:p>
            <a:endParaRPr lang="id-ID" dirty="0"/>
          </a:p>
        </p:txBody>
      </p:sp>
      <p:sp>
        <p:nvSpPr>
          <p:cNvPr id="3" name="Title 2"/>
          <p:cNvSpPr>
            <a:spLocks noGrp="1"/>
          </p:cNvSpPr>
          <p:nvPr>
            <p:ph type="title"/>
          </p:nvPr>
        </p:nvSpPr>
        <p:spPr/>
        <p:txBody>
          <a:bodyPr>
            <a:normAutofit/>
          </a:bodyPr>
          <a:lstStyle/>
          <a:p>
            <a:pPr lvl="0"/>
            <a:r>
              <a:rPr lang="id-ID" dirty="0" smtClean="0"/>
              <a:t>1. </a:t>
            </a:r>
            <a:r>
              <a:rPr lang="en-US" dirty="0" smtClean="0"/>
              <a:t>KARAKTERISTIK INDIVIDU</a:t>
            </a:r>
            <a:r>
              <a:rPr lang="id-ID" dirty="0" smtClean="0"/>
              <a:t>:</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buNone/>
            </a:pPr>
            <a:r>
              <a:rPr lang="id-ID" dirty="0" smtClean="0"/>
              <a:t>1. </a:t>
            </a:r>
            <a:r>
              <a:rPr lang="en-US" dirty="0" err="1" smtClean="0"/>
              <a:t>Faktor</a:t>
            </a:r>
            <a:r>
              <a:rPr lang="en-US" dirty="0" smtClean="0"/>
              <a:t> </a:t>
            </a:r>
            <a:r>
              <a:rPr lang="en-US" dirty="0" err="1" smtClean="0"/>
              <a:t>Lingkungan</a:t>
            </a:r>
            <a:r>
              <a:rPr lang="en-US" dirty="0" smtClean="0"/>
              <a:t> </a:t>
            </a:r>
            <a:r>
              <a:rPr lang="en-US" dirty="0" err="1" smtClean="0"/>
              <a:t>Pekerjaan</a:t>
            </a:r>
            <a:r>
              <a:rPr lang="en-US" dirty="0" smtClean="0"/>
              <a:t> </a:t>
            </a:r>
            <a:endParaRPr lang="id-ID" dirty="0" smtClean="0"/>
          </a:p>
          <a:p>
            <a:r>
              <a:rPr lang="en-US" dirty="0" smtClean="0"/>
              <a:t>a. </a:t>
            </a:r>
            <a:r>
              <a:rPr lang="en-US" dirty="0" err="1" smtClean="0"/>
              <a:t>Gaji</a:t>
            </a:r>
            <a:r>
              <a:rPr lang="en-US" dirty="0" smtClean="0"/>
              <a:t> &amp; Benefit</a:t>
            </a:r>
            <a:endParaRPr lang="id-ID" dirty="0" smtClean="0"/>
          </a:p>
          <a:p>
            <a:r>
              <a:rPr lang="en-US" dirty="0" smtClean="0"/>
              <a:t>b. </a:t>
            </a:r>
            <a:r>
              <a:rPr lang="en-US" dirty="0" err="1" smtClean="0"/>
              <a:t>Kebijakan</a:t>
            </a:r>
            <a:r>
              <a:rPr lang="en-US" dirty="0" smtClean="0"/>
              <a:t> </a:t>
            </a:r>
            <a:r>
              <a:rPr lang="en-US" dirty="0" err="1" smtClean="0"/>
              <a:t>perusahaan</a:t>
            </a:r>
            <a:r>
              <a:rPr lang="en-US" dirty="0" smtClean="0"/>
              <a:t> </a:t>
            </a:r>
            <a:endParaRPr lang="id-ID" dirty="0" smtClean="0"/>
          </a:p>
          <a:p>
            <a:r>
              <a:rPr lang="en-US" dirty="0" smtClean="0"/>
              <a:t>c. </a:t>
            </a:r>
            <a:r>
              <a:rPr lang="en-US" dirty="0" err="1" smtClean="0"/>
              <a:t>Supevisi</a:t>
            </a:r>
            <a:r>
              <a:rPr lang="en-US" dirty="0" smtClean="0"/>
              <a:t> </a:t>
            </a:r>
            <a:endParaRPr lang="id-ID" dirty="0" smtClean="0"/>
          </a:p>
          <a:p>
            <a:r>
              <a:rPr lang="en-US" dirty="0" smtClean="0"/>
              <a:t>d. </a:t>
            </a:r>
            <a:r>
              <a:rPr lang="en-US" dirty="0" err="1" smtClean="0"/>
              <a:t>Hubungan</a:t>
            </a:r>
            <a:r>
              <a:rPr lang="en-US" dirty="0" smtClean="0"/>
              <a:t> </a:t>
            </a:r>
            <a:r>
              <a:rPr lang="en-US" dirty="0" err="1" smtClean="0"/>
              <a:t>antar</a:t>
            </a:r>
            <a:r>
              <a:rPr lang="en-US" dirty="0" smtClean="0"/>
              <a:t> </a:t>
            </a:r>
            <a:r>
              <a:rPr lang="en-US" dirty="0" err="1" smtClean="0"/>
              <a:t>Manusia</a:t>
            </a:r>
            <a:r>
              <a:rPr lang="en-US" dirty="0" smtClean="0"/>
              <a:t> </a:t>
            </a:r>
            <a:endParaRPr lang="id-ID" dirty="0" smtClean="0"/>
          </a:p>
          <a:p>
            <a:r>
              <a:rPr lang="en-US" dirty="0" smtClean="0"/>
              <a:t>e. </a:t>
            </a:r>
            <a:r>
              <a:rPr lang="en-US" dirty="0" err="1" smtClean="0"/>
              <a:t>Kondisi</a:t>
            </a:r>
            <a:r>
              <a:rPr lang="en-US" dirty="0" smtClean="0"/>
              <a:t> </a:t>
            </a:r>
            <a:r>
              <a:rPr lang="en-US" dirty="0" err="1" smtClean="0"/>
              <a:t>pekerjaan</a:t>
            </a:r>
            <a:r>
              <a:rPr lang="en-US" dirty="0" smtClean="0"/>
              <a:t> (jam </a:t>
            </a:r>
            <a:r>
              <a:rPr lang="en-US" dirty="0" err="1" smtClean="0"/>
              <a:t>kerja</a:t>
            </a:r>
            <a:r>
              <a:rPr lang="en-US" dirty="0" smtClean="0"/>
              <a:t> &amp; </a:t>
            </a:r>
            <a:r>
              <a:rPr lang="en-US" dirty="0" err="1" smtClean="0"/>
              <a:t>lingkungan</a:t>
            </a:r>
            <a:r>
              <a:rPr lang="en-US" dirty="0" smtClean="0"/>
              <a:t> </a:t>
            </a:r>
            <a:r>
              <a:rPr lang="en-US" dirty="0" err="1" smtClean="0"/>
              <a:t>Fisik</a:t>
            </a:r>
            <a:r>
              <a:rPr lang="en-US" dirty="0" smtClean="0"/>
              <a:t>) </a:t>
            </a:r>
            <a:endParaRPr lang="id-ID" dirty="0" smtClean="0"/>
          </a:p>
          <a:p>
            <a:r>
              <a:rPr lang="en-US" dirty="0" smtClean="0"/>
              <a:t>f. </a:t>
            </a:r>
            <a:r>
              <a:rPr lang="en-US" dirty="0" err="1" smtClean="0"/>
              <a:t>Budaya</a:t>
            </a:r>
            <a:r>
              <a:rPr lang="en-US" dirty="0" smtClean="0"/>
              <a:t> </a:t>
            </a:r>
            <a:r>
              <a:rPr lang="en-US" dirty="0" err="1" smtClean="0"/>
              <a:t>Organisasi</a:t>
            </a:r>
            <a:r>
              <a:rPr lang="en-US" dirty="0" smtClean="0"/>
              <a:t> </a:t>
            </a:r>
            <a:endParaRPr lang="id-ID" dirty="0" smtClean="0"/>
          </a:p>
          <a:p>
            <a:endParaRPr lang="id-ID" dirty="0" smtClean="0"/>
          </a:p>
          <a:p>
            <a:pPr>
              <a:buNone/>
            </a:pPr>
            <a:r>
              <a:rPr lang="en-US" dirty="0" smtClean="0"/>
              <a:t>2. </a:t>
            </a:r>
            <a:r>
              <a:rPr lang="en-US" dirty="0" err="1" smtClean="0"/>
              <a:t>Faktor</a:t>
            </a:r>
            <a:r>
              <a:rPr lang="en-US" dirty="0" smtClean="0"/>
              <a:t> </a:t>
            </a:r>
            <a:r>
              <a:rPr lang="en-US" dirty="0" err="1" smtClean="0"/>
              <a:t>dalam</a:t>
            </a:r>
            <a:r>
              <a:rPr lang="en-US" dirty="0" smtClean="0"/>
              <a:t> </a:t>
            </a:r>
            <a:r>
              <a:rPr lang="en-US" dirty="0" err="1" smtClean="0"/>
              <a:t>pekerjaan</a:t>
            </a:r>
            <a:r>
              <a:rPr lang="en-US" dirty="0" smtClean="0"/>
              <a:t> </a:t>
            </a:r>
            <a:endParaRPr lang="id-ID" dirty="0" smtClean="0"/>
          </a:p>
          <a:p>
            <a:r>
              <a:rPr lang="en-US" dirty="0" smtClean="0"/>
              <a:t>a. </a:t>
            </a:r>
            <a:r>
              <a:rPr lang="en-US" dirty="0" err="1" smtClean="0"/>
              <a:t>Sifat</a:t>
            </a:r>
            <a:r>
              <a:rPr lang="en-US" dirty="0" smtClean="0"/>
              <a:t> </a:t>
            </a:r>
            <a:r>
              <a:rPr lang="en-US" dirty="0" err="1" smtClean="0"/>
              <a:t>pekerjaan</a:t>
            </a:r>
            <a:r>
              <a:rPr lang="en-US" dirty="0" smtClean="0"/>
              <a:t> </a:t>
            </a:r>
            <a:endParaRPr lang="id-ID" dirty="0" smtClean="0"/>
          </a:p>
          <a:p>
            <a:r>
              <a:rPr lang="en-US" dirty="0" smtClean="0"/>
              <a:t>b. </a:t>
            </a:r>
            <a:r>
              <a:rPr lang="en-US" dirty="0" err="1" smtClean="0"/>
              <a:t>Rancangan</a:t>
            </a:r>
            <a:r>
              <a:rPr lang="en-US" dirty="0" smtClean="0"/>
              <a:t> </a:t>
            </a:r>
            <a:r>
              <a:rPr lang="en-US" dirty="0" err="1" smtClean="0"/>
              <a:t>tugas</a:t>
            </a:r>
            <a:r>
              <a:rPr lang="en-US" dirty="0" smtClean="0"/>
              <a:t> / </a:t>
            </a:r>
            <a:r>
              <a:rPr lang="en-US" dirty="0" err="1" smtClean="0"/>
              <a:t>pekerjaan</a:t>
            </a:r>
            <a:r>
              <a:rPr lang="en-US" dirty="0" smtClean="0"/>
              <a:t> </a:t>
            </a:r>
            <a:endParaRPr lang="id-ID" dirty="0" smtClean="0"/>
          </a:p>
          <a:p>
            <a:r>
              <a:rPr lang="en-US" dirty="0" smtClean="0"/>
              <a:t>c. </a:t>
            </a:r>
            <a:r>
              <a:rPr lang="en-US" dirty="0" err="1" smtClean="0"/>
              <a:t>Pemberian</a:t>
            </a:r>
            <a:r>
              <a:rPr lang="en-US" dirty="0" smtClean="0"/>
              <a:t> </a:t>
            </a:r>
            <a:r>
              <a:rPr lang="en-US" dirty="0" err="1" smtClean="0"/>
              <a:t>pengakuan</a:t>
            </a:r>
            <a:r>
              <a:rPr lang="en-US" dirty="0" smtClean="0"/>
              <a:t> </a:t>
            </a:r>
            <a:r>
              <a:rPr lang="en-US" dirty="0" err="1" smtClean="0"/>
              <a:t>terhadap</a:t>
            </a:r>
            <a:r>
              <a:rPr lang="en-US" dirty="0" smtClean="0"/>
              <a:t> </a:t>
            </a:r>
            <a:r>
              <a:rPr lang="en-US" dirty="0" err="1" smtClean="0"/>
              <a:t>prestasi</a:t>
            </a:r>
            <a:r>
              <a:rPr lang="en-US" dirty="0" smtClean="0"/>
              <a:t> </a:t>
            </a:r>
            <a:endParaRPr lang="id-ID" dirty="0" smtClean="0"/>
          </a:p>
          <a:p>
            <a:r>
              <a:rPr lang="en-US" dirty="0" smtClean="0"/>
              <a:t>d. </a:t>
            </a:r>
            <a:r>
              <a:rPr lang="en-US" dirty="0" err="1" smtClean="0"/>
              <a:t>Tanggung</a:t>
            </a:r>
            <a:r>
              <a:rPr lang="en-US" dirty="0" smtClean="0"/>
              <a:t> </a:t>
            </a:r>
            <a:r>
              <a:rPr lang="en-US" dirty="0" err="1" smtClean="0"/>
              <a:t>jawab</a:t>
            </a:r>
            <a:r>
              <a:rPr lang="en-US" dirty="0" smtClean="0"/>
              <a:t> </a:t>
            </a:r>
            <a:endParaRPr lang="id-ID" dirty="0" smtClean="0"/>
          </a:p>
          <a:p>
            <a:r>
              <a:rPr lang="en-US" dirty="0" smtClean="0"/>
              <a:t>e. </a:t>
            </a:r>
            <a:r>
              <a:rPr lang="en-US" dirty="0" err="1" smtClean="0"/>
              <a:t>Adapun</a:t>
            </a:r>
            <a:r>
              <a:rPr lang="en-US" dirty="0" smtClean="0"/>
              <a:t> </a:t>
            </a:r>
            <a:r>
              <a:rPr lang="en-US" dirty="0" err="1" smtClean="0"/>
              <a:t>kemajuan</a:t>
            </a:r>
            <a:r>
              <a:rPr lang="en-US" dirty="0" smtClean="0"/>
              <a:t> / </a:t>
            </a:r>
            <a:r>
              <a:rPr lang="en-US" dirty="0" err="1" smtClean="0"/>
              <a:t>perkembangan</a:t>
            </a:r>
            <a:r>
              <a:rPr lang="en-US" dirty="0" smtClean="0"/>
              <a:t> </a:t>
            </a:r>
            <a:r>
              <a:rPr lang="en-US" dirty="0" err="1" smtClean="0"/>
              <a:t>dlm</a:t>
            </a:r>
            <a:r>
              <a:rPr lang="en-US" dirty="0" smtClean="0"/>
              <a:t> </a:t>
            </a:r>
            <a:r>
              <a:rPr lang="en-US" dirty="0" err="1" smtClean="0"/>
              <a:t>pekerjaan</a:t>
            </a:r>
            <a:r>
              <a:rPr lang="en-US" dirty="0" smtClean="0"/>
              <a:t> </a:t>
            </a:r>
            <a:endParaRPr lang="id-ID" dirty="0" smtClean="0"/>
          </a:p>
          <a:p>
            <a:r>
              <a:rPr lang="en-US" dirty="0" smtClean="0"/>
              <a:t>f. </a:t>
            </a:r>
            <a:r>
              <a:rPr lang="en-US" dirty="0" err="1" smtClean="0"/>
              <a:t>Kepuasan</a:t>
            </a:r>
            <a:r>
              <a:rPr lang="en-US" dirty="0" smtClean="0"/>
              <a:t> </a:t>
            </a:r>
            <a:r>
              <a:rPr lang="en-US" dirty="0" err="1" smtClean="0"/>
              <a:t>kerja</a:t>
            </a:r>
            <a:r>
              <a:rPr lang="en-US" dirty="0" smtClean="0"/>
              <a:t> </a:t>
            </a:r>
            <a:endParaRPr lang="id-ID" dirty="0" smtClean="0"/>
          </a:p>
          <a:p>
            <a:endParaRPr lang="id-ID" dirty="0"/>
          </a:p>
        </p:txBody>
      </p:sp>
      <p:sp>
        <p:nvSpPr>
          <p:cNvPr id="3" name="Title 2"/>
          <p:cNvSpPr>
            <a:spLocks noGrp="1"/>
          </p:cNvSpPr>
          <p:nvPr>
            <p:ph type="title"/>
          </p:nvPr>
        </p:nvSpPr>
        <p:spPr/>
        <p:txBody>
          <a:bodyPr>
            <a:normAutofit/>
          </a:bodyPr>
          <a:lstStyle/>
          <a:p>
            <a:r>
              <a:rPr lang="id-ID" dirty="0" smtClean="0"/>
              <a:t>2</a:t>
            </a:r>
            <a:r>
              <a:rPr lang="en-US" dirty="0" smtClean="0"/>
              <a:t>. </a:t>
            </a:r>
            <a:r>
              <a:rPr lang="en-US" dirty="0" err="1" smtClean="0"/>
              <a:t>Faktor-Faktor</a:t>
            </a:r>
            <a:r>
              <a:rPr lang="en-US" dirty="0" smtClean="0"/>
              <a:t> </a:t>
            </a:r>
            <a:r>
              <a:rPr lang="en-US" dirty="0" err="1" smtClean="0"/>
              <a:t>Pekerjaan</a:t>
            </a:r>
            <a:r>
              <a:rPr lang="en-US" dirty="0" smtClean="0"/>
              <a:t> </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2951</Words>
  <Application>Microsoft Office PowerPoint</Application>
  <PresentationFormat>On-screen Show (4:3)</PresentationFormat>
  <Paragraphs>440</Paragraphs>
  <Slides>67</Slides>
  <Notes>1</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Concourse</vt:lpstr>
      <vt:lpstr>Menggerakkan KARYAWAN</vt:lpstr>
      <vt:lpstr>I. Memotivasi :</vt:lpstr>
      <vt:lpstr>MOTIVASI (STEPHEN.P ROBBINS 2006) </vt:lpstr>
      <vt:lpstr>INTENSITAS dalam Motivasi ?</vt:lpstr>
      <vt:lpstr>ARAH dalam Motivasi ?</vt:lpstr>
      <vt:lpstr>KETEKUNAN dalam Motivasi ?</vt:lpstr>
      <vt:lpstr>Faktor-faktor yang mempengaruhi MOTIVASI</vt:lpstr>
      <vt:lpstr>1. KARAKTERISTIK INDIVIDU:</vt:lpstr>
      <vt:lpstr>2. Faktor-Faktor Pekerjaan </vt:lpstr>
      <vt:lpstr>Teori Awal Tentang MOTIVASI</vt:lpstr>
      <vt:lpstr>TEORI- TEORI MOTIVASI</vt:lpstr>
      <vt:lpstr>TEORI HIERARKI KEBUTUHAN (Abraham Maslow) </vt:lpstr>
      <vt:lpstr>TEORI HIERARKI KEBUTUHAN</vt:lpstr>
      <vt:lpstr>PERBEDAAN KEBUTUHAN</vt:lpstr>
      <vt:lpstr>TEORI X dan TEORI Y</vt:lpstr>
      <vt:lpstr>Teori X</vt:lpstr>
      <vt:lpstr>Teori Y</vt:lpstr>
      <vt:lpstr>TEORI DUA FAKTOR</vt:lpstr>
      <vt:lpstr>TEORI MOTIVASI KONTEMPORER</vt:lpstr>
      <vt:lpstr>TEORI KEBUTUHAN McClelland</vt:lpstr>
      <vt:lpstr>Kebutuhan Pencapaian (Need for Achievement / nAch)</vt:lpstr>
      <vt:lpstr>2. Kebutuhan Kekuatan (Need for Power/nPow)</vt:lpstr>
      <vt:lpstr>3. Kebutuhan Hubungan (Need for Affiliation/nAff) </vt:lpstr>
      <vt:lpstr>2. Teori Evaluasi Kognitif</vt:lpstr>
      <vt:lpstr>3. Teori Penentuan Tujuan</vt:lpstr>
      <vt:lpstr>4. Teori Efektivitas Diri</vt:lpstr>
      <vt:lpstr>5. Teori Keadilan</vt:lpstr>
      <vt:lpstr>Model Keadilan Organisasional</vt:lpstr>
      <vt:lpstr>7. Teori Harapan</vt:lpstr>
      <vt:lpstr>2. Memimpin dan Memberi Perintah</vt:lpstr>
      <vt:lpstr>Sumber Pengaruh Kepemimpinan </vt:lpstr>
      <vt:lpstr>Slide 32</vt:lpstr>
      <vt:lpstr>Gaya Kepemimpian Penyelia </vt:lpstr>
      <vt:lpstr>Slide 34</vt:lpstr>
      <vt:lpstr>Slide 35</vt:lpstr>
      <vt:lpstr>a. Gaya Bos</vt:lpstr>
      <vt:lpstr>Slide 37</vt:lpstr>
      <vt:lpstr>b. Gaya Dokter </vt:lpstr>
      <vt:lpstr>Slide 39</vt:lpstr>
      <vt:lpstr>c. Gaya konsultan </vt:lpstr>
      <vt:lpstr>Slide 41</vt:lpstr>
      <vt:lpstr>d. Gaya Bebas </vt:lpstr>
      <vt:lpstr>Gaya Kepemimpinan penyelia dalam Tingkat Perkembangan Bawahan </vt:lpstr>
      <vt:lpstr>Contoh: </vt:lpstr>
      <vt:lpstr>Dengan mengelompokkan tingkat perkembangan bawahan kedalam empat kategori:</vt:lpstr>
      <vt:lpstr>Slide 46</vt:lpstr>
      <vt:lpstr>Gaya Kepemimpinan Penyelia: </vt:lpstr>
      <vt:lpstr>1. Gaya Bos </vt:lpstr>
      <vt:lpstr>2. Gaya Dokter </vt:lpstr>
      <vt:lpstr>3. Gaya Konsultan </vt:lpstr>
      <vt:lpstr>4. Gaya Bebas</vt:lpstr>
      <vt:lpstr>2. Perintah</vt:lpstr>
      <vt:lpstr>Kondisi-kondisi agar perintah dapat dilaksanakan:</vt:lpstr>
      <vt:lpstr>Bentuk perintah</vt:lpstr>
      <vt:lpstr>Perintah langsung</vt:lpstr>
      <vt:lpstr>Perintah dengan permintaan</vt:lpstr>
      <vt:lpstr>Perintah tersamar</vt:lpstr>
      <vt:lpstr>Perintah Sukarela</vt:lpstr>
      <vt:lpstr>Beberapa kesaLAHan dalam perintah</vt:lpstr>
      <vt:lpstr>Langkah-langkah perintah yang efektif</vt:lpstr>
      <vt:lpstr>3. Komunikasi</vt:lpstr>
      <vt:lpstr>Unsur-unsur dalam proses komunikasi: </vt:lpstr>
      <vt:lpstr>Prinsip-prinsip komunikasi</vt:lpstr>
      <vt:lpstr>hambatan komunikasi:</vt:lpstr>
      <vt:lpstr>teknik berkomunikasi secara efektif:</vt:lpstr>
      <vt:lpstr>11 (sebelas) kaidah pendengar/pembicara yang baik:</vt:lpstr>
      <vt:lpstr>Menurut Verma (1996) pendengar yang baik adalah ACTIVE LISTEN:</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Menggerakkan KARYAWAN</dc:title>
  <dc:creator>S@m50eL</dc:creator>
  <cp:lastModifiedBy>S@m50eL</cp:lastModifiedBy>
  <cp:revision>6</cp:revision>
  <dcterms:created xsi:type="dcterms:W3CDTF">2014-10-25T12:11:55Z</dcterms:created>
  <dcterms:modified xsi:type="dcterms:W3CDTF">2015-07-24T12:44:31Z</dcterms:modified>
</cp:coreProperties>
</file>