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8" r:id="rId31"/>
    <p:sldId id="289" r:id="rId32"/>
    <p:sldId id="285" r:id="rId33"/>
    <p:sldId id="286" r:id="rId34"/>
    <p:sldId id="290" r:id="rId35"/>
    <p:sldId id="287"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3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0E478-37DD-4B84-91CD-FA1F62E7601A}" type="datetimeFigureOut">
              <a:rPr lang="id-ID" smtClean="0"/>
              <a:pPr/>
              <a:t>05/01/2004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47AF2C8-3F86-4FE4-942C-BB758B4A8FB8}"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0E478-37DD-4B84-91CD-FA1F62E7601A}" type="datetimeFigureOut">
              <a:rPr lang="id-ID" smtClean="0"/>
              <a:pPr/>
              <a:t>05/01/2004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AF2C8-3F86-4FE4-942C-BB758B4A8FB8}"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id-ID" b="1" cap="all" dirty="0"/>
              <a:t>Manajemen Kinerja </a:t>
            </a:r>
            <a:r>
              <a:rPr lang="id-ID" b="1" cap="all" dirty="0" smtClean="0"/>
              <a:t>Penyelia</a:t>
            </a:r>
            <a:endParaRPr lang="id-ID" dirty="0"/>
          </a:p>
        </p:txBody>
      </p:sp>
      <p:sp>
        <p:nvSpPr>
          <p:cNvPr id="3" name="Subtitle 2"/>
          <p:cNvSpPr>
            <a:spLocks noGrp="1"/>
          </p:cNvSpPr>
          <p:nvPr>
            <p:ph type="subTitle" idx="1"/>
          </p:nvPr>
        </p:nvSpPr>
        <p:spPr/>
        <p:txBody>
          <a:bodyPr/>
          <a:lstStyle/>
          <a:p>
            <a:endParaRPr lang="id-ID" dirty="0" smtClean="0"/>
          </a:p>
          <a:p>
            <a:r>
              <a:rPr lang="id-ID" dirty="0" smtClean="0"/>
              <a:t>Dosen Pengasuh:</a:t>
            </a:r>
            <a:endParaRPr lang="id-ID" dirty="0"/>
          </a:p>
          <a:p>
            <a:r>
              <a:rPr lang="id-ID" dirty="0" smtClean="0"/>
              <a:t>SRY ROSITA, SE, MM</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b="1" dirty="0" smtClean="0"/>
              <a:t>2. </a:t>
            </a:r>
            <a:r>
              <a:rPr lang="en-US" b="1" dirty="0" err="1" smtClean="0"/>
              <a:t>Memberikan</a:t>
            </a:r>
            <a:r>
              <a:rPr lang="en-US" b="1" dirty="0" smtClean="0"/>
              <a:t> </a:t>
            </a:r>
            <a:r>
              <a:rPr lang="en-US" b="1" dirty="0" err="1" smtClean="0"/>
              <a:t>Umpan</a:t>
            </a:r>
            <a:r>
              <a:rPr lang="en-US" b="1" dirty="0" smtClean="0"/>
              <a:t> </a:t>
            </a:r>
            <a:r>
              <a:rPr lang="en-US" b="1" dirty="0" err="1" smtClean="0"/>
              <a:t>Balik</a:t>
            </a:r>
            <a:endParaRPr lang="id-ID" dirty="0"/>
          </a:p>
        </p:txBody>
      </p:sp>
      <p:sp>
        <p:nvSpPr>
          <p:cNvPr id="3" name="Content Placeholder 2"/>
          <p:cNvSpPr>
            <a:spLocks noGrp="1"/>
          </p:cNvSpPr>
          <p:nvPr>
            <p:ph idx="1"/>
          </p:nvPr>
        </p:nvSpPr>
        <p:spPr/>
        <p:txBody>
          <a:bodyPr>
            <a:normAutofit fontScale="92500"/>
          </a:bodyPr>
          <a:lstStyle/>
          <a:p>
            <a:pPr marL="0" indent="0">
              <a:buNone/>
            </a:pPr>
            <a:r>
              <a:rPr lang="id-ID" dirty="0" smtClean="0"/>
              <a:t>Umpan balik merupakan perujudan dari balas jasa dan penghargaan. </a:t>
            </a:r>
            <a:endParaRPr lang="id-ID" dirty="0" smtClean="0"/>
          </a:p>
          <a:p>
            <a:pPr marL="0" indent="0">
              <a:buNone/>
            </a:pPr>
            <a:r>
              <a:rPr lang="id-ID" dirty="0" smtClean="0"/>
              <a:t>Bahasa tubuh dalam memberikan penghargaan sebaiknya juga memperhatikan prinsip prinsip dalam memberikan penghargaan. Jangan berasumsi bahwa hanya dengan gerakan tubuh tertentu telah menandakan penghargaan, sampaikan kepada para karyawan mengapa mereka mendapat penghargaan dan ucapkan terima kasih dengan tulus. </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id-ID" dirty="0" smtClean="0"/>
              <a:t>Prinsip – prinsip dalam memberikan penghargaan</a:t>
            </a:r>
            <a:r>
              <a:rPr lang="id-ID" dirty="0" smtClean="0"/>
              <a:t>:</a:t>
            </a:r>
            <a:endParaRPr lang="id-ID" dirty="0"/>
          </a:p>
        </p:txBody>
      </p:sp>
      <p:sp>
        <p:nvSpPr>
          <p:cNvPr id="3" name="Content Placeholder 2"/>
          <p:cNvSpPr>
            <a:spLocks noGrp="1"/>
          </p:cNvSpPr>
          <p:nvPr>
            <p:ph idx="1"/>
          </p:nvPr>
        </p:nvSpPr>
        <p:spPr>
          <a:xfrm>
            <a:off x="457200" y="1600200"/>
            <a:ext cx="8229600" cy="4972072"/>
          </a:xfrm>
        </p:spPr>
        <p:txBody>
          <a:bodyPr>
            <a:normAutofit fontScale="62500" lnSpcReduction="20000"/>
          </a:bodyPr>
          <a:lstStyle/>
          <a:p>
            <a:pPr marL="514350" lvl="0" indent="-514350">
              <a:buFont typeface="+mj-lt"/>
              <a:buAutoNum type="arabicPeriod"/>
            </a:pPr>
            <a:r>
              <a:rPr lang="id-ID" dirty="0" smtClean="0"/>
              <a:t>Spesifik: </a:t>
            </a:r>
            <a:r>
              <a:rPr lang="id-ID" dirty="0" smtClean="0"/>
              <a:t>Terima Kasih untuk kesediaan anda pulang terlambat.</a:t>
            </a:r>
          </a:p>
          <a:p>
            <a:pPr marL="514350" lvl="0" indent="-514350">
              <a:buFont typeface="+mj-lt"/>
              <a:buAutoNum type="arabicPeriod"/>
            </a:pPr>
            <a:r>
              <a:rPr lang="id-ID" dirty="0" smtClean="0"/>
              <a:t>Segera </a:t>
            </a:r>
            <a:r>
              <a:rPr lang="id-ID" dirty="0" smtClean="0"/>
              <a:t>mungkin: </a:t>
            </a:r>
            <a:r>
              <a:rPr lang="id-ID" dirty="0" smtClean="0"/>
              <a:t>Terima Kasih untuk kesediaan anda pulang terlambat malam ini.</a:t>
            </a:r>
          </a:p>
          <a:p>
            <a:pPr marL="514350" lvl="0" indent="-514350">
              <a:buFont typeface="+mj-lt"/>
              <a:buAutoNum type="arabicPeriod"/>
            </a:pPr>
            <a:r>
              <a:rPr lang="id-ID" dirty="0" smtClean="0"/>
              <a:t>Berikan penghargaan yang sesuai dengan aktivitas / hasil yang </a:t>
            </a:r>
            <a:r>
              <a:rPr lang="id-ID" dirty="0" smtClean="0"/>
              <a:t>dicapai : </a:t>
            </a:r>
            <a:r>
              <a:rPr lang="id-ID" dirty="0" smtClean="0"/>
              <a:t>Terima Kasih untuk kesediaan anda pulang terlambat untuk menyelesaikan pekerjaan ini.</a:t>
            </a:r>
          </a:p>
          <a:p>
            <a:pPr marL="514350" lvl="0" indent="-514350">
              <a:buFont typeface="+mj-lt"/>
              <a:buAutoNum type="arabicPeriod"/>
            </a:pPr>
            <a:r>
              <a:rPr lang="id-ID" dirty="0" smtClean="0"/>
              <a:t>Berikan penghargaan langsung kepada karyawan yang </a:t>
            </a:r>
            <a:r>
              <a:rPr lang="id-ID" dirty="0" smtClean="0"/>
              <a:t>bersangkutan : </a:t>
            </a:r>
            <a:r>
              <a:rPr lang="id-ID" dirty="0" smtClean="0"/>
              <a:t>Bambang, terima kasih untuk kesediaan anda pulang terlambat untuk menyelesaikan pekerjaan ini.</a:t>
            </a:r>
          </a:p>
          <a:p>
            <a:pPr marL="514350" lvl="0" indent="-514350">
              <a:buFont typeface="+mj-lt"/>
              <a:buAutoNum type="arabicPeriod"/>
            </a:pPr>
            <a:r>
              <a:rPr lang="id-ID" dirty="0" smtClean="0"/>
              <a:t>Berikan penghargaan dengan tulus dan rendah </a:t>
            </a:r>
            <a:r>
              <a:rPr lang="id-ID" dirty="0" smtClean="0"/>
              <a:t>hati:</a:t>
            </a:r>
            <a:r>
              <a:rPr lang="id-ID" dirty="0" smtClean="0"/>
              <a:t>	Bambang, terima kasih untuk kesediaan anda pulang terlambat untuk menyelesaikan pekerjaan ini.</a:t>
            </a:r>
          </a:p>
          <a:p>
            <a:pPr marL="514350" lvl="0" indent="-514350">
              <a:buFont typeface="+mj-lt"/>
              <a:buAutoNum type="arabicPeriod"/>
            </a:pPr>
            <a:r>
              <a:rPr lang="id-ID" dirty="0" smtClean="0"/>
              <a:t>Setiap minggu secara teratur, berikan </a:t>
            </a:r>
            <a:r>
              <a:rPr lang="id-ID" dirty="0" smtClean="0"/>
              <a:t>penghargaan: </a:t>
            </a:r>
            <a:r>
              <a:rPr lang="id-ID" dirty="0" smtClean="0"/>
              <a:t>Selamat, sasaran pemasaran yang telah kita rencanakan dalam minggu ini tercapai.</a:t>
            </a:r>
          </a:p>
          <a:p>
            <a:pPr marL="514350" lvl="0" indent="-514350">
              <a:buFont typeface="+mj-lt"/>
              <a:buAutoNum type="arabicPeriod"/>
            </a:pPr>
            <a:r>
              <a:rPr lang="id-ID" dirty="0" smtClean="0"/>
              <a:t>Penghargaan jangan hanya diberikan bila mencapai sasaran tetapi berikan juga bila karyawan berhasil mencapai </a:t>
            </a:r>
            <a:r>
              <a:rPr lang="id-ID" dirty="0" smtClean="0"/>
              <a:t>peningkatan: </a:t>
            </a:r>
            <a:r>
              <a:rPr lang="id-ID" dirty="0" smtClean="0"/>
              <a:t>Sekarang anda hampir mencapai sasaran yang diinginkan, saya sangat menghargai kerja keras anda.</a:t>
            </a:r>
          </a:p>
          <a:p>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id-ID" dirty="0" smtClean="0"/>
              <a:t>Prinsip </a:t>
            </a:r>
            <a:r>
              <a:rPr lang="id-ID" dirty="0" smtClean="0"/>
              <a:t>prinsip dalam memberikan penghargaan:</a:t>
            </a:r>
            <a:endParaRPr lang="id-ID" dirty="0"/>
          </a:p>
        </p:txBody>
      </p:sp>
      <p:sp>
        <p:nvSpPr>
          <p:cNvPr id="3" name="Content Placeholder 2"/>
          <p:cNvSpPr>
            <a:spLocks noGrp="1"/>
          </p:cNvSpPr>
          <p:nvPr>
            <p:ph idx="1"/>
          </p:nvPr>
        </p:nvSpPr>
        <p:spPr/>
        <p:txBody>
          <a:bodyPr>
            <a:normAutofit/>
          </a:bodyPr>
          <a:lstStyle/>
          <a:p>
            <a:pPr marL="514350" lvl="0" indent="-514350">
              <a:buAutoNum type="arabicPeriod"/>
            </a:pPr>
            <a:r>
              <a:rPr lang="en-US" dirty="0" err="1" smtClean="0"/>
              <a:t>Tanpa</a:t>
            </a:r>
            <a:r>
              <a:rPr lang="en-US" dirty="0" smtClean="0"/>
              <a:t> </a:t>
            </a:r>
            <a:r>
              <a:rPr lang="en-US" dirty="0" err="1" smtClean="0"/>
              <a:t>Biaya</a:t>
            </a:r>
            <a:endParaRPr lang="id-ID" dirty="0" smtClean="0"/>
          </a:p>
          <a:p>
            <a:pPr marL="514350" indent="-514350">
              <a:buFont typeface="Arial" pitchFamily="34" charset="0"/>
              <a:buAutoNum type="arabicPeriod"/>
            </a:pPr>
            <a:r>
              <a:rPr lang="en-US" dirty="0" err="1" smtClean="0"/>
              <a:t>Biaya</a:t>
            </a:r>
            <a:r>
              <a:rPr lang="en-US" dirty="0" smtClean="0"/>
              <a:t> </a:t>
            </a:r>
            <a:r>
              <a:rPr lang="en-US" dirty="0" err="1" smtClean="0"/>
              <a:t>Rendah</a:t>
            </a:r>
            <a:r>
              <a:rPr lang="en-US" dirty="0" smtClean="0"/>
              <a:t> </a:t>
            </a:r>
            <a:endParaRPr lang="id-ID" dirty="0" smtClean="0"/>
          </a:p>
          <a:p>
            <a:pPr marL="514350" lvl="0" indent="-514350">
              <a:buNone/>
            </a:pPr>
            <a:endParaRPr lang="id-ID" dirty="0" smtClean="0"/>
          </a:p>
          <a:p>
            <a:pPr>
              <a:buNone/>
            </a:pP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1.  </a:t>
            </a:r>
            <a:r>
              <a:rPr lang="en-US" dirty="0" err="1" smtClean="0"/>
              <a:t>Tanpa</a:t>
            </a:r>
            <a:r>
              <a:rPr lang="en-US" dirty="0" smtClean="0"/>
              <a:t> </a:t>
            </a:r>
            <a:r>
              <a:rPr lang="en-US" dirty="0" err="1" smtClean="0"/>
              <a:t>Biaya</a:t>
            </a:r>
            <a:r>
              <a:rPr lang="en-US" dirty="0" smtClean="0"/>
              <a:t>:</a:t>
            </a:r>
            <a:endParaRPr lang="id-ID" dirty="0"/>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id-ID" dirty="0" smtClean="0"/>
              <a:t>Mengucapkan terima kasih</a:t>
            </a:r>
          </a:p>
          <a:p>
            <a:pPr marL="514350" lvl="0" indent="-514350">
              <a:buFont typeface="+mj-lt"/>
              <a:buAutoNum type="arabicPeriod"/>
            </a:pPr>
            <a:r>
              <a:rPr lang="id-ID" dirty="0" smtClean="0"/>
              <a:t>Menyanjung karyawan dihadapan karyawan lainnya</a:t>
            </a:r>
          </a:p>
          <a:p>
            <a:pPr marL="514350" lvl="0" indent="-514350">
              <a:buFont typeface="+mj-lt"/>
              <a:buAutoNum type="arabicPeriod"/>
            </a:pPr>
            <a:r>
              <a:rPr lang="id-ID" dirty="0" smtClean="0"/>
              <a:t>Memberikan ucapan selamat melalui koran</a:t>
            </a:r>
          </a:p>
          <a:p>
            <a:pPr marL="514350" lvl="0" indent="-514350">
              <a:buFont typeface="+mj-lt"/>
              <a:buAutoNum type="arabicPeriod"/>
            </a:pPr>
            <a:r>
              <a:rPr lang="id-ID" dirty="0" smtClean="0"/>
              <a:t>Memberikan ucapan terima kasih secara tertulis</a:t>
            </a:r>
          </a:p>
          <a:p>
            <a:pPr marL="514350" lvl="0" indent="-514350">
              <a:buFont typeface="+mj-lt"/>
              <a:buAutoNum type="arabicPeriod"/>
            </a:pPr>
            <a:r>
              <a:rPr lang="id-ID" dirty="0" smtClean="0"/>
              <a:t>Mengirimkan ucapan terima kasih kepada keluarganya</a:t>
            </a:r>
          </a:p>
          <a:p>
            <a:pPr marL="514350" lvl="0" indent="-514350">
              <a:buFont typeface="+mj-lt"/>
              <a:buAutoNum type="arabicPeriod"/>
            </a:pPr>
            <a:r>
              <a:rPr lang="id-ID" dirty="0" smtClean="0"/>
              <a:t>Memberikan ucapan selamat melalui buletin perusahaan</a:t>
            </a:r>
          </a:p>
          <a:p>
            <a:pPr marL="514350" lvl="0" indent="-514350">
              <a:buFont typeface="+mj-lt"/>
              <a:buAutoNum type="arabicPeriod"/>
            </a:pPr>
            <a:r>
              <a:rPr lang="id-ID" dirty="0" smtClean="0"/>
              <a:t>Mengucapkan selamat melalui SMS atau e-mail</a:t>
            </a:r>
          </a:p>
          <a:p>
            <a:pPr marL="514350" lvl="0" indent="-514350">
              <a:buFont typeface="+mj-lt"/>
              <a:buAutoNum type="arabicPeriod"/>
            </a:pPr>
            <a:r>
              <a:rPr lang="id-ID" dirty="0" smtClean="0"/>
              <a:t>Memberikan ucapan selamat atas upaya yang dilakukan</a:t>
            </a:r>
          </a:p>
          <a:p>
            <a:pPr marL="514350" lvl="0" indent="-514350">
              <a:buFont typeface="+mj-lt"/>
              <a:buAutoNum type="arabicPeriod"/>
            </a:pPr>
            <a:r>
              <a:rPr lang="id-ID" dirty="0" smtClean="0"/>
              <a:t>Memberikan selamat dengan kata kata yang menyemangati</a:t>
            </a:r>
          </a:p>
          <a:p>
            <a:pPr marL="514350" lvl="0" indent="-514350">
              <a:buFont typeface="+mj-lt"/>
              <a:buAutoNum type="arabicPeriod"/>
            </a:pPr>
            <a:r>
              <a:rPr lang="id-ID" dirty="0" smtClean="0"/>
              <a:t>Menulis memo kepada manajer anda tentang keberhasilan karyawan dan berikan satu copynya kepada karyawan yang bersangkutan</a:t>
            </a:r>
          </a:p>
          <a:p>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2. </a:t>
            </a:r>
            <a:r>
              <a:rPr lang="en-US" dirty="0" err="1" smtClean="0"/>
              <a:t>Biaya</a:t>
            </a:r>
            <a:r>
              <a:rPr lang="en-US" dirty="0" smtClean="0"/>
              <a:t> </a:t>
            </a:r>
            <a:r>
              <a:rPr lang="en-US" dirty="0" err="1" smtClean="0"/>
              <a:t>Rendah</a:t>
            </a:r>
            <a:r>
              <a:rPr lang="en-US" dirty="0" smtClean="0"/>
              <a:t> </a:t>
            </a:r>
            <a:endParaRPr lang="id-ID" dirty="0"/>
          </a:p>
        </p:txBody>
      </p:sp>
      <p:sp>
        <p:nvSpPr>
          <p:cNvPr id="3" name="Content Placeholder 2"/>
          <p:cNvSpPr>
            <a:spLocks noGrp="1"/>
          </p:cNvSpPr>
          <p:nvPr>
            <p:ph idx="1"/>
          </p:nvPr>
        </p:nvSpPr>
        <p:spPr/>
        <p:txBody>
          <a:bodyPr>
            <a:normAutofit fontScale="92500"/>
          </a:bodyPr>
          <a:lstStyle/>
          <a:p>
            <a:pPr marL="514350" lvl="0" indent="-514350">
              <a:buFont typeface="+mj-lt"/>
              <a:buAutoNum type="arabicPeriod"/>
            </a:pPr>
            <a:r>
              <a:rPr lang="id-ID" dirty="0" smtClean="0"/>
              <a:t>Mentraktir makan siang</a:t>
            </a:r>
          </a:p>
          <a:p>
            <a:pPr marL="514350" lvl="0" indent="-514350">
              <a:buFont typeface="+mj-lt"/>
              <a:buAutoNum type="arabicPeriod"/>
            </a:pPr>
            <a:r>
              <a:rPr lang="id-ID" dirty="0" smtClean="0"/>
              <a:t>Memberi bonus / Uang langsung </a:t>
            </a:r>
          </a:p>
          <a:p>
            <a:pPr marL="514350" lvl="0" indent="-514350">
              <a:buFont typeface="+mj-lt"/>
              <a:buAutoNum type="arabicPeriod"/>
            </a:pPr>
            <a:r>
              <a:rPr lang="id-ID" dirty="0" smtClean="0"/>
              <a:t>Mengajak karyawan nonton pertandingan bola</a:t>
            </a:r>
          </a:p>
          <a:p>
            <a:pPr marL="514350" lvl="0" indent="-514350">
              <a:buFont typeface="+mj-lt"/>
              <a:buAutoNum type="arabicPeriod"/>
            </a:pPr>
            <a:r>
              <a:rPr lang="id-ID" dirty="0" smtClean="0"/>
              <a:t>Memberikan hadiah kecil</a:t>
            </a:r>
          </a:p>
          <a:p>
            <a:pPr marL="514350" lvl="0" indent="-514350">
              <a:buFont typeface="+mj-lt"/>
              <a:buAutoNum type="arabicPeriod"/>
            </a:pPr>
            <a:r>
              <a:rPr lang="id-ID" dirty="0" smtClean="0"/>
              <a:t>Memberikan T-Shirt atau topi</a:t>
            </a:r>
          </a:p>
          <a:p>
            <a:pPr marL="514350" lvl="0" indent="-514350">
              <a:buFont typeface="+mj-lt"/>
              <a:buAutoNum type="arabicPeriod"/>
            </a:pPr>
            <a:r>
              <a:rPr lang="id-ID" dirty="0" smtClean="0"/>
              <a:t>Memberikan piala</a:t>
            </a:r>
          </a:p>
          <a:p>
            <a:pPr marL="514350" lvl="0" indent="-514350">
              <a:buFont typeface="+mj-lt"/>
              <a:buAutoNum type="arabicPeriod"/>
            </a:pPr>
            <a:r>
              <a:rPr lang="id-ID" dirty="0" smtClean="0"/>
              <a:t>Memberikan sertifikat</a:t>
            </a:r>
          </a:p>
          <a:p>
            <a:pPr marL="514350" lvl="0" indent="-514350">
              <a:buFont typeface="+mj-lt"/>
              <a:buAutoNum type="arabicPeriod"/>
            </a:pPr>
            <a:r>
              <a:rPr lang="id-ID" dirty="0" smtClean="0"/>
              <a:t>Memberikan pin keberhasilan</a:t>
            </a:r>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smtClean="0"/>
              <a:t>Rencana tentang hal-hal yang ingin dilakukan </a:t>
            </a:r>
            <a:endParaRPr lang="id-ID" dirty="0" smtClean="0"/>
          </a:p>
          <a:p>
            <a:pPr indent="17463">
              <a:buNone/>
            </a:pPr>
            <a:r>
              <a:rPr lang="id-ID" dirty="0" smtClean="0"/>
              <a:t>.......................................................................................................................................................................................................................................................... ..........................................................................................................................................................................................................................................................</a:t>
            </a:r>
          </a:p>
          <a:p>
            <a:pPr>
              <a:buNone/>
            </a:pP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err="1" smtClean="0"/>
              <a:t>Mengatasi</a:t>
            </a:r>
            <a:r>
              <a:rPr lang="en-US" b="1" dirty="0" smtClean="0"/>
              <a:t> </a:t>
            </a:r>
            <a:r>
              <a:rPr lang="en-US" b="1" dirty="0" err="1" smtClean="0"/>
              <a:t>Masalah</a:t>
            </a:r>
            <a:r>
              <a:rPr lang="en-US" b="1" dirty="0" smtClean="0"/>
              <a:t> </a:t>
            </a:r>
            <a:r>
              <a:rPr lang="en-US" b="1" dirty="0" err="1" smtClean="0"/>
              <a:t>Kinerja</a:t>
            </a:r>
            <a:r>
              <a:rPr lang="id-ID" b="1" dirty="0" smtClean="0"/>
              <a:t>:</a:t>
            </a:r>
            <a:endParaRPr lang="id-ID" dirty="0"/>
          </a:p>
        </p:txBody>
      </p:sp>
      <p:sp>
        <p:nvSpPr>
          <p:cNvPr id="3" name="Content Placeholder 2"/>
          <p:cNvSpPr>
            <a:spLocks noGrp="1"/>
          </p:cNvSpPr>
          <p:nvPr>
            <p:ph idx="1"/>
          </p:nvPr>
        </p:nvSpPr>
        <p:spPr/>
        <p:txBody>
          <a:bodyPr/>
          <a:lstStyle/>
          <a:p>
            <a:pPr marL="0" indent="0">
              <a:buNone/>
            </a:pPr>
            <a:r>
              <a:rPr lang="id-ID" dirty="0" smtClean="0"/>
              <a:t>Bila karyawan tidak menyadari ketidak tepatan kinerja dan kesalahan yang dilakukan, bagaimana mereka memperbaikinya? </a:t>
            </a:r>
            <a:endParaRPr lang="id-ID" dirty="0" smtClean="0"/>
          </a:p>
          <a:p>
            <a:pPr marL="0" indent="0">
              <a:buNone/>
            </a:pPr>
            <a:r>
              <a:rPr lang="id-ID" dirty="0" smtClean="0"/>
              <a:t>Maka </a:t>
            </a:r>
            <a:r>
              <a:rPr lang="id-ID" dirty="0" smtClean="0"/>
              <a:t>tugas seorang penyelia adalah dengan memberikan umpan balik negatif tetapi konstruktif. </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Secara umum pertemuan </a:t>
            </a:r>
            <a:r>
              <a:rPr lang="id-ID" dirty="0" smtClean="0"/>
              <a:t>rutin  </a:t>
            </a:r>
            <a:r>
              <a:rPr lang="id-ID" dirty="0" smtClean="0"/>
              <a:t>ditujukan untuk </a:t>
            </a:r>
            <a:r>
              <a:rPr lang="id-ID" dirty="0" smtClean="0"/>
              <a:t>melakukan:</a:t>
            </a:r>
            <a:endParaRPr lang="id-ID" dirty="0"/>
          </a:p>
        </p:txBody>
      </p:sp>
      <p:sp>
        <p:nvSpPr>
          <p:cNvPr id="3" name="Content Placeholder 2"/>
          <p:cNvSpPr>
            <a:spLocks noGrp="1"/>
          </p:cNvSpPr>
          <p:nvPr>
            <p:ph idx="1"/>
          </p:nvPr>
        </p:nvSpPr>
        <p:spPr/>
        <p:txBody>
          <a:bodyPr/>
          <a:lstStyle/>
          <a:p>
            <a:pPr lvl="0"/>
            <a:r>
              <a:rPr lang="id-ID" b="1" dirty="0" smtClean="0"/>
              <a:t>Pembinaan</a:t>
            </a:r>
            <a:r>
              <a:rPr lang="id-ID" dirty="0" smtClean="0"/>
              <a:t> yaitu sebagai proses diskusi yang dipergunakan untuk memperbaiki kinerja yang bermasalah.</a:t>
            </a:r>
          </a:p>
          <a:p>
            <a:pPr lvl="0"/>
            <a:r>
              <a:rPr lang="id-ID" b="1" dirty="0" smtClean="0"/>
              <a:t>Pemberian tindakan disiplin</a:t>
            </a:r>
            <a:r>
              <a:rPr lang="id-ID" dirty="0" smtClean="0"/>
              <a:t>: sebagai proses untuk mengatasi masalah masalah yang kronis</a:t>
            </a:r>
          </a:p>
          <a:p>
            <a:pPr>
              <a:buNone/>
            </a:pP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Prinsip prinsip dalam memberikan umpan balik yang </a:t>
            </a:r>
            <a:r>
              <a:rPr lang="id-ID" dirty="0" smtClean="0"/>
              <a:t>konstruktif:</a:t>
            </a:r>
            <a:endParaRPr lang="id-ID" dirty="0"/>
          </a:p>
        </p:txBody>
      </p:sp>
      <p:sp>
        <p:nvSpPr>
          <p:cNvPr id="3" name="Content Placeholder 2"/>
          <p:cNvSpPr>
            <a:spLocks noGrp="1"/>
          </p:cNvSpPr>
          <p:nvPr>
            <p:ph idx="1"/>
          </p:nvPr>
        </p:nvSpPr>
        <p:spPr/>
        <p:txBody>
          <a:bodyPr/>
          <a:lstStyle/>
          <a:p>
            <a:pPr marL="514350" lvl="0" indent="-514350">
              <a:buFont typeface="+mj-lt"/>
              <a:buAutoNum type="arabicPeriod"/>
            </a:pPr>
            <a:r>
              <a:rPr lang="id-ID" dirty="0" smtClean="0"/>
              <a:t>Sesegera mungkin</a:t>
            </a:r>
          </a:p>
          <a:p>
            <a:pPr marL="514350" lvl="0" indent="-514350">
              <a:buFont typeface="+mj-lt"/>
              <a:buAutoNum type="arabicPeriod"/>
            </a:pPr>
            <a:r>
              <a:rPr lang="id-ID" dirty="0" smtClean="0"/>
              <a:t>Spesifik pada permasalahan</a:t>
            </a:r>
          </a:p>
          <a:p>
            <a:pPr marL="514350" lvl="0" indent="-514350">
              <a:buFont typeface="+mj-lt"/>
              <a:buAutoNum type="arabicPeriod"/>
            </a:pPr>
            <a:r>
              <a:rPr lang="id-ID" dirty="0" smtClean="0"/>
              <a:t>Jelaskan keinginan / harapan, sasran, dan rencana anda.</a:t>
            </a:r>
          </a:p>
          <a:p>
            <a:pPr marL="514350" lvl="0" indent="-514350">
              <a:buFont typeface="+mj-lt"/>
              <a:buAutoNum type="arabicPeriod"/>
            </a:pPr>
            <a:r>
              <a:rPr lang="id-ID" dirty="0" smtClean="0"/>
              <a:t>Hindarkan kritikan yang menyinggung harga diri</a:t>
            </a:r>
          </a:p>
          <a:p>
            <a:pPr marL="514350" lvl="0" indent="-514350">
              <a:buFont typeface="+mj-lt"/>
              <a:buAutoNum type="arabicPeriod"/>
            </a:pPr>
            <a:r>
              <a:rPr lang="id-ID" dirty="0" smtClean="0"/>
              <a:t>Perlakukan karyawan dengan terhormat</a:t>
            </a:r>
          </a:p>
          <a:p>
            <a:pPr>
              <a:buNone/>
            </a:pP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err="1" smtClean="0"/>
              <a:t>Metode</a:t>
            </a:r>
            <a:r>
              <a:rPr lang="en-US" b="1" dirty="0" smtClean="0"/>
              <a:t> </a:t>
            </a:r>
            <a:r>
              <a:rPr lang="en-US" b="1" dirty="0" err="1" smtClean="0"/>
              <a:t>Pembinaan</a:t>
            </a:r>
            <a:r>
              <a:rPr lang="id-ID" b="1" dirty="0" smtClean="0"/>
              <a:t>:</a:t>
            </a:r>
            <a:endParaRPr lang="id-ID" dirty="0"/>
          </a:p>
        </p:txBody>
      </p:sp>
      <p:sp>
        <p:nvSpPr>
          <p:cNvPr id="3" name="Content Placeholder 2"/>
          <p:cNvSpPr>
            <a:spLocks noGrp="1"/>
          </p:cNvSpPr>
          <p:nvPr>
            <p:ph idx="1"/>
          </p:nvPr>
        </p:nvSpPr>
        <p:spPr/>
        <p:txBody>
          <a:bodyPr>
            <a:normAutofit fontScale="70000" lnSpcReduction="20000"/>
          </a:bodyPr>
          <a:lstStyle/>
          <a:p>
            <a:pPr marL="514350" lvl="0" indent="-514350">
              <a:buNone/>
            </a:pPr>
            <a:r>
              <a:rPr lang="id-ID" dirty="0" smtClean="0"/>
              <a:t>1. </a:t>
            </a:r>
            <a:r>
              <a:rPr lang="id-ID" b="1" dirty="0" smtClean="0"/>
              <a:t>Identifikasi </a:t>
            </a:r>
            <a:r>
              <a:rPr lang="id-ID" b="1" dirty="0" smtClean="0"/>
              <a:t>Masalah:</a:t>
            </a:r>
          </a:p>
          <a:p>
            <a:pPr marL="263525" indent="0">
              <a:buNone/>
            </a:pPr>
            <a:r>
              <a:rPr lang="id-ID" dirty="0" smtClean="0"/>
              <a:t>“saya sangat menyayangkan keterlambatan anda akhir akhir ini, saya ingin membicarakannya dengan anda”.</a:t>
            </a:r>
          </a:p>
          <a:p>
            <a:pPr marL="514350" lvl="0" indent="-514350">
              <a:buNone/>
            </a:pPr>
            <a:r>
              <a:rPr lang="id-ID" dirty="0" smtClean="0"/>
              <a:t>2.  </a:t>
            </a:r>
            <a:r>
              <a:rPr lang="id-ID" b="1" dirty="0" smtClean="0"/>
              <a:t>Galilah </a:t>
            </a:r>
            <a:r>
              <a:rPr lang="id-ID" b="1" dirty="0" smtClean="0"/>
              <a:t>pandangan / pendapat karyawan yang bersangkutan:</a:t>
            </a:r>
          </a:p>
          <a:p>
            <a:pPr marL="263525" indent="0">
              <a:buNone/>
            </a:pPr>
            <a:r>
              <a:rPr lang="id-ID" dirty="0" smtClean="0"/>
              <a:t>“Coba jelaskan kenapa anda sering terlambat akhir akhir ini?”</a:t>
            </a:r>
          </a:p>
          <a:p>
            <a:pPr marL="263525" lvl="0" indent="-263525">
              <a:buNone/>
            </a:pPr>
            <a:r>
              <a:rPr lang="id-ID" dirty="0" smtClean="0"/>
              <a:t>3. </a:t>
            </a:r>
            <a:r>
              <a:rPr lang="id-ID" b="1" dirty="0" smtClean="0"/>
              <a:t>Galilah </a:t>
            </a:r>
            <a:r>
              <a:rPr lang="id-ID" b="1" dirty="0" smtClean="0"/>
              <a:t>ide/pendapat karyawan untuk memperbaikinya, tambahkan pengarahan anda</a:t>
            </a:r>
          </a:p>
          <a:p>
            <a:pPr marL="263525" indent="0">
              <a:buNone/>
            </a:pPr>
            <a:r>
              <a:rPr lang="id-ID" dirty="0" smtClean="0"/>
              <a:t>“Bagaimana anda akan memperbaikinya?”</a:t>
            </a:r>
          </a:p>
          <a:p>
            <a:pPr marL="263525" indent="0">
              <a:buNone/>
            </a:pPr>
            <a:r>
              <a:rPr lang="id-ID" dirty="0" smtClean="0"/>
              <a:t>“Bagaimana jika anda..?”</a:t>
            </a:r>
          </a:p>
          <a:p>
            <a:pPr marL="514350" lvl="0" indent="-514350">
              <a:buNone/>
            </a:pPr>
            <a:r>
              <a:rPr lang="id-ID" dirty="0" smtClean="0"/>
              <a:t>4. </a:t>
            </a:r>
            <a:r>
              <a:rPr lang="id-ID" b="1" dirty="0" smtClean="0"/>
              <a:t>Buatlah </a:t>
            </a:r>
            <a:r>
              <a:rPr lang="id-ID" b="1" dirty="0" smtClean="0"/>
              <a:t>rencana tertulis</a:t>
            </a:r>
          </a:p>
          <a:p>
            <a:pPr marL="514350" indent="-250825">
              <a:buNone/>
            </a:pPr>
            <a:r>
              <a:rPr lang="id-ID" dirty="0" smtClean="0"/>
              <a:t>“Maka komitmen kita berdua, anda akan...?”</a:t>
            </a:r>
          </a:p>
          <a:p>
            <a:pPr marL="514350" lvl="0" indent="-514350">
              <a:buNone/>
            </a:pPr>
            <a:r>
              <a:rPr lang="id-ID" dirty="0" smtClean="0"/>
              <a:t>5. </a:t>
            </a:r>
            <a:r>
              <a:rPr lang="id-ID" b="1" dirty="0" smtClean="0"/>
              <a:t>Lakukan </a:t>
            </a:r>
            <a:r>
              <a:rPr lang="id-ID" b="1" dirty="0" smtClean="0"/>
              <a:t>pertemuan tindak lanjut untuk memantau hasil  </a:t>
            </a:r>
          </a:p>
          <a:p>
            <a:pPr marL="263525" indent="0">
              <a:buNone/>
            </a:pPr>
            <a:r>
              <a:rPr lang="id-ID" dirty="0" smtClean="0"/>
              <a:t>“Minggu depan kita akan bicarakan lagi hasil dari komitmen kita hari ini.”</a:t>
            </a:r>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Keterampilan pokok untuk manajemen kinerja adalah</a:t>
            </a:r>
            <a:endParaRPr lang="id-ID" dirty="0"/>
          </a:p>
        </p:txBody>
      </p:sp>
      <p:sp>
        <p:nvSpPr>
          <p:cNvPr id="3" name="Content Placeholder 2"/>
          <p:cNvSpPr>
            <a:spLocks noGrp="1"/>
          </p:cNvSpPr>
          <p:nvPr>
            <p:ph idx="1"/>
          </p:nvPr>
        </p:nvSpPr>
        <p:spPr/>
        <p:txBody>
          <a:bodyPr/>
          <a:lstStyle/>
          <a:p>
            <a:pPr>
              <a:buNone/>
            </a:pPr>
            <a:r>
              <a:rPr lang="id-ID" dirty="0" smtClean="0"/>
              <a:t>1. Kemampuan menetapkan sasaran dan harapan yang jelas, </a:t>
            </a:r>
          </a:p>
          <a:p>
            <a:pPr>
              <a:buNone/>
            </a:pPr>
            <a:r>
              <a:rPr lang="id-ID" dirty="0" smtClean="0"/>
              <a:t>2. Kemampuan memberikan umpan balik positif, </a:t>
            </a:r>
          </a:p>
          <a:p>
            <a:pPr>
              <a:buNone/>
            </a:pPr>
            <a:r>
              <a:rPr lang="id-ID" dirty="0" smtClean="0"/>
              <a:t>3. Kemampuan mengatasi permasalahan kinerja secara efektif, </a:t>
            </a:r>
          </a:p>
          <a:p>
            <a:pPr>
              <a:buNone/>
            </a:pPr>
            <a:r>
              <a:rPr lang="id-ID" dirty="0" smtClean="0"/>
              <a:t>4. Kemampuan melakukan kepenyeliaan secara fleksibel.</a:t>
            </a:r>
          </a:p>
          <a:p>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b="1" dirty="0" smtClean="0"/>
              <a:t>Metode </a:t>
            </a:r>
            <a:r>
              <a:rPr lang="id-ID" b="1" dirty="0" smtClean="0"/>
              <a:t>Pendisiplinan </a:t>
            </a:r>
            <a:r>
              <a:rPr lang="id-ID" b="1" dirty="0" smtClean="0"/>
              <a:t>Karyawan:</a:t>
            </a:r>
            <a:endParaRPr lang="id-ID"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id-ID" dirty="0" smtClean="0"/>
              <a:t>Mengidentifikasi  masalah yang menggangu karyawan</a:t>
            </a:r>
          </a:p>
          <a:p>
            <a:pPr marL="514350" lvl="0" indent="-514350">
              <a:buFont typeface="+mj-lt"/>
              <a:buAutoNum type="arabicPeriod"/>
            </a:pPr>
            <a:r>
              <a:rPr lang="id-ID" dirty="0" smtClean="0"/>
              <a:t>Membantu mengidentifikasi Penyebab timbulnya masalah itu</a:t>
            </a:r>
          </a:p>
          <a:p>
            <a:pPr marL="514350" lvl="0" indent="-514350">
              <a:buFont typeface="+mj-lt"/>
              <a:buAutoNum type="arabicPeriod"/>
            </a:pPr>
            <a:r>
              <a:rPr lang="id-ID" dirty="0" smtClean="0"/>
              <a:t>Membantu mengidentifikasi cara penangulangan yang paling sesuai</a:t>
            </a:r>
          </a:p>
          <a:p>
            <a:pPr marL="514350" lvl="0" indent="-514350">
              <a:buFont typeface="+mj-lt"/>
              <a:buAutoNum type="arabicPeriod"/>
            </a:pPr>
            <a:r>
              <a:rPr lang="id-ID" dirty="0" smtClean="0"/>
              <a:t>Membantu menindak lanjuti apakah tindakan yang dilakukan telah memecahkan masalah atau tidak </a:t>
            </a:r>
          </a:p>
          <a:p>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Prilaku TIDAK DISIPLIN yang sering dijumpai di tempat Kerja</a:t>
            </a:r>
            <a:r>
              <a:rPr lang="id-ID" dirty="0" smtClean="0"/>
              <a:t>:</a:t>
            </a:r>
            <a:endParaRPr lang="id-ID" dirty="0"/>
          </a:p>
        </p:txBody>
      </p:sp>
      <p:sp>
        <p:nvSpPr>
          <p:cNvPr id="3" name="Content Placeholder 2"/>
          <p:cNvSpPr>
            <a:spLocks noGrp="1"/>
          </p:cNvSpPr>
          <p:nvPr>
            <p:ph idx="1"/>
          </p:nvPr>
        </p:nvSpPr>
        <p:spPr/>
        <p:txBody>
          <a:bodyPr>
            <a:normAutofit fontScale="85000" lnSpcReduction="10000"/>
          </a:bodyPr>
          <a:lstStyle/>
          <a:p>
            <a:pPr lvl="0"/>
            <a:r>
              <a:rPr lang="id-ID" dirty="0" smtClean="0"/>
              <a:t>Melanggar peraturan jam kerja istirahat dan jadwal kerja lainnya.</a:t>
            </a:r>
          </a:p>
          <a:p>
            <a:pPr lvl="0"/>
            <a:r>
              <a:rPr lang="id-ID" dirty="0" smtClean="0"/>
              <a:t>Melanggar peraturan keamanan dan kesehatan kerja.</a:t>
            </a:r>
          </a:p>
          <a:p>
            <a:pPr lvl="0"/>
            <a:r>
              <a:rPr lang="id-ID" dirty="0" smtClean="0"/>
              <a:t>Terlambat masuk kerja, mangkir.</a:t>
            </a:r>
          </a:p>
          <a:p>
            <a:pPr lvl="0"/>
            <a:r>
              <a:rPr lang="id-ID" dirty="0" smtClean="0"/>
              <a:t>Bekerja dengan ceroboh atau merusak peralatan, pasok atau bahan baku.</a:t>
            </a:r>
          </a:p>
          <a:p>
            <a:pPr lvl="0"/>
            <a:r>
              <a:rPr lang="id-ID" dirty="0" smtClean="0"/>
              <a:t>Suka bertengkar, tidak mau bekerja sama, mengganggu karyawan lain.</a:t>
            </a:r>
          </a:p>
          <a:p>
            <a:pPr lvl="0"/>
            <a:r>
              <a:rPr lang="id-ID" dirty="0" smtClean="0"/>
              <a:t>Menolak melaksanakan tugas / menunjukkan ketidak patuhan. </a:t>
            </a:r>
          </a:p>
          <a:p>
            <a:pPr>
              <a:buNone/>
            </a:pP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Timbulnya Ketidak Disiplinan Karyawan</a:t>
            </a:r>
            <a:r>
              <a:rPr lang="id-ID" dirty="0" smtClean="0"/>
              <a:t>:</a:t>
            </a:r>
            <a:endParaRPr lang="id-ID" dirty="0"/>
          </a:p>
        </p:txBody>
      </p:sp>
      <p:sp>
        <p:nvSpPr>
          <p:cNvPr id="3" name="Content Placeholder 2"/>
          <p:cNvSpPr>
            <a:spLocks noGrp="1"/>
          </p:cNvSpPr>
          <p:nvPr>
            <p:ph idx="1"/>
          </p:nvPr>
        </p:nvSpPr>
        <p:spPr/>
        <p:txBody>
          <a:bodyPr>
            <a:normAutofit fontScale="92500" lnSpcReduction="20000"/>
          </a:bodyPr>
          <a:lstStyle/>
          <a:p>
            <a:pPr lvl="0"/>
            <a:r>
              <a:rPr lang="en-US" dirty="0" err="1" smtClean="0"/>
              <a:t>Masalah</a:t>
            </a:r>
            <a:r>
              <a:rPr lang="en-US" dirty="0" smtClean="0"/>
              <a:t> Intern / </a:t>
            </a:r>
            <a:r>
              <a:rPr lang="en-US" dirty="0" err="1" smtClean="0"/>
              <a:t>Pribadi</a:t>
            </a:r>
            <a:r>
              <a:rPr lang="en-US" dirty="0" smtClean="0"/>
              <a:t> </a:t>
            </a:r>
            <a:r>
              <a:rPr lang="en-US" dirty="0" err="1" smtClean="0"/>
              <a:t>yaitu</a:t>
            </a:r>
            <a:r>
              <a:rPr lang="en-US" dirty="0" smtClean="0"/>
              <a:t> Stress </a:t>
            </a:r>
            <a:r>
              <a:rPr lang="en-US" dirty="0" err="1" smtClean="0"/>
              <a:t>karena</a:t>
            </a:r>
            <a:r>
              <a:rPr lang="en-US" dirty="0" smtClean="0"/>
              <a:t> </a:t>
            </a:r>
            <a:r>
              <a:rPr lang="en-US" dirty="0" err="1" smtClean="0"/>
              <a:t>masalah</a:t>
            </a:r>
            <a:r>
              <a:rPr lang="en-US" dirty="0" smtClean="0"/>
              <a:t> </a:t>
            </a:r>
            <a:r>
              <a:rPr lang="en-US" dirty="0" err="1" smtClean="0"/>
              <a:t>emosional</a:t>
            </a:r>
            <a:r>
              <a:rPr lang="en-US" dirty="0" smtClean="0"/>
              <a:t> (</a:t>
            </a:r>
            <a:r>
              <a:rPr lang="en-US" dirty="0" err="1" smtClean="0"/>
              <a:t>Keluarga</a:t>
            </a:r>
            <a:r>
              <a:rPr lang="en-US" dirty="0" smtClean="0"/>
              <a:t>, </a:t>
            </a:r>
            <a:r>
              <a:rPr lang="en-US" dirty="0" err="1" smtClean="0"/>
              <a:t>Perkawinan</a:t>
            </a:r>
            <a:r>
              <a:rPr lang="en-US" dirty="0" smtClean="0"/>
              <a:t>, </a:t>
            </a:r>
            <a:r>
              <a:rPr lang="en-US" dirty="0" err="1" smtClean="0"/>
              <a:t>Keuangan</a:t>
            </a:r>
            <a:r>
              <a:rPr lang="en-US" dirty="0" smtClean="0"/>
              <a:t>, </a:t>
            </a:r>
            <a:r>
              <a:rPr lang="en-US" dirty="0" err="1" smtClean="0"/>
              <a:t>Kesehatan</a:t>
            </a:r>
            <a:r>
              <a:rPr lang="en-US" dirty="0" smtClean="0"/>
              <a:t>, </a:t>
            </a:r>
            <a:r>
              <a:rPr lang="en-US" dirty="0" err="1" smtClean="0"/>
              <a:t>dll</a:t>
            </a:r>
            <a:r>
              <a:rPr lang="en-US" dirty="0" smtClean="0"/>
              <a:t>).</a:t>
            </a:r>
            <a:endParaRPr lang="id-ID" dirty="0" smtClean="0"/>
          </a:p>
          <a:p>
            <a:pPr marL="360363" indent="0">
              <a:buNone/>
            </a:pPr>
            <a:r>
              <a:rPr lang="id-ID" dirty="0" smtClean="0"/>
              <a:t>Dalam pendisiplinan Intern, Penyelia membimbing karyawan untuk menemukan cara pemecahan masalah yang mereka hadapi dan menangani masalah mereka sendiri BUKAN mengambil alih masalah pribadi karyawan. </a:t>
            </a:r>
          </a:p>
          <a:p>
            <a:pPr lvl="0"/>
            <a:r>
              <a:rPr lang="en-US" dirty="0" err="1" smtClean="0"/>
              <a:t>Masalah</a:t>
            </a:r>
            <a:r>
              <a:rPr lang="en-US" dirty="0" smtClean="0"/>
              <a:t> </a:t>
            </a:r>
            <a:r>
              <a:rPr lang="en-US" dirty="0" err="1" smtClean="0"/>
              <a:t>Ekstern</a:t>
            </a:r>
            <a:r>
              <a:rPr lang="en-US" dirty="0" smtClean="0"/>
              <a:t> / </a:t>
            </a:r>
            <a:r>
              <a:rPr lang="en-US" dirty="0" err="1" smtClean="0"/>
              <a:t>Lingkungan</a:t>
            </a:r>
            <a:r>
              <a:rPr lang="en-US" dirty="0" smtClean="0"/>
              <a:t> </a:t>
            </a:r>
            <a:r>
              <a:rPr lang="en-US" dirty="0" err="1" smtClean="0"/>
              <a:t>di</a:t>
            </a:r>
            <a:r>
              <a:rPr lang="en-US" dirty="0" smtClean="0"/>
              <a:t> </a:t>
            </a:r>
            <a:r>
              <a:rPr lang="en-US" dirty="0" err="1" smtClean="0"/>
              <a:t>tempat</a:t>
            </a:r>
            <a:r>
              <a:rPr lang="en-US" dirty="0" smtClean="0"/>
              <a:t> </a:t>
            </a:r>
            <a:r>
              <a:rPr lang="en-US" dirty="0" err="1" smtClean="0"/>
              <a:t>kerja</a:t>
            </a:r>
            <a:r>
              <a:rPr lang="en-US" dirty="0" smtClean="0"/>
              <a:t> </a:t>
            </a:r>
            <a:r>
              <a:rPr lang="en-US" dirty="0" err="1" smtClean="0"/>
              <a:t>yaitu</a:t>
            </a:r>
            <a:r>
              <a:rPr lang="en-US" dirty="0" smtClean="0"/>
              <a:t> </a:t>
            </a:r>
            <a:r>
              <a:rPr lang="en-US" dirty="0" err="1" smtClean="0"/>
              <a:t>Meminta</a:t>
            </a:r>
            <a:r>
              <a:rPr lang="en-US" dirty="0" smtClean="0"/>
              <a:t> </a:t>
            </a:r>
            <a:r>
              <a:rPr lang="en-US" dirty="0" err="1" smtClean="0"/>
              <a:t>perhatian</a:t>
            </a:r>
            <a:r>
              <a:rPr lang="en-US" dirty="0" smtClean="0"/>
              <a:t> </a:t>
            </a:r>
            <a:r>
              <a:rPr lang="en-US" dirty="0" err="1" smtClean="0"/>
              <a:t>atasan</a:t>
            </a:r>
            <a:r>
              <a:rPr lang="en-US" dirty="0" smtClean="0"/>
              <a:t>, </a:t>
            </a:r>
            <a:r>
              <a:rPr lang="en-US" dirty="0" err="1" smtClean="0"/>
              <a:t>hubungan</a:t>
            </a:r>
            <a:r>
              <a:rPr lang="en-US" dirty="0" smtClean="0"/>
              <a:t> </a:t>
            </a:r>
            <a:r>
              <a:rPr lang="en-US" dirty="0" err="1" smtClean="0"/>
              <a:t>dengan</a:t>
            </a:r>
            <a:r>
              <a:rPr lang="en-US" dirty="0" smtClean="0"/>
              <a:t> </a:t>
            </a:r>
            <a:r>
              <a:rPr lang="en-US" dirty="0" err="1" smtClean="0"/>
              <a:t>rekan</a:t>
            </a:r>
            <a:r>
              <a:rPr lang="en-US" dirty="0" smtClean="0"/>
              <a:t> </a:t>
            </a:r>
            <a:r>
              <a:rPr lang="en-US" dirty="0" err="1" smtClean="0"/>
              <a:t>kerja</a:t>
            </a:r>
            <a:r>
              <a:rPr lang="en-US" dirty="0" smtClean="0"/>
              <a:t>, </a:t>
            </a:r>
            <a:r>
              <a:rPr lang="en-US" dirty="0" err="1" smtClean="0"/>
              <a:t>dll</a:t>
            </a:r>
            <a:r>
              <a:rPr lang="en-US" dirty="0" smtClean="0"/>
              <a:t>.</a:t>
            </a:r>
            <a:endParaRPr lang="id-ID" dirty="0" smtClean="0"/>
          </a:p>
          <a:p>
            <a:pPr>
              <a:buNone/>
            </a:pP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Ciri-ciri karyawan yang menghadapi masalah Intern</a:t>
            </a:r>
            <a:r>
              <a:rPr lang="id-ID" dirty="0" smtClean="0"/>
              <a:t>:</a:t>
            </a:r>
            <a:endParaRPr lang="id-ID" dirty="0"/>
          </a:p>
        </p:txBody>
      </p:sp>
      <p:sp>
        <p:nvSpPr>
          <p:cNvPr id="3" name="Content Placeholder 2"/>
          <p:cNvSpPr>
            <a:spLocks noGrp="1"/>
          </p:cNvSpPr>
          <p:nvPr>
            <p:ph idx="1"/>
          </p:nvPr>
        </p:nvSpPr>
        <p:spPr/>
        <p:txBody>
          <a:bodyPr>
            <a:normAutofit fontScale="92500" lnSpcReduction="20000"/>
          </a:bodyPr>
          <a:lstStyle/>
          <a:p>
            <a:pPr lvl="0"/>
            <a:r>
              <a:rPr lang="id-ID" dirty="0" smtClean="0"/>
              <a:t>Menurunnya tingkat kuantitas dan kualitas hasil kerja secara mendadak</a:t>
            </a:r>
          </a:p>
          <a:p>
            <a:pPr lvl="0"/>
            <a:r>
              <a:rPr lang="id-ID" dirty="0" smtClean="0"/>
              <a:t>Adanya perubahan prilaku yang mendadak</a:t>
            </a:r>
          </a:p>
          <a:p>
            <a:pPr lvl="0"/>
            <a:r>
              <a:rPr lang="id-ID" dirty="0" smtClean="0"/>
              <a:t>Meningkatnya kesalahan kerja</a:t>
            </a:r>
          </a:p>
          <a:p>
            <a:pPr lvl="0"/>
            <a:r>
              <a:rPr lang="id-ID" dirty="0" smtClean="0"/>
              <a:t>Meningkatnya kecelakaan kerja</a:t>
            </a:r>
          </a:p>
          <a:p>
            <a:pPr lvl="0"/>
            <a:r>
              <a:rPr lang="id-ID" dirty="0" smtClean="0"/>
              <a:t>Tidak konsisten berkerja</a:t>
            </a:r>
          </a:p>
          <a:p>
            <a:pPr lvl="0"/>
            <a:r>
              <a:rPr lang="id-ID" dirty="0" smtClean="0"/>
              <a:t>Terlalu sering mangkir, terlambat, atau pulang lebih awal</a:t>
            </a:r>
          </a:p>
          <a:p>
            <a:pPr lvl="0"/>
            <a:r>
              <a:rPr lang="id-ID" dirty="0" smtClean="0"/>
              <a:t>Mudah tersinggung, tidak bertanggung jawab atau masa bodoh </a:t>
            </a:r>
          </a:p>
          <a:p>
            <a:pPr>
              <a:buNone/>
            </a:pP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Cara Mengidentifikasi  Karyawan</a:t>
            </a:r>
            <a:r>
              <a:rPr lang="id-ID" b="1" dirty="0" smtClean="0"/>
              <a:t> </a:t>
            </a:r>
            <a:r>
              <a:rPr lang="id-ID" dirty="0" smtClean="0"/>
              <a:t>Bermasalah</a:t>
            </a:r>
            <a:r>
              <a:rPr lang="id-ID" dirty="0" smtClean="0"/>
              <a:t>:</a:t>
            </a:r>
            <a:endParaRPr lang="id-ID" dirty="0"/>
          </a:p>
        </p:txBody>
      </p:sp>
      <p:sp>
        <p:nvSpPr>
          <p:cNvPr id="3" name="Content Placeholder 2"/>
          <p:cNvSpPr>
            <a:spLocks noGrp="1"/>
          </p:cNvSpPr>
          <p:nvPr>
            <p:ph idx="1"/>
          </p:nvPr>
        </p:nvSpPr>
        <p:spPr>
          <a:xfrm>
            <a:off x="457200" y="1600200"/>
            <a:ext cx="8229600" cy="4829196"/>
          </a:xfrm>
        </p:spPr>
        <p:txBody>
          <a:bodyPr>
            <a:normAutofit fontScale="55000" lnSpcReduction="20000"/>
          </a:bodyPr>
          <a:lstStyle/>
          <a:p>
            <a:pPr marL="263525" lvl="0" indent="-263525">
              <a:buFont typeface="+mj-lt"/>
              <a:buAutoNum type="arabicPeriod"/>
            </a:pPr>
            <a:r>
              <a:rPr lang="id-ID" dirty="0" smtClean="0"/>
              <a:t>Nama Karyawan:.............................................................................................................</a:t>
            </a:r>
          </a:p>
          <a:p>
            <a:pPr marL="263525" lvl="0" indent="-263525">
              <a:buFont typeface="+mj-lt"/>
              <a:buAutoNum type="arabicPeriod"/>
            </a:pPr>
            <a:r>
              <a:rPr lang="id-ID" dirty="0" smtClean="0"/>
              <a:t>Petunjuk adanya Masalah:....................................................................................</a:t>
            </a:r>
          </a:p>
          <a:p>
            <a:pPr marL="263525" indent="0">
              <a:buNone/>
            </a:pPr>
            <a:r>
              <a:rPr lang="id-ID" dirty="0" smtClean="0"/>
              <a:t>Membantu mengidentifikasi Penyebab timbulnya masalah itu:</a:t>
            </a:r>
          </a:p>
          <a:p>
            <a:pPr marL="263525" indent="-263525">
              <a:buNone/>
            </a:pPr>
            <a:r>
              <a:rPr lang="id-ID" dirty="0" smtClean="0"/>
              <a:t>3.  Penyebab yang mungkin: </a:t>
            </a:r>
          </a:p>
          <a:p>
            <a:pPr marL="263525" indent="0">
              <a:buNone/>
            </a:pPr>
            <a:r>
              <a:rPr lang="id-ID" dirty="0" smtClean="0"/>
              <a:t>a. Masalah Intern: ....................................................................................................</a:t>
            </a:r>
          </a:p>
          <a:p>
            <a:pPr marL="263525" indent="0">
              <a:buNone/>
            </a:pPr>
            <a:r>
              <a:rPr lang="id-ID" dirty="0" smtClean="0"/>
              <a:t>b. Masalah Ekstern:..................................................................................................</a:t>
            </a:r>
          </a:p>
          <a:p>
            <a:pPr marL="263525" indent="-263525">
              <a:buNone/>
            </a:pPr>
            <a:r>
              <a:rPr lang="id-ID" dirty="0" smtClean="0"/>
              <a:t>4.  Sumber informasi untuk konfirmasi: </a:t>
            </a:r>
          </a:p>
          <a:p>
            <a:pPr marL="263525" indent="0">
              <a:buNone/>
            </a:pPr>
            <a:r>
              <a:rPr lang="id-ID" dirty="0" smtClean="0"/>
              <a:t>Karyawan yang bersangkutan: ............................................................................</a:t>
            </a:r>
          </a:p>
          <a:p>
            <a:pPr marL="263525" indent="0">
              <a:buNone/>
            </a:pPr>
            <a:r>
              <a:rPr lang="id-ID" dirty="0" smtClean="0"/>
              <a:t>Membantu mengidentifikasi cara penangulangan yang paling sesuai, penyelia harus dapat membahas cara penanggulangan yang paling sesuai namun jangan mengarahkan karyawan terlalu jauh (khususnya masalah INTERN)</a:t>
            </a:r>
          </a:p>
          <a:p>
            <a:pPr marL="263525" indent="-263525">
              <a:buNone/>
            </a:pPr>
            <a:r>
              <a:rPr lang="id-ID" dirty="0" smtClean="0"/>
              <a:t>5. Jadilah PENDENGAR yang baik dan CATAT semua yang diidentifikasikan karyawan yang bersangkutan.</a:t>
            </a:r>
          </a:p>
          <a:p>
            <a:pPr marL="263525" indent="-263525">
              <a:buNone/>
            </a:pPr>
            <a:r>
              <a:rPr lang="id-ID" dirty="0" smtClean="0"/>
              <a:t>6. Tanyakan apa penanggulangan yang dianggap baik oleh karyawan tersebut.</a:t>
            </a:r>
          </a:p>
          <a:p>
            <a:pPr marL="263525" indent="0">
              <a:buNone/>
            </a:pPr>
            <a:r>
              <a:rPr lang="id-ID" dirty="0" smtClean="0"/>
              <a:t>Tindak lanjuti tindakan yang telah dilakukan karyawan</a:t>
            </a:r>
          </a:p>
          <a:p>
            <a:pPr marL="263525" indent="-263525">
              <a:buNone/>
            </a:pPr>
            <a:r>
              <a:rPr lang="id-ID" dirty="0" smtClean="0"/>
              <a:t>7. Perhatikan apakah kinerja karyawan telah berubah atau tidak.</a:t>
            </a:r>
          </a:p>
          <a:p>
            <a:pPr marL="263525" indent="-263525">
              <a:buNone/>
            </a:pPr>
            <a:r>
              <a:rPr lang="id-ID" dirty="0" smtClean="0"/>
              <a:t>8. Jika tidak berubah lakukan PENDISIPLINAN.</a:t>
            </a: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Beberapa Alasan Penyelia Menghindari Pendisiplinan Karyawan</a:t>
            </a:r>
            <a:r>
              <a:rPr lang="id-ID" dirty="0" smtClean="0"/>
              <a:t>:</a:t>
            </a:r>
            <a:endParaRPr lang="id-ID" dirty="0"/>
          </a:p>
        </p:txBody>
      </p:sp>
      <p:sp>
        <p:nvSpPr>
          <p:cNvPr id="3" name="Content Placeholder 2"/>
          <p:cNvSpPr>
            <a:spLocks noGrp="1"/>
          </p:cNvSpPr>
          <p:nvPr>
            <p:ph idx="1"/>
          </p:nvPr>
        </p:nvSpPr>
        <p:spPr>
          <a:xfrm>
            <a:off x="457200" y="1600200"/>
            <a:ext cx="8229600" cy="5043510"/>
          </a:xfrm>
        </p:spPr>
        <p:txBody>
          <a:bodyPr>
            <a:normAutofit fontScale="70000" lnSpcReduction="20000"/>
          </a:bodyPr>
          <a:lstStyle/>
          <a:p>
            <a:pPr marL="360363" lvl="0" indent="-360363">
              <a:buFont typeface="+mj-lt"/>
              <a:buAutoNum type="arabicPeriod"/>
            </a:pPr>
            <a:r>
              <a:rPr lang="id-ID" dirty="0" smtClean="0"/>
              <a:t>Tidak Siap </a:t>
            </a:r>
          </a:p>
          <a:p>
            <a:pPr marL="360363" indent="0">
              <a:buNone/>
            </a:pPr>
            <a:r>
              <a:rPr lang="en-US" dirty="0" err="1" smtClean="0"/>
              <a:t>Banyak</a:t>
            </a:r>
            <a:r>
              <a:rPr lang="en-US" dirty="0" smtClean="0"/>
              <a:t> </a:t>
            </a:r>
            <a:r>
              <a:rPr lang="en-US" dirty="0" err="1" smtClean="0"/>
              <a:t>penyelia</a:t>
            </a:r>
            <a:r>
              <a:rPr lang="en-US" dirty="0" smtClean="0"/>
              <a:t> yang </a:t>
            </a:r>
            <a:r>
              <a:rPr lang="en-US" dirty="0" err="1" smtClean="0"/>
              <a:t>tidak</a:t>
            </a:r>
            <a:r>
              <a:rPr lang="en-US" dirty="0" smtClean="0"/>
              <a:t> </a:t>
            </a:r>
            <a:r>
              <a:rPr lang="en-US" dirty="0" err="1" smtClean="0"/>
              <a:t>mempunyai</a:t>
            </a:r>
            <a:r>
              <a:rPr lang="en-US" dirty="0" smtClean="0"/>
              <a:t> </a:t>
            </a:r>
            <a:r>
              <a:rPr lang="en-US" dirty="0" err="1" smtClean="0"/>
              <a:t>keterampilan</a:t>
            </a:r>
            <a:r>
              <a:rPr lang="en-US" dirty="0" smtClean="0"/>
              <a:t> </a:t>
            </a:r>
            <a:r>
              <a:rPr lang="en-US" dirty="0" err="1" smtClean="0"/>
              <a:t>dan</a:t>
            </a:r>
            <a:r>
              <a:rPr lang="en-US" dirty="0" smtClean="0"/>
              <a:t> </a:t>
            </a:r>
            <a:r>
              <a:rPr lang="en-US" dirty="0" err="1" smtClean="0"/>
              <a:t>pengetahuan</a:t>
            </a:r>
            <a:r>
              <a:rPr lang="en-US" dirty="0" smtClean="0"/>
              <a:t> </a:t>
            </a:r>
            <a:r>
              <a:rPr lang="en-US" dirty="0" err="1" smtClean="0"/>
              <a:t>tentang</a:t>
            </a:r>
            <a:r>
              <a:rPr lang="en-US" dirty="0" smtClean="0"/>
              <a:t> </a:t>
            </a:r>
            <a:r>
              <a:rPr lang="en-US" dirty="0" err="1" smtClean="0"/>
              <a:t>cara</a:t>
            </a:r>
            <a:r>
              <a:rPr lang="en-US" dirty="0" smtClean="0"/>
              <a:t> </a:t>
            </a:r>
            <a:r>
              <a:rPr lang="en-US" dirty="0" err="1" smtClean="0"/>
              <a:t>menangani</a:t>
            </a:r>
            <a:r>
              <a:rPr lang="en-US" dirty="0" smtClean="0"/>
              <a:t> </a:t>
            </a:r>
            <a:r>
              <a:rPr lang="en-US" dirty="0" err="1" smtClean="0"/>
              <a:t>masalah</a:t>
            </a:r>
            <a:r>
              <a:rPr lang="en-US" dirty="0" smtClean="0"/>
              <a:t> </a:t>
            </a:r>
            <a:r>
              <a:rPr lang="en-US" dirty="0" err="1" smtClean="0"/>
              <a:t>pendisiplinan</a:t>
            </a:r>
            <a:endParaRPr lang="id-ID" dirty="0" smtClean="0"/>
          </a:p>
          <a:p>
            <a:pPr marL="360363" lvl="0" indent="-360363">
              <a:buNone/>
            </a:pPr>
            <a:r>
              <a:rPr lang="id-ID" dirty="0" smtClean="0"/>
              <a:t>2.   Takut </a:t>
            </a:r>
            <a:r>
              <a:rPr lang="id-ID" dirty="0" smtClean="0"/>
              <a:t>Kehilangan Teman </a:t>
            </a:r>
          </a:p>
          <a:p>
            <a:pPr marL="360363" indent="0">
              <a:buNone/>
            </a:pPr>
            <a:r>
              <a:rPr lang="en-US" dirty="0" err="1" smtClean="0"/>
              <a:t>Penyelia</a:t>
            </a:r>
            <a:r>
              <a:rPr lang="en-US" dirty="0" smtClean="0"/>
              <a:t>  </a:t>
            </a:r>
            <a:r>
              <a:rPr lang="en-US" dirty="0" err="1" smtClean="0"/>
              <a:t>tidak</a:t>
            </a:r>
            <a:r>
              <a:rPr lang="en-US" dirty="0" smtClean="0"/>
              <a:t> </a:t>
            </a:r>
            <a:r>
              <a:rPr lang="en-US" dirty="0" err="1" smtClean="0"/>
              <a:t>ingin</a:t>
            </a:r>
            <a:r>
              <a:rPr lang="en-US" dirty="0" smtClean="0"/>
              <a:t> </a:t>
            </a:r>
            <a:r>
              <a:rPr lang="en-US" dirty="0" err="1" smtClean="0"/>
              <a:t>kehilangan</a:t>
            </a:r>
            <a:r>
              <a:rPr lang="en-US" dirty="0" smtClean="0"/>
              <a:t> </a:t>
            </a:r>
            <a:r>
              <a:rPr lang="en-US" dirty="0" err="1" smtClean="0"/>
              <a:t>teman</a:t>
            </a:r>
            <a:r>
              <a:rPr lang="en-US" dirty="0" smtClean="0"/>
              <a:t> </a:t>
            </a:r>
            <a:r>
              <a:rPr lang="en-US" dirty="0" err="1" smtClean="0"/>
              <a:t>atau</a:t>
            </a:r>
            <a:r>
              <a:rPr lang="en-US" dirty="0" smtClean="0"/>
              <a:t> </a:t>
            </a:r>
            <a:r>
              <a:rPr lang="en-US" dirty="0" err="1" smtClean="0"/>
              <a:t>dianggap</a:t>
            </a:r>
            <a:r>
              <a:rPr lang="en-US" dirty="0" smtClean="0"/>
              <a:t> </a:t>
            </a:r>
            <a:r>
              <a:rPr lang="en-US" dirty="0" err="1" smtClean="0"/>
              <a:t>tidak</a:t>
            </a:r>
            <a:r>
              <a:rPr lang="en-US" dirty="0" smtClean="0"/>
              <a:t> </a:t>
            </a:r>
            <a:r>
              <a:rPr lang="en-US" dirty="0" err="1" smtClean="0"/>
              <a:t>bersahabat</a:t>
            </a:r>
            <a:r>
              <a:rPr lang="en-US" dirty="0" smtClean="0"/>
              <a:t> </a:t>
            </a:r>
            <a:r>
              <a:rPr lang="en-US" dirty="0" err="1" smtClean="0"/>
              <a:t>dengan</a:t>
            </a:r>
            <a:r>
              <a:rPr lang="en-US" dirty="0" smtClean="0"/>
              <a:t> </a:t>
            </a:r>
            <a:r>
              <a:rPr lang="en-US" dirty="0" err="1" smtClean="0"/>
              <a:t>karyawan</a:t>
            </a:r>
            <a:r>
              <a:rPr lang="en-US" dirty="0" smtClean="0"/>
              <a:t>.</a:t>
            </a:r>
            <a:endParaRPr lang="id-ID" dirty="0" smtClean="0"/>
          </a:p>
          <a:p>
            <a:pPr marL="360363" lvl="0" indent="-360363">
              <a:buNone/>
            </a:pPr>
            <a:r>
              <a:rPr lang="id-ID" dirty="0" smtClean="0"/>
              <a:t>3.   Tidak </a:t>
            </a:r>
            <a:r>
              <a:rPr lang="id-ID" dirty="0" smtClean="0"/>
              <a:t>Mau Kehilangan Waktu</a:t>
            </a:r>
          </a:p>
          <a:p>
            <a:pPr marL="360363" indent="0">
              <a:buNone/>
            </a:pPr>
            <a:r>
              <a:rPr lang="en-US" dirty="0" err="1" smtClean="0"/>
              <a:t>Penyelia</a:t>
            </a:r>
            <a:r>
              <a:rPr lang="en-US" dirty="0" smtClean="0"/>
              <a:t> </a:t>
            </a:r>
            <a:r>
              <a:rPr lang="en-US" dirty="0" err="1" smtClean="0"/>
              <a:t>merasa</a:t>
            </a:r>
            <a:r>
              <a:rPr lang="en-US" dirty="0" smtClean="0"/>
              <a:t> </a:t>
            </a:r>
            <a:r>
              <a:rPr lang="en-US" dirty="0" err="1" smtClean="0"/>
              <a:t>pendisiplinan</a:t>
            </a:r>
            <a:r>
              <a:rPr lang="en-US" dirty="0" smtClean="0"/>
              <a:t> </a:t>
            </a:r>
            <a:r>
              <a:rPr lang="en-US" dirty="0" err="1" smtClean="0"/>
              <a:t>memerlukan</a:t>
            </a:r>
            <a:r>
              <a:rPr lang="en-US" dirty="0" smtClean="0"/>
              <a:t> </a:t>
            </a:r>
            <a:r>
              <a:rPr lang="en-US" dirty="0" err="1" smtClean="0"/>
              <a:t>waktu</a:t>
            </a:r>
            <a:r>
              <a:rPr lang="en-US" dirty="0" smtClean="0"/>
              <a:t> yang </a:t>
            </a:r>
            <a:r>
              <a:rPr lang="en-US" dirty="0" err="1" smtClean="0"/>
              <a:t>panjang</a:t>
            </a:r>
            <a:r>
              <a:rPr lang="en-US" dirty="0" smtClean="0"/>
              <a:t> </a:t>
            </a:r>
            <a:r>
              <a:rPr lang="en-US" dirty="0" err="1" smtClean="0"/>
              <a:t>sehingga</a:t>
            </a:r>
            <a:r>
              <a:rPr lang="en-US" dirty="0" smtClean="0"/>
              <a:t> </a:t>
            </a:r>
            <a:r>
              <a:rPr lang="en-US" dirty="0" err="1" smtClean="0"/>
              <a:t>akan</a:t>
            </a:r>
            <a:r>
              <a:rPr lang="en-US" dirty="0" smtClean="0"/>
              <a:t> </a:t>
            </a:r>
            <a:r>
              <a:rPr lang="en-US" dirty="0" err="1" smtClean="0"/>
              <a:t>mengganggu</a:t>
            </a:r>
            <a:r>
              <a:rPr lang="en-US" dirty="0" smtClean="0"/>
              <a:t> </a:t>
            </a:r>
            <a:r>
              <a:rPr lang="en-US" dirty="0" err="1" smtClean="0"/>
              <a:t>pekerjaan</a:t>
            </a:r>
            <a:r>
              <a:rPr lang="en-US" dirty="0" smtClean="0"/>
              <a:t> </a:t>
            </a:r>
            <a:r>
              <a:rPr lang="en-US" dirty="0" err="1" smtClean="0"/>
              <a:t>lainnya</a:t>
            </a:r>
            <a:r>
              <a:rPr lang="en-US" dirty="0" smtClean="0"/>
              <a:t>.</a:t>
            </a:r>
            <a:endParaRPr lang="id-ID" dirty="0" smtClean="0"/>
          </a:p>
          <a:p>
            <a:pPr marL="360363" lvl="0" indent="-360363">
              <a:buNone/>
            </a:pPr>
            <a:r>
              <a:rPr lang="id-ID" dirty="0" smtClean="0"/>
              <a:t>4.   Takut </a:t>
            </a:r>
            <a:r>
              <a:rPr lang="id-ID" dirty="0" smtClean="0"/>
              <a:t>Tidak Dapat Menahan Emosi</a:t>
            </a:r>
          </a:p>
          <a:p>
            <a:pPr marL="360363" indent="0">
              <a:buNone/>
            </a:pPr>
            <a:r>
              <a:rPr lang="en-US" dirty="0" err="1" smtClean="0"/>
              <a:t>Penyelia</a:t>
            </a:r>
            <a:r>
              <a:rPr lang="en-US" dirty="0" smtClean="0"/>
              <a:t> </a:t>
            </a:r>
            <a:r>
              <a:rPr lang="en-US" dirty="0" err="1" smtClean="0"/>
              <a:t>takut</a:t>
            </a:r>
            <a:r>
              <a:rPr lang="en-US" dirty="0" smtClean="0"/>
              <a:t> </a:t>
            </a:r>
            <a:r>
              <a:rPr lang="en-US" dirty="0" err="1" smtClean="0"/>
              <a:t>karyawan</a:t>
            </a:r>
            <a:r>
              <a:rPr lang="en-US" dirty="0" smtClean="0"/>
              <a:t> </a:t>
            </a:r>
            <a:r>
              <a:rPr lang="en-US" dirty="0" err="1" smtClean="0"/>
              <a:t>akan</a:t>
            </a:r>
            <a:r>
              <a:rPr lang="en-US" dirty="0" smtClean="0"/>
              <a:t> </a:t>
            </a:r>
            <a:r>
              <a:rPr lang="en-US" dirty="0" err="1" smtClean="0"/>
              <a:t>melakukan</a:t>
            </a:r>
            <a:r>
              <a:rPr lang="en-US" dirty="0" smtClean="0"/>
              <a:t> </a:t>
            </a:r>
            <a:r>
              <a:rPr lang="en-US" dirty="0" err="1" smtClean="0"/>
              <a:t>demonstrasi</a:t>
            </a:r>
            <a:r>
              <a:rPr lang="en-US" dirty="0" smtClean="0"/>
              <a:t> </a:t>
            </a:r>
            <a:r>
              <a:rPr lang="en-US" dirty="0" err="1" smtClean="0"/>
              <a:t>dan</a:t>
            </a:r>
            <a:r>
              <a:rPr lang="en-US" dirty="0" smtClean="0"/>
              <a:t> </a:t>
            </a:r>
            <a:r>
              <a:rPr lang="en-US" dirty="0" err="1" smtClean="0"/>
              <a:t>merusak</a:t>
            </a:r>
            <a:r>
              <a:rPr lang="en-US" dirty="0" smtClean="0"/>
              <a:t> asset </a:t>
            </a:r>
            <a:r>
              <a:rPr lang="en-US" dirty="0" err="1" smtClean="0"/>
              <a:t>perusahaan</a:t>
            </a:r>
            <a:r>
              <a:rPr lang="en-US" dirty="0" smtClean="0"/>
              <a:t> </a:t>
            </a:r>
            <a:r>
              <a:rPr lang="en-US" dirty="0" err="1" smtClean="0"/>
              <a:t>atau</a:t>
            </a:r>
            <a:r>
              <a:rPr lang="en-US" dirty="0" smtClean="0"/>
              <a:t> </a:t>
            </a:r>
            <a:r>
              <a:rPr lang="en-US" dirty="0" err="1" smtClean="0"/>
              <a:t>bahkan</a:t>
            </a:r>
            <a:r>
              <a:rPr lang="en-US" dirty="0" smtClean="0"/>
              <a:t> </a:t>
            </a:r>
            <a:r>
              <a:rPr lang="en-US" dirty="0" err="1" smtClean="0"/>
              <a:t>Penyelia</a:t>
            </a:r>
            <a:r>
              <a:rPr lang="en-US" dirty="0" smtClean="0"/>
              <a:t> yang </a:t>
            </a:r>
            <a:r>
              <a:rPr lang="en-US" dirty="0" err="1" smtClean="0"/>
              <a:t>justru</a:t>
            </a:r>
            <a:r>
              <a:rPr lang="en-US" dirty="0" smtClean="0"/>
              <a:t> </a:t>
            </a:r>
            <a:r>
              <a:rPr lang="en-US" dirty="0" err="1" smtClean="0"/>
              <a:t>tidak</a:t>
            </a:r>
            <a:r>
              <a:rPr lang="en-US" dirty="0" smtClean="0"/>
              <a:t> </a:t>
            </a:r>
            <a:r>
              <a:rPr lang="en-US" dirty="0" err="1" smtClean="0"/>
              <a:t>dapat</a:t>
            </a:r>
            <a:r>
              <a:rPr lang="en-US" dirty="0" smtClean="0"/>
              <a:t> </a:t>
            </a:r>
            <a:r>
              <a:rPr lang="en-US" dirty="0" err="1" smtClean="0"/>
              <a:t>menahan</a:t>
            </a:r>
            <a:r>
              <a:rPr lang="en-US" dirty="0" smtClean="0"/>
              <a:t> </a:t>
            </a:r>
            <a:r>
              <a:rPr lang="en-US" dirty="0" err="1" smtClean="0"/>
              <a:t>emosi</a:t>
            </a:r>
            <a:r>
              <a:rPr lang="en-US" dirty="0" smtClean="0"/>
              <a:t>. </a:t>
            </a:r>
            <a:endParaRPr lang="id-ID" dirty="0" smtClean="0"/>
          </a:p>
          <a:p>
            <a:pPr marL="360363" lvl="0" indent="-360363">
              <a:buNone/>
            </a:pPr>
            <a:r>
              <a:rPr lang="id-ID" dirty="0" smtClean="0"/>
              <a:t>5.   Merasa </a:t>
            </a:r>
            <a:r>
              <a:rPr lang="id-ID" dirty="0" smtClean="0"/>
              <a:t>Bukan Tugas Seorang Penyelia</a:t>
            </a:r>
          </a:p>
          <a:p>
            <a:pPr marL="360363" indent="0">
              <a:buNone/>
            </a:pPr>
            <a:r>
              <a:rPr lang="id-ID" dirty="0" smtClean="0"/>
              <a:t>Penyelia merasa PENDISIPLINAN merupakan tugas seorang HRD dan bukan tugas seorang penyelia </a:t>
            </a:r>
          </a:p>
          <a:p>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3 (Tiga) Hasil Pendisiplinan Karyawan</a:t>
            </a:r>
            <a:r>
              <a:rPr lang="id-ID" dirty="0" smtClean="0"/>
              <a:t>:</a:t>
            </a:r>
            <a:endParaRPr lang="id-ID"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id-ID" dirty="0" smtClean="0"/>
              <a:t>Penyelia melakukan tindakan yang berfungsi sebagai peringatan bahwa aturan harus dipatuhi atau akibatnya akan lebih serius lagi</a:t>
            </a:r>
          </a:p>
          <a:p>
            <a:pPr marL="514350" lvl="0" indent="-514350">
              <a:buFont typeface="+mj-lt"/>
              <a:buAutoNum type="arabicPeriod"/>
            </a:pPr>
            <a:r>
              <a:rPr lang="id-ID" dirty="0" smtClean="0"/>
              <a:t>Rekan kerja karyawan yang terkena pendisiplinan akan diingatkan bahwa pentingnya keseriusan untuk mentaati peraturan</a:t>
            </a:r>
          </a:p>
          <a:p>
            <a:pPr marL="514350" lvl="0" indent="-514350">
              <a:buFont typeface="+mj-lt"/>
              <a:buAutoNum type="arabicPeriod"/>
            </a:pPr>
            <a:r>
              <a:rPr lang="id-ID" dirty="0" smtClean="0"/>
              <a:t>Untuk menegakkan keadilan dalam perusahaan </a:t>
            </a:r>
          </a:p>
          <a:p>
            <a:pPr>
              <a:buNone/>
            </a:pPr>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Unsur-Unsur Dalam Pendisiplinan yang </a:t>
            </a:r>
            <a:r>
              <a:rPr lang="id-ID" dirty="0" smtClean="0"/>
              <a:t>Efektif:</a:t>
            </a:r>
            <a:endParaRPr lang="id-ID" dirty="0"/>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eriod"/>
            </a:pPr>
            <a:r>
              <a:rPr lang="id-ID" dirty="0" smtClean="0"/>
              <a:t>Karyawan tahu adanya “ATURAN MAIN” dalam perusahaan</a:t>
            </a:r>
          </a:p>
          <a:p>
            <a:pPr marL="514350" lvl="0" indent="-514350">
              <a:buFont typeface="+mj-lt"/>
              <a:buAutoNum type="arabicPeriod"/>
            </a:pPr>
            <a:r>
              <a:rPr lang="id-ID" dirty="0" smtClean="0"/>
              <a:t>Penyelia menerapkan pendekatan pemecahan masalah dalam pendisiplinan, bukan pendekatan yang menghukum</a:t>
            </a:r>
          </a:p>
          <a:p>
            <a:pPr marL="514350" lvl="0" indent="-514350">
              <a:buFont typeface="+mj-lt"/>
              <a:buAutoNum type="arabicPeriod"/>
            </a:pPr>
            <a:r>
              <a:rPr lang="id-ID" dirty="0" smtClean="0"/>
              <a:t>Tindakan pendisiplinan dilakukan sesegera mungkin</a:t>
            </a:r>
          </a:p>
          <a:p>
            <a:pPr marL="514350" lvl="0" indent="-514350">
              <a:buFont typeface="+mj-lt"/>
              <a:buAutoNum type="arabicPeriod"/>
            </a:pPr>
            <a:r>
              <a:rPr lang="id-ID" dirty="0" smtClean="0"/>
              <a:t>Tindakan pendisiplinan tidak MEMIHAK, FAIR, dan KONSISTEN</a:t>
            </a:r>
          </a:p>
          <a:p>
            <a:pPr marL="514350" lvl="0" indent="-514350">
              <a:buFont typeface="+mj-lt"/>
              <a:buAutoNum type="arabicPeriod"/>
            </a:pPr>
            <a:r>
              <a:rPr lang="id-ID" dirty="0" smtClean="0"/>
              <a:t>Adanya Tindak lanjut </a:t>
            </a:r>
          </a:p>
          <a:p>
            <a:pPr>
              <a:buNone/>
            </a:pPr>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PENDISIPLINAN </a:t>
            </a:r>
            <a:r>
              <a:rPr lang="id-ID" b="1" dirty="0" smtClean="0"/>
              <a:t>PROGRESIF:</a:t>
            </a:r>
            <a:endParaRPr lang="id-ID" dirty="0"/>
          </a:p>
        </p:txBody>
      </p:sp>
      <p:sp>
        <p:nvSpPr>
          <p:cNvPr id="3" name="Content Placeholder 2"/>
          <p:cNvSpPr>
            <a:spLocks noGrp="1"/>
          </p:cNvSpPr>
          <p:nvPr>
            <p:ph idx="1"/>
          </p:nvPr>
        </p:nvSpPr>
        <p:spPr/>
        <p:txBody>
          <a:bodyPr/>
          <a:lstStyle/>
          <a:p>
            <a:r>
              <a:rPr lang="id-ID" dirty="0" smtClean="0"/>
              <a:t>Adalah  pendekatan pemecahan masalah yang menerapkan sanksi sesuai dengan pelanggaran yang dilakukan </a:t>
            </a:r>
            <a:endParaRPr lang="id-ID"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Langkah-langkah Pendisiplinan </a:t>
            </a:r>
            <a:r>
              <a:rPr lang="id-ID" b="1" dirty="0" smtClean="0"/>
              <a:t>Progresif:</a:t>
            </a:r>
            <a:endParaRPr lang="id-ID" dirty="0"/>
          </a:p>
        </p:txBody>
      </p:sp>
      <p:sp>
        <p:nvSpPr>
          <p:cNvPr id="3" name="Content Placeholder 2"/>
          <p:cNvSpPr>
            <a:spLocks noGrp="1"/>
          </p:cNvSpPr>
          <p:nvPr>
            <p:ph idx="1"/>
          </p:nvPr>
        </p:nvSpPr>
        <p:spPr/>
        <p:txBody>
          <a:bodyPr>
            <a:normAutofit/>
          </a:bodyPr>
          <a:lstStyle/>
          <a:p>
            <a:pPr marL="514350" lvl="0" indent="-514350">
              <a:buAutoNum type="arabicPeriod"/>
            </a:pPr>
            <a:r>
              <a:rPr lang="id-ID" dirty="0" smtClean="0"/>
              <a:t>Pembicaraan </a:t>
            </a:r>
            <a:r>
              <a:rPr lang="id-ID" dirty="0" smtClean="0"/>
              <a:t>Informal</a:t>
            </a:r>
          </a:p>
          <a:p>
            <a:pPr marL="514350" lvl="0" indent="-514350">
              <a:buAutoNum type="arabicPeriod"/>
            </a:pPr>
            <a:r>
              <a:rPr lang="id-ID" dirty="0" smtClean="0"/>
              <a:t>Peringatan </a:t>
            </a:r>
            <a:r>
              <a:rPr lang="id-ID" dirty="0" smtClean="0"/>
              <a:t>Lisan</a:t>
            </a:r>
          </a:p>
          <a:p>
            <a:pPr marL="514350" lvl="0" indent="-514350">
              <a:buFont typeface="+mj-lt"/>
              <a:buAutoNum type="arabicPeriod"/>
            </a:pPr>
            <a:r>
              <a:rPr lang="id-ID" dirty="0" smtClean="0"/>
              <a:t>Peringatan Tertulis</a:t>
            </a:r>
          </a:p>
          <a:p>
            <a:pPr marL="514350" indent="-514350">
              <a:buFont typeface="+mj-lt"/>
              <a:buAutoNum type="arabicPeriod"/>
            </a:pPr>
            <a:r>
              <a:rPr lang="id-ID" dirty="0" smtClean="0"/>
              <a:t>Pengrumahan Sementara</a:t>
            </a:r>
          </a:p>
          <a:p>
            <a:pPr marL="514350" indent="-514350">
              <a:buFont typeface="+mj-lt"/>
              <a:buAutoNum type="arabicPeriod"/>
            </a:pPr>
            <a:r>
              <a:rPr lang="id-ID" dirty="0" smtClean="0"/>
              <a:t>Demosi</a:t>
            </a:r>
          </a:p>
          <a:p>
            <a:pPr marL="514350" indent="-514350">
              <a:buFont typeface="+mj-lt"/>
              <a:buAutoNum type="arabicPeriod"/>
            </a:pPr>
            <a:r>
              <a:rPr lang="id-ID" dirty="0" smtClean="0"/>
              <a:t>Pemecatan </a:t>
            </a:r>
          </a:p>
          <a:p>
            <a:pPr marL="514350" lvl="0" indent="-514350">
              <a:buNone/>
            </a:pPr>
            <a:endParaRPr lang="id-ID" dirty="0" smtClean="0"/>
          </a:p>
          <a:p>
            <a:pPr lvl="0">
              <a:buNone/>
            </a:pPr>
            <a:endParaRPr lang="id-ID" dirty="0" smtClean="0"/>
          </a:p>
          <a:p>
            <a:pPr marL="360363" indent="0">
              <a:buNone/>
            </a:pPr>
            <a:endParaRPr lang="id-ID" dirty="0" smtClean="0"/>
          </a:p>
          <a:p>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39750" lvl="0" indent="-539750"/>
            <a:r>
              <a:rPr lang="id-ID" dirty="0" smtClean="0"/>
              <a:t>1. </a:t>
            </a:r>
            <a:r>
              <a:rPr lang="en-US" dirty="0" err="1" smtClean="0"/>
              <a:t>Kemampuan</a:t>
            </a:r>
            <a:r>
              <a:rPr lang="en-US" dirty="0" smtClean="0"/>
              <a:t> </a:t>
            </a:r>
            <a:r>
              <a:rPr lang="en-US" dirty="0" err="1" smtClean="0"/>
              <a:t>menetapkan</a:t>
            </a:r>
            <a:r>
              <a:rPr lang="en-US" dirty="0" smtClean="0"/>
              <a:t> </a:t>
            </a:r>
            <a:r>
              <a:rPr lang="en-US" dirty="0" err="1" smtClean="0"/>
              <a:t>sasaran</a:t>
            </a:r>
            <a:r>
              <a:rPr lang="en-US" dirty="0" smtClean="0"/>
              <a:t> </a:t>
            </a:r>
            <a:r>
              <a:rPr lang="en-US" dirty="0" err="1" smtClean="0"/>
              <a:t>dan</a:t>
            </a:r>
            <a:r>
              <a:rPr lang="en-US" dirty="0" smtClean="0"/>
              <a:t> </a:t>
            </a:r>
            <a:r>
              <a:rPr lang="en-US" dirty="0" err="1" smtClean="0"/>
              <a:t>harapan</a:t>
            </a:r>
            <a:r>
              <a:rPr lang="en-US" dirty="0" smtClean="0"/>
              <a:t> yang  </a:t>
            </a:r>
            <a:r>
              <a:rPr lang="en-US" dirty="0" err="1" smtClean="0"/>
              <a:t>jelas</a:t>
            </a:r>
            <a:r>
              <a:rPr lang="id-ID" dirty="0" smtClean="0"/>
              <a:t>:</a:t>
            </a:r>
            <a:endParaRPr lang="id-ID" dirty="0"/>
          </a:p>
        </p:txBody>
      </p:sp>
      <p:sp>
        <p:nvSpPr>
          <p:cNvPr id="3" name="Content Placeholder 2"/>
          <p:cNvSpPr>
            <a:spLocks noGrp="1"/>
          </p:cNvSpPr>
          <p:nvPr>
            <p:ph idx="1"/>
          </p:nvPr>
        </p:nvSpPr>
        <p:spPr/>
        <p:txBody>
          <a:bodyPr/>
          <a:lstStyle/>
          <a:p>
            <a:r>
              <a:rPr lang="id-ID" dirty="0" smtClean="0"/>
              <a:t>Kinerja yang baik selalu berawal dari jelasnya harapan dan sasaran yang harus dicapai. Tanpa harapan dan sasaran karyawan tidak akan mampu mendayagunakan seluruh potensi yang dimilikinya. </a:t>
            </a:r>
            <a:endParaRPr lang="id-ID"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1. Pembicaraan </a:t>
            </a:r>
            <a:r>
              <a:rPr lang="id-ID" dirty="0" smtClean="0"/>
              <a:t>Informal</a:t>
            </a:r>
            <a:endParaRPr lang="id-ID" dirty="0"/>
          </a:p>
        </p:txBody>
      </p:sp>
      <p:sp>
        <p:nvSpPr>
          <p:cNvPr id="3" name="Content Placeholder 2"/>
          <p:cNvSpPr>
            <a:spLocks noGrp="1"/>
          </p:cNvSpPr>
          <p:nvPr>
            <p:ph idx="1"/>
          </p:nvPr>
        </p:nvSpPr>
        <p:spPr/>
        <p:txBody>
          <a:bodyPr/>
          <a:lstStyle/>
          <a:p>
            <a:r>
              <a:rPr lang="en-US" dirty="0" err="1" smtClean="0"/>
              <a:t>Adalah</a:t>
            </a:r>
            <a:r>
              <a:rPr lang="en-US" dirty="0" smtClean="0"/>
              <a:t> </a:t>
            </a:r>
            <a:r>
              <a:rPr lang="en-US" dirty="0" err="1" smtClean="0"/>
              <a:t>pembicaraan</a:t>
            </a:r>
            <a:r>
              <a:rPr lang="en-US" dirty="0" smtClean="0"/>
              <a:t> yang </a:t>
            </a:r>
            <a:r>
              <a:rPr lang="en-US" dirty="0" err="1" smtClean="0"/>
              <a:t>dilakukan</a:t>
            </a:r>
            <a:r>
              <a:rPr lang="en-US" dirty="0" smtClean="0"/>
              <a:t> </a:t>
            </a:r>
            <a:r>
              <a:rPr lang="en-US" dirty="0" err="1" smtClean="0"/>
              <a:t>pertama</a:t>
            </a:r>
            <a:r>
              <a:rPr lang="en-US" dirty="0" smtClean="0"/>
              <a:t> kali </a:t>
            </a:r>
            <a:r>
              <a:rPr lang="en-US" dirty="0" err="1" smtClean="0"/>
              <a:t>oleh</a:t>
            </a:r>
            <a:r>
              <a:rPr lang="en-US" dirty="0" smtClean="0"/>
              <a:t> </a:t>
            </a:r>
            <a:r>
              <a:rPr lang="en-US" dirty="0" err="1" smtClean="0"/>
              <a:t>penyelia</a:t>
            </a:r>
            <a:r>
              <a:rPr lang="en-US" dirty="0" smtClean="0"/>
              <a:t> </a:t>
            </a:r>
            <a:r>
              <a:rPr lang="en-US" dirty="0" err="1" smtClean="0"/>
              <a:t>pada</a:t>
            </a:r>
            <a:r>
              <a:rPr lang="en-US" dirty="0" smtClean="0"/>
              <a:t> </a:t>
            </a:r>
            <a:r>
              <a:rPr lang="en-US" dirty="0" err="1" smtClean="0"/>
              <a:t>saat</a:t>
            </a:r>
            <a:r>
              <a:rPr lang="en-US" dirty="0" smtClean="0"/>
              <a:t> </a:t>
            </a:r>
            <a:r>
              <a:rPr lang="en-US" dirty="0" err="1" smtClean="0"/>
              <a:t>terlihat</a:t>
            </a:r>
            <a:r>
              <a:rPr lang="en-US" dirty="0" smtClean="0"/>
              <a:t> GEJALA  </a:t>
            </a:r>
            <a:r>
              <a:rPr lang="en-US" dirty="0" err="1" smtClean="0"/>
              <a:t>prilaku</a:t>
            </a:r>
            <a:r>
              <a:rPr lang="en-US" dirty="0" smtClean="0"/>
              <a:t> </a:t>
            </a:r>
            <a:r>
              <a:rPr lang="en-US" dirty="0" err="1" smtClean="0"/>
              <a:t>tidak</a:t>
            </a:r>
            <a:r>
              <a:rPr lang="en-US" dirty="0" smtClean="0"/>
              <a:t> </a:t>
            </a:r>
            <a:r>
              <a:rPr lang="en-US" dirty="0" err="1" smtClean="0"/>
              <a:t>disiplin</a:t>
            </a:r>
            <a:r>
              <a:rPr lang="en-US" dirty="0" smtClean="0"/>
              <a:t> </a:t>
            </a:r>
            <a:r>
              <a:rPr lang="en-US" dirty="0" err="1" smtClean="0"/>
              <a:t>karyawan</a:t>
            </a:r>
            <a:r>
              <a:rPr lang="en-US" dirty="0" smtClean="0"/>
              <a:t>. </a:t>
            </a:r>
            <a:r>
              <a:rPr lang="en-US" dirty="0" err="1" smtClean="0"/>
              <a:t>Pembicaraan</a:t>
            </a:r>
            <a:r>
              <a:rPr lang="en-US" dirty="0" smtClean="0"/>
              <a:t> informal </a:t>
            </a:r>
            <a:r>
              <a:rPr lang="en-US" dirty="0" err="1" smtClean="0"/>
              <a:t>akan</a:t>
            </a:r>
            <a:r>
              <a:rPr lang="en-US" dirty="0" smtClean="0"/>
              <a:t> </a:t>
            </a:r>
            <a:r>
              <a:rPr lang="en-US" dirty="0" err="1" smtClean="0"/>
              <a:t>membantu</a:t>
            </a:r>
            <a:r>
              <a:rPr lang="en-US" dirty="0" smtClean="0"/>
              <a:t> </a:t>
            </a:r>
            <a:r>
              <a:rPr lang="en-US" dirty="0" err="1" smtClean="0"/>
              <a:t>jika</a:t>
            </a:r>
            <a:r>
              <a:rPr lang="en-US" dirty="0" smtClean="0"/>
              <a:t> </a:t>
            </a:r>
            <a:r>
              <a:rPr lang="en-US" dirty="0" err="1" smtClean="0"/>
              <a:t>terjadi</a:t>
            </a:r>
            <a:r>
              <a:rPr lang="en-US" dirty="0" smtClean="0"/>
              <a:t> </a:t>
            </a:r>
            <a:r>
              <a:rPr lang="en-US" dirty="0" err="1" smtClean="0"/>
              <a:t>pelanggaran</a:t>
            </a:r>
            <a:r>
              <a:rPr lang="en-US" dirty="0" smtClean="0"/>
              <a:t> </a:t>
            </a:r>
            <a:r>
              <a:rPr lang="en-US" dirty="0" err="1" smtClean="0"/>
              <a:t>kecil</a:t>
            </a:r>
            <a:r>
              <a:rPr lang="en-US" dirty="0" smtClean="0"/>
              <a:t> . </a:t>
            </a:r>
            <a:endParaRPr lang="id-ID" dirty="0" smtClean="0"/>
          </a:p>
          <a:p>
            <a:pPr>
              <a:buNone/>
            </a:pPr>
            <a:endParaRPr lang="id-ID"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2. Peringatan Lisan</a:t>
            </a:r>
            <a:endParaRPr lang="id-ID" dirty="0"/>
          </a:p>
        </p:txBody>
      </p:sp>
      <p:sp>
        <p:nvSpPr>
          <p:cNvPr id="3" name="Content Placeholder 2"/>
          <p:cNvSpPr>
            <a:spLocks noGrp="1"/>
          </p:cNvSpPr>
          <p:nvPr>
            <p:ph idx="1"/>
          </p:nvPr>
        </p:nvSpPr>
        <p:spPr/>
        <p:txBody>
          <a:bodyPr/>
          <a:lstStyle/>
          <a:p>
            <a:r>
              <a:rPr lang="id-ID" dirty="0" smtClean="0"/>
              <a:t>Peringatan Lisan perlu dipandang sebagai diskusi, bukan ceramah apalagi mengumpat karyawan.</a:t>
            </a:r>
          </a:p>
          <a:p>
            <a:pPr>
              <a:buNone/>
            </a:pPr>
            <a:endParaRPr lang="id-ID"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Hal-hal yang perlu pada peringatan LISAN</a:t>
            </a:r>
            <a:r>
              <a:rPr lang="id-ID" dirty="0" smtClean="0"/>
              <a:t>:</a:t>
            </a:r>
            <a:endParaRPr lang="id-ID" dirty="0"/>
          </a:p>
        </p:txBody>
      </p:sp>
      <p:sp>
        <p:nvSpPr>
          <p:cNvPr id="3" name="Content Placeholder 2"/>
          <p:cNvSpPr>
            <a:spLocks noGrp="1"/>
          </p:cNvSpPr>
          <p:nvPr>
            <p:ph idx="1"/>
          </p:nvPr>
        </p:nvSpPr>
        <p:spPr/>
        <p:txBody>
          <a:bodyPr/>
          <a:lstStyle/>
          <a:p>
            <a:pPr marL="514350" lvl="0" indent="-514350">
              <a:buFont typeface="+mj-lt"/>
              <a:buAutoNum type="arabicPeriod"/>
            </a:pPr>
            <a:r>
              <a:rPr lang="id-ID" dirty="0" smtClean="0"/>
              <a:t>Harapan bahwa karyawan akan mengubah prilakunya.</a:t>
            </a:r>
          </a:p>
          <a:p>
            <a:pPr marL="514350" lvl="0" indent="-514350">
              <a:buFont typeface="+mj-lt"/>
              <a:buAutoNum type="arabicPeriod"/>
            </a:pPr>
            <a:r>
              <a:rPr lang="id-ID" dirty="0" smtClean="0"/>
              <a:t>Bantuan atau masukan untuk menanggulangi masalahnya.</a:t>
            </a:r>
          </a:p>
          <a:p>
            <a:pPr marL="514350" lvl="0" indent="-514350">
              <a:buFont typeface="+mj-lt"/>
              <a:buAutoNum type="arabicPeriod"/>
            </a:pPr>
            <a:r>
              <a:rPr lang="id-ID" dirty="0" smtClean="0"/>
              <a:t>Akan ada peringatan resmi jika karyawan masih melanggar peraturan</a:t>
            </a:r>
          </a:p>
          <a:p>
            <a:pPr>
              <a:buNone/>
            </a:pPr>
            <a:endParaRPr lang="id-ID"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Catatan (dokumen) Kepegawaian  dalam Peringatan Lisan</a:t>
            </a:r>
            <a:r>
              <a:rPr lang="id-ID" dirty="0" smtClean="0"/>
              <a:t>:</a:t>
            </a:r>
            <a:endParaRPr lang="id-ID" dirty="0"/>
          </a:p>
        </p:txBody>
      </p:sp>
      <p:sp>
        <p:nvSpPr>
          <p:cNvPr id="3" name="Content Placeholder 2"/>
          <p:cNvSpPr>
            <a:spLocks noGrp="1"/>
          </p:cNvSpPr>
          <p:nvPr>
            <p:ph idx="1"/>
          </p:nvPr>
        </p:nvSpPr>
        <p:spPr/>
        <p:txBody>
          <a:bodyPr>
            <a:normAutofit fontScale="92500" lnSpcReduction="20000"/>
          </a:bodyPr>
          <a:lstStyle/>
          <a:p>
            <a:pPr lvl="0"/>
            <a:r>
              <a:rPr lang="id-ID" dirty="0" smtClean="0"/>
              <a:t>Nama Karyawan:......................................................................................</a:t>
            </a:r>
          </a:p>
          <a:p>
            <a:pPr lvl="0"/>
            <a:r>
              <a:rPr lang="id-ID" dirty="0" smtClean="0"/>
              <a:t>Tanggal:....................................................................................................</a:t>
            </a:r>
          </a:p>
          <a:p>
            <a:pPr lvl="0"/>
            <a:r>
              <a:rPr lang="id-ID" dirty="0" smtClean="0"/>
              <a:t>Tujuan pencatatan:...................................................................................</a:t>
            </a:r>
          </a:p>
          <a:p>
            <a:pPr lvl="0"/>
            <a:r>
              <a:rPr lang="id-ID" dirty="0" smtClean="0"/>
              <a:t>Hasil Pembicaraan:...................................................................................</a:t>
            </a:r>
          </a:p>
          <a:p>
            <a:endParaRPr lang="id-ID"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3. Peringatan </a:t>
            </a:r>
            <a:r>
              <a:rPr lang="id-ID" dirty="0" smtClean="0"/>
              <a:t>Tertulis</a:t>
            </a:r>
            <a:endParaRPr lang="id-ID" dirty="0"/>
          </a:p>
        </p:txBody>
      </p:sp>
      <p:sp>
        <p:nvSpPr>
          <p:cNvPr id="3" name="Content Placeholder 2"/>
          <p:cNvSpPr>
            <a:spLocks noGrp="1"/>
          </p:cNvSpPr>
          <p:nvPr>
            <p:ph idx="1"/>
          </p:nvPr>
        </p:nvSpPr>
        <p:spPr/>
        <p:txBody>
          <a:bodyPr/>
          <a:lstStyle/>
          <a:p>
            <a:r>
              <a:rPr lang="id-ID" dirty="0" smtClean="0"/>
              <a:t>Peringatan tertulis adalah untuk karyawan yang telah melanggar peraturan berulang-ulang.</a:t>
            </a:r>
          </a:p>
          <a:p>
            <a:pPr>
              <a:buNone/>
            </a:pPr>
            <a:endParaRPr lang="id-ID"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Format Peringatan Tertulis</a:t>
            </a:r>
            <a:r>
              <a:rPr lang="id-ID" dirty="0" smtClean="0"/>
              <a:t>:</a:t>
            </a:r>
            <a:endParaRPr lang="id-ID" dirty="0"/>
          </a:p>
        </p:txBody>
      </p:sp>
      <p:sp>
        <p:nvSpPr>
          <p:cNvPr id="3" name="Content Placeholder 2"/>
          <p:cNvSpPr>
            <a:spLocks noGrp="1"/>
          </p:cNvSpPr>
          <p:nvPr>
            <p:ph idx="1"/>
          </p:nvPr>
        </p:nvSpPr>
        <p:spPr/>
        <p:txBody>
          <a:bodyPr>
            <a:normAutofit lnSpcReduction="10000"/>
          </a:bodyPr>
          <a:lstStyle/>
          <a:p>
            <a:pPr lvl="0"/>
            <a:r>
              <a:rPr lang="id-ID" dirty="0" smtClean="0"/>
              <a:t>Uraian Kejadian ..........................................................................................</a:t>
            </a:r>
          </a:p>
          <a:p>
            <a:pPr lvl="0"/>
            <a:r>
              <a:rPr lang="id-ID" dirty="0" smtClean="0"/>
              <a:t>Peraturan </a:t>
            </a:r>
            <a:r>
              <a:rPr lang="id-ID" dirty="0" smtClean="0"/>
              <a:t>yang telah </a:t>
            </a:r>
            <a:r>
              <a:rPr lang="id-ID" dirty="0" smtClean="0"/>
              <a:t>dilanggar</a:t>
            </a:r>
          </a:p>
          <a:p>
            <a:pPr marL="360363" lvl="0" indent="0">
              <a:buNone/>
            </a:pPr>
            <a:r>
              <a:rPr lang="id-ID" dirty="0" smtClean="0"/>
              <a:t>.........................................................................</a:t>
            </a:r>
            <a:endParaRPr lang="id-ID" dirty="0" smtClean="0"/>
          </a:p>
          <a:p>
            <a:pPr lvl="0"/>
            <a:r>
              <a:rPr lang="id-ID" dirty="0" smtClean="0"/>
              <a:t>Pernyataan tentang konsekuensi </a:t>
            </a:r>
            <a:r>
              <a:rPr lang="id-ID" dirty="0" smtClean="0"/>
              <a:t>jika pelanggaran </a:t>
            </a:r>
            <a:r>
              <a:rPr lang="id-ID" dirty="0" smtClean="0"/>
              <a:t>itu masih </a:t>
            </a:r>
            <a:r>
              <a:rPr lang="id-ID" dirty="0" smtClean="0"/>
              <a:t>dilakukan</a:t>
            </a:r>
          </a:p>
          <a:p>
            <a:pPr marL="360363" lvl="0" indent="0">
              <a:buNone/>
            </a:pPr>
            <a:r>
              <a:rPr lang="id-ID" dirty="0" smtClean="0"/>
              <a:t>..........................................................................................................</a:t>
            </a:r>
            <a:endParaRPr lang="id-ID" dirty="0" smtClean="0"/>
          </a:p>
          <a:p>
            <a:endParaRPr lang="id-ID"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4. Pengrumahan Sementara:</a:t>
            </a:r>
            <a:endParaRPr lang="id-ID" dirty="0"/>
          </a:p>
        </p:txBody>
      </p:sp>
      <p:sp>
        <p:nvSpPr>
          <p:cNvPr id="3" name="Content Placeholder 2"/>
          <p:cNvSpPr>
            <a:spLocks noGrp="1"/>
          </p:cNvSpPr>
          <p:nvPr>
            <p:ph idx="1"/>
          </p:nvPr>
        </p:nvSpPr>
        <p:spPr/>
        <p:txBody>
          <a:bodyPr/>
          <a:lstStyle/>
          <a:p>
            <a:pPr marL="0" indent="0">
              <a:buNone/>
            </a:pPr>
            <a:r>
              <a:rPr lang="en-US" dirty="0" err="1" smtClean="0"/>
              <a:t>Pengrumahan</a:t>
            </a:r>
            <a:r>
              <a:rPr lang="en-US" dirty="0" smtClean="0"/>
              <a:t> </a:t>
            </a:r>
            <a:r>
              <a:rPr lang="en-US" dirty="0" err="1" smtClean="0"/>
              <a:t>sementara</a:t>
            </a:r>
            <a:r>
              <a:rPr lang="en-US" dirty="0" smtClean="0"/>
              <a:t> </a:t>
            </a:r>
            <a:r>
              <a:rPr lang="en-US" dirty="0" err="1" smtClean="0"/>
              <a:t>adalah</a:t>
            </a:r>
            <a:r>
              <a:rPr lang="en-US" dirty="0" smtClean="0"/>
              <a:t> </a:t>
            </a:r>
            <a:r>
              <a:rPr lang="en-US" dirty="0" err="1" smtClean="0"/>
              <a:t>alternatif</a:t>
            </a:r>
            <a:r>
              <a:rPr lang="en-US" dirty="0" smtClean="0"/>
              <a:t> </a:t>
            </a:r>
            <a:r>
              <a:rPr lang="en-US" dirty="0" err="1" smtClean="0"/>
              <a:t>dari</a:t>
            </a:r>
            <a:r>
              <a:rPr lang="en-US" dirty="0" smtClean="0"/>
              <a:t> </a:t>
            </a:r>
            <a:r>
              <a:rPr lang="en-US" dirty="0" err="1" smtClean="0"/>
              <a:t>tindakan</a:t>
            </a:r>
            <a:r>
              <a:rPr lang="en-US" dirty="0" smtClean="0"/>
              <a:t> </a:t>
            </a:r>
            <a:r>
              <a:rPr lang="en-US" dirty="0" err="1" smtClean="0"/>
              <a:t>pemecatan</a:t>
            </a:r>
            <a:r>
              <a:rPr lang="en-US" dirty="0" smtClean="0"/>
              <a:t> </a:t>
            </a:r>
            <a:r>
              <a:rPr lang="en-US" dirty="0" err="1" smtClean="0"/>
              <a:t>jika</a:t>
            </a:r>
            <a:r>
              <a:rPr lang="en-US" dirty="0" smtClean="0"/>
              <a:t> </a:t>
            </a:r>
            <a:r>
              <a:rPr lang="en-US" dirty="0" err="1" smtClean="0"/>
              <a:t>pimpinan</a:t>
            </a:r>
            <a:r>
              <a:rPr lang="en-US" dirty="0" smtClean="0"/>
              <a:t> </a:t>
            </a:r>
            <a:r>
              <a:rPr lang="en-US" dirty="0" err="1" smtClean="0"/>
              <a:t>perusahaan</a:t>
            </a:r>
            <a:r>
              <a:rPr lang="en-US" dirty="0" smtClean="0"/>
              <a:t> </a:t>
            </a:r>
            <a:r>
              <a:rPr lang="en-US" dirty="0" err="1" smtClean="0"/>
              <a:t>memandang</a:t>
            </a:r>
            <a:r>
              <a:rPr lang="en-US" dirty="0" smtClean="0"/>
              <a:t> </a:t>
            </a:r>
            <a:r>
              <a:rPr lang="en-US" dirty="0" err="1" smtClean="0"/>
              <a:t>karir</a:t>
            </a:r>
            <a:r>
              <a:rPr lang="en-US" dirty="0" smtClean="0"/>
              <a:t> </a:t>
            </a:r>
            <a:r>
              <a:rPr lang="en-US" dirty="0" err="1" smtClean="0"/>
              <a:t>karyawan</a:t>
            </a:r>
            <a:r>
              <a:rPr lang="en-US" dirty="0" smtClean="0"/>
              <a:t> </a:t>
            </a:r>
            <a:r>
              <a:rPr lang="en-US" dirty="0" err="1" smtClean="0"/>
              <a:t>masih</a:t>
            </a:r>
            <a:r>
              <a:rPr lang="en-US" dirty="0" smtClean="0"/>
              <a:t> </a:t>
            </a:r>
            <a:r>
              <a:rPr lang="en-US" dirty="0" err="1" smtClean="0"/>
              <a:t>dapat</a:t>
            </a:r>
            <a:r>
              <a:rPr lang="en-US" dirty="0" smtClean="0"/>
              <a:t> </a:t>
            </a:r>
            <a:r>
              <a:rPr lang="en-US" dirty="0" err="1" smtClean="0"/>
              <a:t>diselamatkan</a:t>
            </a:r>
            <a:r>
              <a:rPr lang="en-US" dirty="0" smtClean="0"/>
              <a:t>.</a:t>
            </a:r>
            <a:endParaRPr lang="id-ID" dirty="0" smtClean="0"/>
          </a:p>
          <a:p>
            <a:pPr marL="0" indent="0">
              <a:buNone/>
            </a:pPr>
            <a:r>
              <a:rPr lang="id-ID" dirty="0" smtClean="0"/>
              <a:t>Pengrumahan sementara karyawan tidak lagi mendapatkan gaji/upah.</a:t>
            </a:r>
          </a:p>
          <a:p>
            <a:pPr marL="0" indent="0">
              <a:buNone/>
            </a:pPr>
            <a:r>
              <a:rPr lang="id-ID" dirty="0" smtClean="0"/>
              <a:t>Lamanya: tergantung tingkat pelanggaran yang dilakukan. </a:t>
            </a:r>
          </a:p>
          <a:p>
            <a:endParaRPr lang="id-ID"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5. Demosi:</a:t>
            </a:r>
            <a:endParaRPr lang="id-ID" dirty="0"/>
          </a:p>
        </p:txBody>
      </p:sp>
      <p:sp>
        <p:nvSpPr>
          <p:cNvPr id="3" name="Content Placeholder 2"/>
          <p:cNvSpPr>
            <a:spLocks noGrp="1"/>
          </p:cNvSpPr>
          <p:nvPr>
            <p:ph idx="1"/>
          </p:nvPr>
        </p:nvSpPr>
        <p:spPr/>
        <p:txBody>
          <a:bodyPr/>
          <a:lstStyle/>
          <a:p>
            <a:pPr>
              <a:buNone/>
            </a:pPr>
            <a:r>
              <a:rPr lang="id-ID" dirty="0" smtClean="0"/>
              <a:t>Demosi adalah penurunan pangkat. </a:t>
            </a:r>
            <a:endParaRPr lang="id-ID" dirty="0" smtClean="0"/>
          </a:p>
          <a:p>
            <a:pPr>
              <a:buNone/>
            </a:pPr>
            <a:r>
              <a:rPr lang="id-ID" dirty="0" smtClean="0"/>
              <a:t>Akibat dari Demosi</a:t>
            </a:r>
            <a:r>
              <a:rPr lang="id-ID" dirty="0" smtClean="0"/>
              <a:t>:</a:t>
            </a:r>
          </a:p>
          <a:p>
            <a:pPr marL="514350" lvl="0" indent="-514350">
              <a:buFont typeface="+mj-lt"/>
              <a:buAutoNum type="arabicPeriod"/>
            </a:pPr>
            <a:r>
              <a:rPr lang="id-ID" dirty="0" smtClean="0"/>
              <a:t>Perasaan Kecewa</a:t>
            </a:r>
          </a:p>
          <a:p>
            <a:pPr marL="514350" lvl="0" indent="-514350">
              <a:buFont typeface="+mj-lt"/>
              <a:buAutoNum type="arabicPeriod"/>
            </a:pPr>
            <a:r>
              <a:rPr lang="id-ID" dirty="0" smtClean="0"/>
              <a:t>Malu</a:t>
            </a:r>
          </a:p>
          <a:p>
            <a:pPr marL="514350" lvl="0" indent="-514350">
              <a:buFont typeface="+mj-lt"/>
              <a:buAutoNum type="arabicPeriod"/>
            </a:pPr>
            <a:r>
              <a:rPr lang="id-ID" dirty="0" smtClean="0"/>
              <a:t>Patah Semangat </a:t>
            </a:r>
          </a:p>
          <a:p>
            <a:endParaRPr lang="id-ID"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6. Pemecatan :</a:t>
            </a:r>
            <a:endParaRPr lang="id-ID" dirty="0"/>
          </a:p>
        </p:txBody>
      </p:sp>
      <p:sp>
        <p:nvSpPr>
          <p:cNvPr id="3" name="Content Placeholder 2"/>
          <p:cNvSpPr>
            <a:spLocks noGrp="1"/>
          </p:cNvSpPr>
          <p:nvPr>
            <p:ph idx="1"/>
          </p:nvPr>
        </p:nvSpPr>
        <p:spPr/>
        <p:txBody>
          <a:bodyPr/>
          <a:lstStyle/>
          <a:p>
            <a:r>
              <a:rPr lang="id-ID" dirty="0" smtClean="0"/>
              <a:t>Adalah langkah terakhir dan paling drastis dalam pendisiplinan Progresif.</a:t>
            </a:r>
          </a:p>
          <a:p>
            <a:pPr>
              <a:buNone/>
            </a:pPr>
            <a:endParaRPr lang="id-ID"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Penilaian </a:t>
            </a:r>
            <a:r>
              <a:rPr lang="id-ID" b="1" dirty="0" smtClean="0"/>
              <a:t>Kinerja:</a:t>
            </a:r>
            <a:endParaRPr lang="id-ID" dirty="0"/>
          </a:p>
        </p:txBody>
      </p:sp>
      <p:sp>
        <p:nvSpPr>
          <p:cNvPr id="3" name="Content Placeholder 2"/>
          <p:cNvSpPr>
            <a:spLocks noGrp="1"/>
          </p:cNvSpPr>
          <p:nvPr>
            <p:ph idx="1"/>
          </p:nvPr>
        </p:nvSpPr>
        <p:spPr/>
        <p:txBody>
          <a:bodyPr/>
          <a:lstStyle/>
          <a:p>
            <a:r>
              <a:rPr lang="id-ID" dirty="0" smtClean="0"/>
              <a:t>Tujuan penilaian kinerja</a:t>
            </a:r>
            <a:r>
              <a:rPr lang="id-ID" b="1" dirty="0" smtClean="0"/>
              <a:t> </a:t>
            </a:r>
            <a:r>
              <a:rPr lang="id-ID" dirty="0" smtClean="0"/>
              <a:t>adalah  agar karyawan mengetahui tingkat kerja mereka. </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28736"/>
          </a:xfrm>
        </p:spPr>
        <p:txBody>
          <a:bodyPr>
            <a:normAutofit fontScale="90000"/>
          </a:bodyPr>
          <a:lstStyle/>
          <a:p>
            <a:r>
              <a:rPr lang="id-ID" dirty="0" smtClean="0"/>
              <a:t>Standar kinerja biasanya dituliskan melalui penetapan sasaran yang meliputi :</a:t>
            </a:r>
            <a:endParaRPr lang="id-ID" dirty="0"/>
          </a:p>
        </p:txBody>
      </p:sp>
      <p:sp>
        <p:nvSpPr>
          <p:cNvPr id="3" name="Content Placeholder 2"/>
          <p:cNvSpPr>
            <a:spLocks noGrp="1"/>
          </p:cNvSpPr>
          <p:nvPr>
            <p:ph idx="1"/>
          </p:nvPr>
        </p:nvSpPr>
        <p:spPr/>
        <p:txBody>
          <a:bodyPr/>
          <a:lstStyle/>
          <a:p>
            <a:pPr lvl="0"/>
            <a:r>
              <a:rPr lang="id-ID" dirty="0"/>
              <a:t>Kualitas</a:t>
            </a:r>
          </a:p>
          <a:p>
            <a:pPr lvl="0"/>
            <a:r>
              <a:rPr lang="id-ID" dirty="0"/>
              <a:t>Kuantitas</a:t>
            </a:r>
          </a:p>
          <a:p>
            <a:pPr lvl="0"/>
            <a:r>
              <a:rPr lang="id-ID" dirty="0"/>
              <a:t>Keakuratan</a:t>
            </a:r>
          </a:p>
          <a:p>
            <a:pPr lvl="0"/>
            <a:r>
              <a:rPr lang="id-ID" dirty="0"/>
              <a:t>Waktu</a:t>
            </a:r>
          </a:p>
          <a:p>
            <a:pPr lvl="0"/>
            <a:r>
              <a:rPr lang="id-ID" dirty="0"/>
              <a:t>Jenis pelayanan</a:t>
            </a:r>
          </a:p>
          <a:p>
            <a:pPr lvl="0"/>
            <a:r>
              <a:rPr lang="id-ID" dirty="0"/>
              <a:t>Dan keterkaitannya.</a:t>
            </a:r>
          </a:p>
          <a:p>
            <a:pPr>
              <a:buNone/>
            </a:pPr>
            <a:endParaRPr lang="id-ID"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Kinerja karyawan mempengaruhi</a:t>
            </a:r>
            <a:r>
              <a:rPr lang="id-ID" dirty="0" smtClean="0"/>
              <a:t>:</a:t>
            </a:r>
            <a:endParaRPr lang="id-ID" dirty="0"/>
          </a:p>
        </p:txBody>
      </p:sp>
      <p:sp>
        <p:nvSpPr>
          <p:cNvPr id="3" name="Content Placeholder 2"/>
          <p:cNvSpPr>
            <a:spLocks noGrp="1"/>
          </p:cNvSpPr>
          <p:nvPr>
            <p:ph idx="1"/>
          </p:nvPr>
        </p:nvSpPr>
        <p:spPr/>
        <p:txBody>
          <a:bodyPr/>
          <a:lstStyle/>
          <a:p>
            <a:pPr lvl="0"/>
            <a:r>
              <a:rPr lang="en-US" dirty="0" err="1" smtClean="0"/>
              <a:t>Kuantitas</a:t>
            </a:r>
            <a:r>
              <a:rPr lang="en-US" dirty="0" smtClean="0"/>
              <a:t> Out Put</a:t>
            </a:r>
            <a:endParaRPr lang="id-ID" dirty="0" smtClean="0"/>
          </a:p>
          <a:p>
            <a:pPr lvl="0"/>
            <a:r>
              <a:rPr lang="en-US" dirty="0" err="1" smtClean="0"/>
              <a:t>Kualitas</a:t>
            </a:r>
            <a:r>
              <a:rPr lang="en-US" dirty="0" smtClean="0"/>
              <a:t> Out Put</a:t>
            </a:r>
            <a:endParaRPr lang="id-ID" dirty="0" smtClean="0"/>
          </a:p>
          <a:p>
            <a:pPr lvl="0"/>
            <a:r>
              <a:rPr lang="en-US" dirty="0" err="1" smtClean="0"/>
              <a:t>Jangka</a:t>
            </a:r>
            <a:r>
              <a:rPr lang="en-US" dirty="0" smtClean="0"/>
              <a:t> </a:t>
            </a:r>
            <a:r>
              <a:rPr lang="en-US" dirty="0" err="1" smtClean="0"/>
              <a:t>waktu</a:t>
            </a:r>
            <a:r>
              <a:rPr lang="en-US" dirty="0" smtClean="0"/>
              <a:t> out put</a:t>
            </a:r>
            <a:endParaRPr lang="id-ID" dirty="0" smtClean="0"/>
          </a:p>
          <a:p>
            <a:pPr lvl="0"/>
            <a:r>
              <a:rPr lang="en-US" dirty="0" err="1" smtClean="0"/>
              <a:t>Kehadiran</a:t>
            </a:r>
            <a:r>
              <a:rPr lang="en-US" dirty="0" smtClean="0"/>
              <a:t> </a:t>
            </a:r>
            <a:r>
              <a:rPr lang="en-US" dirty="0" err="1" smtClean="0"/>
              <a:t>ditempat</a:t>
            </a:r>
            <a:r>
              <a:rPr lang="en-US" dirty="0" smtClean="0"/>
              <a:t> </a:t>
            </a:r>
            <a:r>
              <a:rPr lang="en-US" dirty="0" err="1" smtClean="0"/>
              <a:t>kerja</a:t>
            </a:r>
            <a:endParaRPr lang="id-ID" dirty="0" smtClean="0"/>
          </a:p>
          <a:p>
            <a:pPr lvl="0"/>
            <a:r>
              <a:rPr lang="en-US" dirty="0" err="1" smtClean="0"/>
              <a:t>Sikap</a:t>
            </a:r>
            <a:r>
              <a:rPr lang="en-US" dirty="0" smtClean="0"/>
              <a:t> </a:t>
            </a:r>
            <a:r>
              <a:rPr lang="en-US" dirty="0" err="1" smtClean="0"/>
              <a:t>kooperatif</a:t>
            </a:r>
            <a:endParaRPr lang="id-ID" dirty="0" smtClean="0"/>
          </a:p>
          <a:p>
            <a:pPr>
              <a:buNone/>
            </a:pPr>
            <a:endParaRPr lang="id-ID"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Tujuan Penilaian Kinerja untuk Penggunaan Administratif yaitu </a:t>
            </a:r>
            <a:r>
              <a:rPr lang="id-ID" dirty="0" smtClean="0"/>
              <a:t>:</a:t>
            </a:r>
            <a:endParaRPr lang="id-ID" dirty="0"/>
          </a:p>
        </p:txBody>
      </p:sp>
      <p:sp>
        <p:nvSpPr>
          <p:cNvPr id="3" name="Content Placeholder 2"/>
          <p:cNvSpPr>
            <a:spLocks noGrp="1"/>
          </p:cNvSpPr>
          <p:nvPr>
            <p:ph idx="1"/>
          </p:nvPr>
        </p:nvSpPr>
        <p:spPr/>
        <p:txBody>
          <a:bodyPr/>
          <a:lstStyle/>
          <a:p>
            <a:pPr lvl="0"/>
            <a:r>
              <a:rPr lang="id-ID" dirty="0" smtClean="0"/>
              <a:t>Kompensasi</a:t>
            </a:r>
          </a:p>
          <a:p>
            <a:pPr lvl="0"/>
            <a:r>
              <a:rPr lang="id-ID" dirty="0" smtClean="0"/>
              <a:t>Promosi</a:t>
            </a:r>
          </a:p>
          <a:p>
            <a:pPr lvl="0"/>
            <a:r>
              <a:rPr lang="id-ID" dirty="0" smtClean="0"/>
              <a:t>PHK</a:t>
            </a:r>
          </a:p>
          <a:p>
            <a:pPr>
              <a:buNone/>
            </a:pPr>
            <a:endParaRPr lang="id-ID"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Penilaian Kinerja untuk Penggunaan Penggembangan yaitu :</a:t>
            </a:r>
            <a:r>
              <a:rPr lang="id-ID" dirty="0" smtClean="0">
                <a:effectLst>
                  <a:outerShdw blurRad="50800" dist="38100" algn="tr" rotWithShape="0">
                    <a:prstClr val="black">
                      <a:alpha val="40000"/>
                    </a:prstClr>
                  </a:outerShdw>
                </a:effectLst>
              </a:rPr>
              <a:t> </a:t>
            </a:r>
            <a:endParaRPr lang="id-ID" dirty="0"/>
          </a:p>
        </p:txBody>
      </p:sp>
      <p:sp>
        <p:nvSpPr>
          <p:cNvPr id="3" name="Content Placeholder 2"/>
          <p:cNvSpPr>
            <a:spLocks noGrp="1"/>
          </p:cNvSpPr>
          <p:nvPr>
            <p:ph idx="1"/>
          </p:nvPr>
        </p:nvSpPr>
        <p:spPr/>
        <p:txBody>
          <a:bodyPr/>
          <a:lstStyle/>
          <a:p>
            <a:pPr lvl="0"/>
            <a:r>
              <a:rPr lang="id-ID" dirty="0" smtClean="0"/>
              <a:t>Mengidentifikasikan Kekuatan</a:t>
            </a:r>
          </a:p>
          <a:p>
            <a:pPr lvl="0"/>
            <a:r>
              <a:rPr lang="id-ID" dirty="0" smtClean="0"/>
              <a:t>Mengidentifikasikan Bagian untuk ditingkatkan</a:t>
            </a:r>
          </a:p>
          <a:p>
            <a:pPr lvl="0"/>
            <a:r>
              <a:rPr lang="id-ID" dirty="0" smtClean="0"/>
              <a:t>Pembinaan dan Perencanaan Karir   </a:t>
            </a:r>
          </a:p>
          <a:p>
            <a:pPr>
              <a:buNone/>
            </a:pPr>
            <a:endParaRPr lang="id-ID"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Tingkat Kinerja </a:t>
            </a:r>
            <a:r>
              <a:rPr lang="id-ID" dirty="0" smtClean="0"/>
              <a:t>Karyawan:</a:t>
            </a:r>
            <a:endParaRPr lang="id-ID" dirty="0"/>
          </a:p>
        </p:txBody>
      </p:sp>
      <p:sp>
        <p:nvSpPr>
          <p:cNvPr id="3" name="Content Placeholder 2"/>
          <p:cNvSpPr>
            <a:spLocks noGrp="1"/>
          </p:cNvSpPr>
          <p:nvPr>
            <p:ph idx="1"/>
          </p:nvPr>
        </p:nvSpPr>
        <p:spPr/>
        <p:txBody>
          <a:bodyPr>
            <a:normAutofit fontScale="85000" lnSpcReduction="20000"/>
          </a:bodyPr>
          <a:lstStyle/>
          <a:p>
            <a:pPr marL="0" indent="0">
              <a:buNone/>
            </a:pPr>
            <a:r>
              <a:rPr lang="id-ID" dirty="0" smtClean="0"/>
              <a:t>Tentukan tingkat kinerja karyawan dengan memberi RANKING:</a:t>
            </a:r>
          </a:p>
          <a:p>
            <a:pPr marL="514350" lvl="0" indent="-514350">
              <a:buFont typeface="+mj-lt"/>
              <a:buAutoNum type="arabicPeriod"/>
            </a:pPr>
            <a:r>
              <a:rPr lang="id-ID" dirty="0" smtClean="0"/>
              <a:t>Kinerja tidak memenuhi syarat yang ditetapkan.</a:t>
            </a:r>
          </a:p>
          <a:p>
            <a:pPr marL="514350" lvl="0" indent="-514350">
              <a:buFont typeface="+mj-lt"/>
              <a:buAutoNum type="arabicPeriod"/>
            </a:pPr>
            <a:r>
              <a:rPr lang="id-ID" dirty="0" smtClean="0"/>
              <a:t>Kinerja tidak memenuhi semua syarat pokok yang ditetapkan.</a:t>
            </a:r>
          </a:p>
          <a:p>
            <a:pPr marL="514350" lvl="0" indent="-514350">
              <a:buFont typeface="+mj-lt"/>
              <a:buAutoNum type="arabicPeriod"/>
            </a:pPr>
            <a:r>
              <a:rPr lang="id-ID" dirty="0" smtClean="0"/>
              <a:t>Kinerja memenuhi semua syarat pokok yang ditetapkan</a:t>
            </a:r>
          </a:p>
          <a:p>
            <a:pPr marL="514350" lvl="0" indent="-514350">
              <a:buFont typeface="+mj-lt"/>
              <a:buAutoNum type="arabicPeriod"/>
            </a:pPr>
            <a:r>
              <a:rPr lang="id-ID" dirty="0" smtClean="0"/>
              <a:t>Kinerja memenuhi semua syarat pokok yang ditetapkan dan bahkan melampaui syarat yang ditentukan.</a:t>
            </a:r>
          </a:p>
          <a:p>
            <a:pPr marL="514350" lvl="0" indent="-514350">
              <a:buFont typeface="+mj-lt"/>
              <a:buAutoNum type="arabicPeriod"/>
            </a:pPr>
            <a:r>
              <a:rPr lang="id-ID" dirty="0" smtClean="0"/>
              <a:t>Kinerja selalu melampaui syarat yang ditentukan.</a:t>
            </a:r>
          </a:p>
          <a:p>
            <a:endParaRPr lang="id-ID"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Hal-hal yang perlu diperhatikan dalam Penilaian </a:t>
            </a:r>
            <a:r>
              <a:rPr lang="id-ID" dirty="0" smtClean="0"/>
              <a:t>Kinerja:</a:t>
            </a:r>
            <a:endParaRPr lang="id-ID" dirty="0"/>
          </a:p>
        </p:txBody>
      </p:sp>
      <p:sp>
        <p:nvSpPr>
          <p:cNvPr id="3" name="Content Placeholder 2"/>
          <p:cNvSpPr>
            <a:spLocks noGrp="1"/>
          </p:cNvSpPr>
          <p:nvPr>
            <p:ph idx="1"/>
          </p:nvPr>
        </p:nvSpPr>
        <p:spPr/>
        <p:txBody>
          <a:bodyPr/>
          <a:lstStyle/>
          <a:p>
            <a:pPr marL="514350" lvl="0" indent="-514350">
              <a:buFont typeface="+mj-lt"/>
              <a:buAutoNum type="arabicPeriod"/>
            </a:pPr>
            <a:r>
              <a:rPr lang="id-ID" dirty="0" smtClean="0"/>
              <a:t>Ketelitian (harus ada fakta yang akurat)</a:t>
            </a:r>
          </a:p>
          <a:p>
            <a:pPr marL="514350" lvl="0" indent="-514350">
              <a:buFont typeface="+mj-lt"/>
              <a:buAutoNum type="arabicPeriod"/>
            </a:pPr>
            <a:r>
              <a:rPr lang="id-ID" dirty="0" smtClean="0"/>
              <a:t>Fokus pada Prilaku dan Hasil bukan pada Sikap</a:t>
            </a:r>
          </a:p>
          <a:p>
            <a:pPr marL="514350" lvl="0" indent="-514350">
              <a:buFont typeface="+mj-lt"/>
              <a:buAutoNum type="arabicPeriod"/>
            </a:pPr>
            <a:r>
              <a:rPr lang="id-ID" dirty="0" smtClean="0"/>
              <a:t>Bersikap Jurdil</a:t>
            </a:r>
          </a:p>
          <a:p>
            <a:pPr marL="514350" lvl="0" indent="-514350">
              <a:buFont typeface="+mj-lt"/>
              <a:buAutoNum type="arabicPeriod"/>
            </a:pPr>
            <a:r>
              <a:rPr lang="id-ID" dirty="0" smtClean="0"/>
              <a:t>Bersikap Rasional</a:t>
            </a:r>
          </a:p>
          <a:p>
            <a:pPr>
              <a:buNone/>
            </a:pP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id-ID" dirty="0" smtClean="0"/>
              <a:t>Sasaran </a:t>
            </a:r>
            <a:r>
              <a:rPr lang="id-ID" dirty="0"/>
              <a:t>harus SMART </a:t>
            </a:r>
            <a:r>
              <a:rPr lang="id-ID" dirty="0" smtClean="0"/>
              <a:t>yaitu </a:t>
            </a:r>
            <a:endParaRPr lang="id-ID" dirty="0"/>
          </a:p>
        </p:txBody>
      </p:sp>
      <p:sp>
        <p:nvSpPr>
          <p:cNvPr id="3" name="Content Placeholder 2"/>
          <p:cNvSpPr>
            <a:spLocks noGrp="1"/>
          </p:cNvSpPr>
          <p:nvPr>
            <p:ph idx="1"/>
          </p:nvPr>
        </p:nvSpPr>
        <p:spPr/>
        <p:txBody>
          <a:bodyPr>
            <a:normAutofit fontScale="85000" lnSpcReduction="20000"/>
          </a:bodyPr>
          <a:lstStyle/>
          <a:p>
            <a:r>
              <a:rPr lang="id-ID" dirty="0" smtClean="0"/>
              <a:t>Specific</a:t>
            </a:r>
          </a:p>
          <a:p>
            <a:r>
              <a:rPr lang="id-ID" dirty="0" smtClean="0"/>
              <a:t>Measurable</a:t>
            </a:r>
          </a:p>
          <a:p>
            <a:r>
              <a:rPr lang="id-ID" dirty="0" smtClean="0"/>
              <a:t>Attainable</a:t>
            </a:r>
          </a:p>
          <a:p>
            <a:r>
              <a:rPr lang="id-ID" dirty="0" smtClean="0"/>
              <a:t>Relevant</a:t>
            </a:r>
          </a:p>
          <a:p>
            <a:r>
              <a:rPr lang="id-ID" dirty="0" smtClean="0"/>
              <a:t>Time-Bound</a:t>
            </a:r>
            <a:endParaRPr lang="id-ID" dirty="0"/>
          </a:p>
          <a:p>
            <a:pPr marL="0" indent="0">
              <a:buNone/>
            </a:pPr>
            <a:r>
              <a:rPr lang="id-ID" dirty="0"/>
              <a:t>spesifik, dapat diukur, dapat dicapai, relevan, dan memiliki jangka waktu. </a:t>
            </a:r>
            <a:endParaRPr lang="id-ID" dirty="0" smtClean="0"/>
          </a:p>
          <a:p>
            <a:pPr marL="0" indent="0">
              <a:buNone/>
            </a:pPr>
            <a:r>
              <a:rPr lang="id-ID" dirty="0" smtClean="0"/>
              <a:t>Penetapan </a:t>
            </a:r>
            <a:r>
              <a:rPr lang="id-ID" dirty="0"/>
              <a:t>sasaran secara efektif dapat meningkatkan kinerja dan produktifitas. Hambatan terbesar bagi para penyelia dalam proses penetapan sasaran adalah waktu.</a:t>
            </a:r>
          </a:p>
          <a:p>
            <a:pPr>
              <a:buNone/>
            </a:pPr>
            <a:r>
              <a:rPr lang="id-ID" dirty="0" smtClean="0"/>
              <a:t> </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a:t>Menentukan harapan yang jelas kepada karyawan adalah dengan cara pertemuan dengan karyawan secara satu persatu. Pertemuan satu persatu dengan karyawan bisa dilakukan sekali dalam sebulan atau sekali dalam tiga bulan. Pertemuan dengan karyawan yang bermasalah bisa dilakukan lebih sering.</a:t>
            </a:r>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Hal hal yang sebaiknya dilakukan pada pertemuan dengan karyawan adalah</a:t>
            </a:r>
            <a:r>
              <a:rPr lang="id-ID" dirty="0" smtClean="0"/>
              <a:t>:</a:t>
            </a:r>
            <a:endParaRPr lang="id-ID" dirty="0"/>
          </a:p>
        </p:txBody>
      </p:sp>
      <p:sp>
        <p:nvSpPr>
          <p:cNvPr id="3" name="Content Placeholder 2"/>
          <p:cNvSpPr>
            <a:spLocks noGrp="1"/>
          </p:cNvSpPr>
          <p:nvPr>
            <p:ph idx="1"/>
          </p:nvPr>
        </p:nvSpPr>
        <p:spPr/>
        <p:txBody>
          <a:bodyPr>
            <a:normAutofit fontScale="85000" lnSpcReduction="20000"/>
          </a:bodyPr>
          <a:lstStyle/>
          <a:p>
            <a:pPr lvl="0"/>
            <a:r>
              <a:rPr lang="id-ID" dirty="0"/>
              <a:t>Pertemuan pertama, berikan susunan uraian pekerjaan atau daftar tanggung jawab yang menjadi kewajiban karyawan.</a:t>
            </a:r>
          </a:p>
          <a:p>
            <a:pPr lvl="0"/>
            <a:r>
              <a:rPr lang="id-ID" dirty="0"/>
              <a:t>Secara teratur atau secara bersama sama dengan karyawan merencanakan kajian terhadap uraian pekerjaan.</a:t>
            </a:r>
          </a:p>
          <a:p>
            <a:pPr lvl="0"/>
            <a:r>
              <a:rPr lang="id-ID" dirty="0"/>
              <a:t>Kajilah bersama hasil pekerjaan pada hari pertama dan akhir minggu pertama karyawan bekerja.</a:t>
            </a:r>
          </a:p>
          <a:p>
            <a:pPr lvl="0"/>
            <a:r>
              <a:rPr lang="id-ID" dirty="0"/>
              <a:t>Pada setiap pertemuan bulanan, departemen atau sesi khusus pada pelatihan yang diselenggarakan, fokuskan pembahasan pada tanggung jawabyang pokok, sasarannya dan kinerjanya.</a:t>
            </a:r>
          </a:p>
          <a:p>
            <a:pPr>
              <a:buNone/>
            </a:pP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u="sng" dirty="0"/>
              <a:t>Contoh sasaran kerja :  </a:t>
            </a:r>
            <a:endParaRPr lang="id-ID" dirty="0"/>
          </a:p>
        </p:txBody>
      </p:sp>
      <p:sp>
        <p:nvSpPr>
          <p:cNvPr id="3" name="Content Placeholder 2"/>
          <p:cNvSpPr>
            <a:spLocks noGrp="1"/>
          </p:cNvSpPr>
          <p:nvPr>
            <p:ph idx="1"/>
          </p:nvPr>
        </p:nvSpPr>
        <p:spPr/>
        <p:txBody>
          <a:bodyPr>
            <a:normAutofit fontScale="55000" lnSpcReduction="20000"/>
          </a:bodyPr>
          <a:lstStyle/>
          <a:p>
            <a:pPr marL="514350" lvl="0" indent="-514350">
              <a:buFont typeface="+mj-lt"/>
              <a:buAutoNum type="arabicPeriod"/>
            </a:pPr>
            <a:r>
              <a:rPr lang="id-ID" dirty="0"/>
              <a:t>Melengkapi semua keperluan proyek dalam waktu lima bulan sesuai dengan anggaran yang ditetapkan.</a:t>
            </a:r>
          </a:p>
          <a:p>
            <a:pPr marL="514350" lvl="0" indent="-514350">
              <a:buFont typeface="+mj-lt"/>
              <a:buAutoNum type="arabicPeriod"/>
            </a:pPr>
            <a:r>
              <a:rPr lang="id-ID" dirty="0"/>
              <a:t>Dalam bulan ini, perhari, rata-rata menghasilkan...pcs.</a:t>
            </a:r>
          </a:p>
          <a:p>
            <a:pPr marL="514350" lvl="0" indent="-514350">
              <a:buFont typeface="+mj-lt"/>
              <a:buAutoNum type="arabicPeriod"/>
            </a:pPr>
            <a:r>
              <a:rPr lang="id-ID" dirty="0"/>
              <a:t>Kuartal ini mengurangi biaya sebesar...%.</a:t>
            </a:r>
          </a:p>
          <a:p>
            <a:pPr marL="514350" lvl="0" indent="-514350">
              <a:buFont typeface="+mj-lt"/>
              <a:buAutoNum type="arabicPeriod"/>
            </a:pPr>
            <a:r>
              <a:rPr lang="id-ID" dirty="0"/>
              <a:t>Menghubungi kembali pelanggan dalam waktu ... jam setelah pelanggan memberikan pesanannya.</a:t>
            </a:r>
          </a:p>
          <a:p>
            <a:pPr marL="514350" lvl="0" indent="-514350">
              <a:buFont typeface="+mj-lt"/>
              <a:buAutoNum type="arabicPeriod"/>
            </a:pPr>
            <a:r>
              <a:rPr lang="id-ID" dirty="0"/>
              <a:t>95 % telepon yang masuk sudah harus dijawab pada deringan ke tiga.</a:t>
            </a:r>
          </a:p>
          <a:p>
            <a:pPr marL="514350" lvl="0" indent="-514350">
              <a:buFont typeface="+mj-lt"/>
              <a:buAutoNum type="arabicPeriod"/>
            </a:pPr>
            <a:r>
              <a:rPr lang="id-ID" dirty="0"/>
              <a:t>Mencapai ketepatan waktu penyampaian pesanan sebanyak 97 %.</a:t>
            </a:r>
          </a:p>
          <a:p>
            <a:pPr marL="514350" lvl="0" indent="-514350">
              <a:buFont typeface="+mj-lt"/>
              <a:buAutoNum type="arabicPeriod"/>
            </a:pPr>
            <a:r>
              <a:rPr lang="id-ID" dirty="0"/>
              <a:t>Mengirimkan surat penawaran lanjutan kepada para pelanggan setelah 30 hari pelanggan melakukan pembelian.</a:t>
            </a:r>
          </a:p>
          <a:p>
            <a:pPr marL="514350" lvl="0" indent="-514350">
              <a:buFont typeface="+mj-lt"/>
              <a:buAutoNum type="arabicPeriod"/>
            </a:pPr>
            <a:r>
              <a:rPr lang="id-ID" dirty="0"/>
              <a:t>Mencapai indeks kepuasan pelanggan perbulan paling sedikit 98 %.</a:t>
            </a:r>
          </a:p>
          <a:p>
            <a:pPr marL="514350" lvl="0" indent="-514350">
              <a:buFont typeface="+mj-lt"/>
              <a:buAutoNum type="arabicPeriod"/>
            </a:pPr>
            <a:r>
              <a:rPr lang="id-ID" dirty="0"/>
              <a:t>Menjual 10 unit produk setiap bulan dalam tiga bulan mendatang.</a:t>
            </a:r>
          </a:p>
          <a:p>
            <a:pPr marL="514350" lvl="0" indent="-514350">
              <a:buFont typeface="+mj-lt"/>
              <a:buAutoNum type="arabicPeriod"/>
            </a:pPr>
            <a:r>
              <a:rPr lang="id-ID" dirty="0"/>
              <a:t>Menyelesaikan pencatatan data paling lambat tanggal ... bulan...</a:t>
            </a:r>
          </a:p>
          <a:p>
            <a:pPr marL="514350" lvl="0" indent="-514350">
              <a:buFont typeface="+mj-lt"/>
              <a:buAutoNum type="arabicPeriod"/>
            </a:pPr>
            <a:r>
              <a:rPr lang="id-ID" dirty="0"/>
              <a:t>Menyelesaikan laporan keuangan pada tanggal ... setiap bulan</a:t>
            </a:r>
          </a:p>
          <a:p>
            <a:pPr marL="514350" lvl="0" indent="-514350">
              <a:buFont typeface="+mj-lt"/>
              <a:buAutoNum type="arabicPeriod"/>
            </a:pPr>
            <a:r>
              <a:rPr lang="id-ID" dirty="0"/>
              <a:t>Produktivitas paling sedikit 90 %.</a:t>
            </a:r>
          </a:p>
          <a:p>
            <a:pPr marL="514350" lvl="0" indent="-514350">
              <a:buFont typeface="+mj-lt"/>
              <a:buAutoNum type="arabicPeriod"/>
            </a:pPr>
            <a:r>
              <a:rPr lang="id-ID" dirty="0"/>
              <a:t>Meningkatkan penjualan pada tahun ini sebesar 10 %.</a:t>
            </a:r>
          </a:p>
          <a:p>
            <a:pPr marL="514350" indent="-514350">
              <a:buNone/>
            </a:pP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884363" indent="-1884363" algn="l"/>
            <a:r>
              <a:rPr lang="id-ID" dirty="0"/>
              <a:t>Contoh </a:t>
            </a:r>
            <a:r>
              <a:rPr lang="id-ID" dirty="0" smtClean="0"/>
              <a:t>: Menentukan </a:t>
            </a:r>
            <a:r>
              <a:rPr lang="id-ID" dirty="0"/>
              <a:t>Harapan dan </a:t>
            </a:r>
            <a:r>
              <a:rPr lang="id-ID" dirty="0" smtClean="0"/>
              <a:t>Sasaran   </a:t>
            </a:r>
            <a:endParaRPr lang="id-ID" dirty="0"/>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id-ID" dirty="0"/>
              <a:t>Nama			:</a:t>
            </a:r>
          </a:p>
          <a:p>
            <a:pPr marL="514350" lvl="0" indent="-514350">
              <a:buFont typeface="+mj-lt"/>
              <a:buAutoNum type="arabicPeriod"/>
            </a:pPr>
            <a:r>
              <a:rPr lang="id-ID" dirty="0"/>
              <a:t>Pekerjaan			:</a:t>
            </a:r>
          </a:p>
          <a:p>
            <a:pPr marL="514350" lvl="0" indent="-514350">
              <a:buFont typeface="+mj-lt"/>
              <a:buAutoNum type="arabicPeriod"/>
            </a:pPr>
            <a:r>
              <a:rPr lang="id-ID" dirty="0"/>
              <a:t>Garis Tanggung Jawab	:</a:t>
            </a:r>
          </a:p>
          <a:p>
            <a:pPr marL="514350" lvl="0" indent="-514350">
              <a:buFont typeface="+mj-lt"/>
              <a:buAutoNum type="arabicPeriod"/>
            </a:pPr>
            <a:r>
              <a:rPr lang="id-ID" dirty="0"/>
              <a:t>Tugas tugas Pokok	:</a:t>
            </a:r>
          </a:p>
          <a:p>
            <a:pPr marL="539750" indent="0">
              <a:buNone/>
            </a:pPr>
            <a:r>
              <a:rPr lang="id-ID" dirty="0"/>
              <a:t>Berilah tanda bintang (*) pada tugas tugas yang menjadi prioritas, tanda (+) pada tugas tugas yang paling mampu dikerjakan, dan tanda check (√) pada tugas tugas yang memerlukan peningkatan.</a:t>
            </a:r>
          </a:p>
          <a:p>
            <a:pPr lvl="0">
              <a:buNone/>
            </a:pPr>
            <a:r>
              <a:rPr lang="id-ID" dirty="0" smtClean="0"/>
              <a:t>5. Sasaran </a:t>
            </a:r>
            <a:r>
              <a:rPr lang="id-ID" dirty="0"/>
              <a:t>Kinerja (SMART)</a:t>
            </a:r>
          </a:p>
          <a:p>
            <a:pPr marL="514350" indent="-514350"/>
            <a:r>
              <a:rPr lang="id-ID" dirty="0"/>
              <a:t>Spesific		:</a:t>
            </a:r>
          </a:p>
          <a:p>
            <a:pPr marL="514350" indent="-514350"/>
            <a:r>
              <a:rPr lang="id-ID" dirty="0"/>
              <a:t>Measurement	:</a:t>
            </a:r>
          </a:p>
          <a:p>
            <a:pPr marL="514350" indent="-514350"/>
            <a:r>
              <a:rPr lang="id-ID" dirty="0"/>
              <a:t>Attainable		:</a:t>
            </a:r>
          </a:p>
          <a:p>
            <a:pPr marL="514350" indent="-514350"/>
            <a:r>
              <a:rPr lang="id-ID" dirty="0"/>
              <a:t>Relevant		:</a:t>
            </a:r>
          </a:p>
          <a:p>
            <a:pPr marL="514350" indent="-514350"/>
            <a:r>
              <a:rPr lang="id-ID" dirty="0"/>
              <a:t>Time-bound	:</a:t>
            </a:r>
          </a:p>
          <a:p>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5683357</TotalTime>
  <Words>1800</Words>
  <Application>Microsoft Office PowerPoint</Application>
  <PresentationFormat>On-screen Show (4:3)</PresentationFormat>
  <Paragraphs>251</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Manajemen Kinerja Penyelia</vt:lpstr>
      <vt:lpstr>Keterampilan pokok untuk manajemen kinerja adalah</vt:lpstr>
      <vt:lpstr>1. Kemampuan menetapkan sasaran dan harapan yang  jelas:</vt:lpstr>
      <vt:lpstr>Standar kinerja biasanya dituliskan melalui penetapan sasaran yang meliputi :</vt:lpstr>
      <vt:lpstr>Sasaran harus SMART yaitu </vt:lpstr>
      <vt:lpstr>Slide 6</vt:lpstr>
      <vt:lpstr>Hal hal yang sebaiknya dilakukan pada pertemuan dengan karyawan adalah:</vt:lpstr>
      <vt:lpstr>Contoh sasaran kerja :  </vt:lpstr>
      <vt:lpstr>Contoh : Menentukan Harapan dan Sasaran   </vt:lpstr>
      <vt:lpstr>2. Memberikan Umpan Balik</vt:lpstr>
      <vt:lpstr>Prinsip – prinsip dalam memberikan penghargaan:</vt:lpstr>
      <vt:lpstr>Prinsip prinsip dalam memberikan penghargaan:</vt:lpstr>
      <vt:lpstr>1.  Tanpa Biaya:</vt:lpstr>
      <vt:lpstr>2. Biaya Rendah </vt:lpstr>
      <vt:lpstr>Slide 15</vt:lpstr>
      <vt:lpstr>Mengatasi Masalah Kinerja:</vt:lpstr>
      <vt:lpstr>Secara umum pertemuan rutin  ditujukan untuk melakukan:</vt:lpstr>
      <vt:lpstr>Prinsip prinsip dalam memberikan umpan balik yang konstruktif:</vt:lpstr>
      <vt:lpstr>Metode Pembinaan:</vt:lpstr>
      <vt:lpstr>Metode Pendisiplinan Karyawan:</vt:lpstr>
      <vt:lpstr>Prilaku TIDAK DISIPLIN yang sering dijumpai di tempat Kerja:</vt:lpstr>
      <vt:lpstr>Timbulnya Ketidak Disiplinan Karyawan:</vt:lpstr>
      <vt:lpstr>Ciri-ciri karyawan yang menghadapi masalah Intern:</vt:lpstr>
      <vt:lpstr>Cara Mengidentifikasi  Karyawan Bermasalah:</vt:lpstr>
      <vt:lpstr>Beberapa Alasan Penyelia Menghindari Pendisiplinan Karyawan:</vt:lpstr>
      <vt:lpstr>3 (Tiga) Hasil Pendisiplinan Karyawan:</vt:lpstr>
      <vt:lpstr>Unsur-Unsur Dalam Pendisiplinan yang Efektif:</vt:lpstr>
      <vt:lpstr>PENDISIPLINAN PROGRESIF:</vt:lpstr>
      <vt:lpstr>Langkah-langkah Pendisiplinan Progresif:</vt:lpstr>
      <vt:lpstr>1. Pembicaraan Informal</vt:lpstr>
      <vt:lpstr>2. Peringatan Lisan</vt:lpstr>
      <vt:lpstr>Hal-hal yang perlu pada peringatan LISAN:</vt:lpstr>
      <vt:lpstr>Catatan (dokumen) Kepegawaian  dalam Peringatan Lisan:</vt:lpstr>
      <vt:lpstr>3. Peringatan Tertulis</vt:lpstr>
      <vt:lpstr>Format Peringatan Tertulis:</vt:lpstr>
      <vt:lpstr>4. Pengrumahan Sementara:</vt:lpstr>
      <vt:lpstr>5. Demosi:</vt:lpstr>
      <vt:lpstr>6. Pemecatan :</vt:lpstr>
      <vt:lpstr>Penilaian Kinerja:</vt:lpstr>
      <vt:lpstr>Kinerja karyawan mempengaruhi:</vt:lpstr>
      <vt:lpstr>Tujuan Penilaian Kinerja untuk Penggunaan Administratif yaitu :</vt:lpstr>
      <vt:lpstr>Penilaian Kinerja untuk Penggunaan Penggembangan yaitu : </vt:lpstr>
      <vt:lpstr>Tingkat Kinerja Karyawan:</vt:lpstr>
      <vt:lpstr>Hal-hal yang perlu diperhatikan dalam Penilaian Kinerja:</vt:lpstr>
    </vt:vector>
  </TitlesOfParts>
  <Company>JumpBee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Kinerja Penyelia</dc:title>
  <dc:creator>S@m50eL</dc:creator>
  <cp:lastModifiedBy>S@m50eL</cp:lastModifiedBy>
  <cp:revision>26</cp:revision>
  <dcterms:created xsi:type="dcterms:W3CDTF">2004-01-04T09:13:38Z</dcterms:created>
  <dcterms:modified xsi:type="dcterms:W3CDTF">2014-10-25T11:06:50Z</dcterms:modified>
</cp:coreProperties>
</file>