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57" r:id="rId4"/>
    <p:sldId id="260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61" r:id="rId14"/>
    <p:sldId id="265" r:id="rId15"/>
    <p:sldId id="274" r:id="rId16"/>
    <p:sldId id="259" r:id="rId17"/>
    <p:sldId id="266" r:id="rId18"/>
    <p:sldId id="267" r:id="rId19"/>
    <p:sldId id="268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38605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860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99CB0F-7074-461E-825B-2AD31F776D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B4894-C329-43F4-BBCC-370FEB8C9A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C283-1F7C-4DB9-9F98-C58235B937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675AC-7AB7-493B-A603-84DC92AA9C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675AC-7AB7-493B-A603-84DC92AA9C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675AC-7AB7-493B-A603-84DC92AA9C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62A19-33C9-4F26-8E6D-22E928374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BF723-1047-4243-99E1-B72E31A527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8BA86-3DC1-461B-958A-0045644A2E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98D37-384C-4C9F-BFF6-CC839B0FF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5BC68-523E-41B8-95CE-751D14B283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0029B-5540-4584-9614-A493300E91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808B7-57E4-4AD3-AB4E-9F3988D66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B6E0B-40C3-4BB2-817B-C97F2307B7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1EDB0-70D1-4E73-8254-1F506338E1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385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385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5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5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6BA675AC-7AB7-493B-A603-84DC92AA9C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KETERAMPILAN </a:t>
            </a:r>
            <a:r>
              <a:rPr lang="id-ID" dirty="0" smtClean="0"/>
              <a:t>PENYELIA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algn="r" eaLnBrk="1" hangingPunct="1"/>
            <a:r>
              <a:rPr lang="en-US" dirty="0" smtClean="0"/>
              <a:t>SRY ROSITA, SE,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5. Analisis Keputusan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Persiapkan Berbagai alternatif keputusan / tindakan yang realistis.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Pelajari usaha (waktu, tenaga, biaya) yang diperlukan dan bandingkan dengan hasil yang akan diperoleh.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/>
            <a:r>
              <a:rPr lang="en-US" smtClean="0"/>
              <a:t>6. Implementasi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Siapkan petunjuk-petunjuk pelaksanaan yang diperlukan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Persiapkan tindakan-tindakan pengamanan pelaksanaan keputusan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Gambar Langkah-langkah Pemecahan Masalah dan Pengambilan Keputusan: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914400" y="2514600"/>
            <a:ext cx="19050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Identifikasi</a:t>
            </a:r>
          </a:p>
          <a:p>
            <a:pPr algn="ctr"/>
            <a:r>
              <a:rPr lang="en-US"/>
              <a:t> Masalah</a:t>
            </a:r>
          </a:p>
        </p:txBody>
      </p:sp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2819400" y="2895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352800" y="2514600"/>
            <a:ext cx="1676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Analisis</a:t>
            </a:r>
          </a:p>
          <a:p>
            <a:pPr algn="ctr"/>
            <a:r>
              <a:rPr lang="en-US"/>
              <a:t>Masalah</a:t>
            </a:r>
          </a:p>
        </p:txBody>
      </p:sp>
      <p:sp>
        <p:nvSpPr>
          <p:cNvPr id="14342" name="AutoShape 7"/>
          <p:cNvSpPr>
            <a:spLocks noChangeArrowheads="1"/>
          </p:cNvSpPr>
          <p:nvPr/>
        </p:nvSpPr>
        <p:spPr bwMode="auto">
          <a:xfrm>
            <a:off x="5029200" y="2895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562600" y="2514600"/>
            <a:ext cx="17526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Pengumpulan</a:t>
            </a:r>
          </a:p>
          <a:p>
            <a:pPr algn="ctr"/>
            <a:r>
              <a:rPr lang="en-US"/>
              <a:t>Informasi</a:t>
            </a:r>
          </a:p>
        </p:txBody>
      </p:sp>
      <p:sp>
        <p:nvSpPr>
          <p:cNvPr id="14344" name="AutoShape 9"/>
          <p:cNvSpPr>
            <a:spLocks noChangeArrowheads="1"/>
          </p:cNvSpPr>
          <p:nvPr/>
        </p:nvSpPr>
        <p:spPr bwMode="auto">
          <a:xfrm>
            <a:off x="7315200" y="2895600"/>
            <a:ext cx="1600200" cy="1600200"/>
          </a:xfrm>
          <a:prstGeom prst="curvedLeftArrow">
            <a:avLst>
              <a:gd name="adj1" fmla="val 12046"/>
              <a:gd name="adj2" fmla="val 4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638800" y="3733800"/>
            <a:ext cx="1676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Analisis</a:t>
            </a:r>
          </a:p>
          <a:p>
            <a:pPr algn="ctr"/>
            <a:r>
              <a:rPr lang="en-US"/>
              <a:t>Penyebab</a:t>
            </a:r>
          </a:p>
        </p:txBody>
      </p:sp>
      <p:sp>
        <p:nvSpPr>
          <p:cNvPr id="14346" name="AutoShape 11"/>
          <p:cNvSpPr>
            <a:spLocks noChangeArrowheads="1"/>
          </p:cNvSpPr>
          <p:nvPr/>
        </p:nvSpPr>
        <p:spPr bwMode="auto">
          <a:xfrm>
            <a:off x="5029200" y="4114800"/>
            <a:ext cx="609600" cy="1524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3429000" y="3733800"/>
            <a:ext cx="16002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Analisis</a:t>
            </a:r>
          </a:p>
          <a:p>
            <a:pPr algn="ctr"/>
            <a:r>
              <a:rPr lang="en-US"/>
              <a:t>Keputusan</a:t>
            </a:r>
          </a:p>
        </p:txBody>
      </p:sp>
      <p:sp>
        <p:nvSpPr>
          <p:cNvPr id="14348" name="AutoShape 13"/>
          <p:cNvSpPr>
            <a:spLocks noChangeArrowheads="1"/>
          </p:cNvSpPr>
          <p:nvPr/>
        </p:nvSpPr>
        <p:spPr bwMode="auto">
          <a:xfrm>
            <a:off x="2819400" y="4114800"/>
            <a:ext cx="609600" cy="1524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1066800" y="3810000"/>
            <a:ext cx="17526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Implementasi/</a:t>
            </a:r>
          </a:p>
          <a:p>
            <a:pPr algn="ctr"/>
            <a:r>
              <a:rPr lang="en-US"/>
              <a:t>Keputusan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/>
            <a:r>
              <a:rPr lang="en-US" sz="3200" smtClean="0"/>
              <a:t>2). Keterampilan Mengambil Keputusan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id-ID" dirty="0" smtClean="0"/>
              <a:t>penyelia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yang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menindak</a:t>
            </a:r>
            <a:r>
              <a:rPr lang="en-US" dirty="0" smtClean="0"/>
              <a:t> </a:t>
            </a:r>
            <a:r>
              <a:rPr lang="en-US" dirty="0" err="1" smtClean="0"/>
              <a:t>lanjutinya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Melaksanakan Keputusan dan Menindaklanjutinya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400" smtClean="0"/>
              <a:t>Hasil akhir dari proses pengambilan keputusan adalah tindakan. Setelah memutuskan pilihan terbaik, keputusan itu harus dilaksanakan.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4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400" smtClean="0"/>
              <a:t>Pelaksanaan Pengambilan Keputusan:</a:t>
            </a:r>
          </a:p>
          <a:p>
            <a:pPr marL="0" indent="0" eaLnBrk="1" hangingPunct="1">
              <a:buFont typeface="Wingdings" pitchFamily="2" charset="2"/>
              <a:buAutoNum type="arabicPeriod"/>
            </a:pPr>
            <a:r>
              <a:rPr lang="en-US" sz="2400" smtClean="0"/>
              <a:t> Pengambilan Keputusan Individu</a:t>
            </a:r>
          </a:p>
          <a:p>
            <a:pPr marL="0" indent="0" eaLnBrk="1" hangingPunct="1">
              <a:buFont typeface="Wingdings" pitchFamily="2" charset="2"/>
              <a:buAutoNum type="arabicPeriod"/>
            </a:pPr>
            <a:r>
              <a:rPr lang="en-US" sz="2400" smtClean="0"/>
              <a:t> Pengambilan Keputusan Kelompok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Tebel Pelaksanaan Pengambilan Keputusan</a:t>
            </a:r>
          </a:p>
        </p:txBody>
      </p:sp>
      <p:graphicFrame>
        <p:nvGraphicFramePr>
          <p:cNvPr id="38944" name="Group 32"/>
          <p:cNvGraphicFramePr>
            <a:graphicFrameLocks noGrp="1"/>
          </p:cNvGraphicFramePr>
          <p:nvPr>
            <p:ph type="tbl" idx="1"/>
          </p:nvPr>
        </p:nvGraphicFramePr>
        <p:xfrm>
          <a:off x="838200" y="2362200"/>
          <a:ext cx="7693025" cy="3724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1828800"/>
                <a:gridCol w="1749425"/>
              </a:tblGrid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Pengambilan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Keputusan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Pengambilan keputusan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Waktu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Komunikasi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Waktu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Persuasi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Singkat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Kelompok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Singkat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/>
            <a:r>
              <a:rPr lang="en-US" sz="3200" smtClean="0"/>
              <a:t>II. Keterampilan Interaksi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id-ID" dirty="0" smtClean="0"/>
              <a:t>penyelia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bawahan</a:t>
            </a:r>
            <a:r>
              <a:rPr lang="en-US" dirty="0" smtClean="0"/>
              <a:t>, </a:t>
            </a:r>
            <a:r>
              <a:rPr lang="en-US" dirty="0" err="1" smtClean="0"/>
              <a:t>atasan</a:t>
            </a:r>
            <a:r>
              <a:rPr lang="en-US" dirty="0" smtClean="0"/>
              <a:t>, </a:t>
            </a: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 smtClean="0"/>
              <a:t>sejawat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lain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lain: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timbal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2 (</a:t>
            </a:r>
            <a:r>
              <a:rPr lang="en-US" dirty="0" err="1" smtClean="0"/>
              <a:t>dua</a:t>
            </a:r>
            <a:r>
              <a:rPr lang="en-US" dirty="0" smtClean="0"/>
              <a:t>)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err="1" smtClean="0"/>
              <a:t>Contoh</a:t>
            </a:r>
            <a:r>
              <a:rPr lang="en-US" sz="3200" dirty="0" smtClean="0"/>
              <a:t> </a:t>
            </a:r>
            <a:r>
              <a:rPr lang="en-US" sz="3200" dirty="0" err="1" smtClean="0"/>
              <a:t>Keterampilan</a:t>
            </a:r>
            <a:r>
              <a:rPr lang="en-US" sz="3200" dirty="0" smtClean="0"/>
              <a:t> </a:t>
            </a:r>
            <a:r>
              <a:rPr lang="en-US" sz="3200" dirty="0" err="1" smtClean="0"/>
              <a:t>interaksi</a:t>
            </a:r>
            <a:r>
              <a:rPr lang="en-US" sz="3200" dirty="0" smtClean="0"/>
              <a:t> </a:t>
            </a:r>
            <a:r>
              <a:rPr lang="en-US" sz="3200" dirty="0" err="1" smtClean="0"/>
              <a:t>seorang</a:t>
            </a:r>
            <a:r>
              <a:rPr lang="en-US" sz="3200" dirty="0" smtClean="0"/>
              <a:t> </a:t>
            </a:r>
            <a:r>
              <a:rPr lang="en-US" sz="3200" dirty="0" err="1" smtClean="0"/>
              <a:t>penyelia</a:t>
            </a:r>
            <a:r>
              <a:rPr lang="en-US" sz="3200" dirty="0" smtClean="0"/>
              <a:t>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Pemberian perintah/intruksi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Memimpin rapat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Menugaskan pekerjaan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Membahas upaya peningkatan kinerja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Membetulkan kesalahan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Mengatasi keluhan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Meningkatkan motivasi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Mendiskusikan kemajuan pelaksanaan pekerjaan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Prinsip Dasar Interaksi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Terdapat 3 (tiga) prinsip dasar interaksi: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Kesamaan Pengertian/pemahaman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Posisi dan Empati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Pandangan orang lain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533400" indent="-533400" eaLnBrk="1" hangingPunct="1">
              <a:buFont typeface="Wingdings" pitchFamily="2" charset="2"/>
              <a:buNone/>
            </a:pPr>
            <a:endParaRPr lang="en-US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Hal-hal yang perlu diperhatikan dalam Interaksi: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 smtClean="0"/>
              <a:t>Menciptakan suasana yang menyangkan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 smtClean="0"/>
              <a:t>Memusatkan persoalan pada pekerjaan dan bukan pada orangnya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 smtClean="0"/>
              <a:t>Usahakan agar anda mengendalikan percakapan bukan orang lain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 smtClean="0"/>
              <a:t>Menyampaikan pujian orang lain (atasan) kepada bawahan anda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 smtClean="0"/>
              <a:t>Minta nasehat / saran bila dihadapkan pada suatu masalah tertentu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 smtClean="0"/>
              <a:t>Usahan satu persoalan dituntaskan dahulu sebelum beralih ke-penanya lainnya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 smtClean="0"/>
              <a:t>Membuat kesimpulan dan catatan untuk digunakan sebagai fakta pada kesempatan atau untuk mengamati perkembangan selanjutnya.</a:t>
            </a:r>
            <a:r>
              <a:rPr lang="en-US" sz="9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KETERAMPILAN </a:t>
            </a:r>
            <a:r>
              <a:rPr lang="id-ID" dirty="0" smtClean="0"/>
              <a:t>PENYELIA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Keterampilan Teknis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Keterampilan Interaksi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I). Keterampilan Teknis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segi-segi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yang </a:t>
            </a:r>
            <a:r>
              <a:rPr lang="en-US" dirty="0" err="1" smtClean="0"/>
              <a:t>dibawahinya</a:t>
            </a:r>
            <a:r>
              <a:rPr lang="en-US" dirty="0" smtClean="0"/>
              <a:t>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id-ID" dirty="0" smtClean="0"/>
              <a:t>Penyelia</a:t>
            </a:r>
            <a:r>
              <a:rPr lang="en-US" dirty="0" smtClean="0"/>
              <a:t>:</a:t>
            </a:r>
          </a:p>
          <a:p>
            <a:pPr marL="0" indent="0" eaLnBrk="1" hangingPunct="1">
              <a:buFont typeface="Wingdings" pitchFamily="2" charset="2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marL="0" indent="0" eaLnBrk="1" hangingPunct="1">
              <a:buFont typeface="Wingdings" pitchFamily="2" charset="2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pPr marL="0" indent="0" eaLnBrk="1" hangingPunct="1">
              <a:buFont typeface="Wingdings" pitchFamily="2" charset="2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/>
            <a:r>
              <a:rPr lang="en-US" sz="3200" smtClean="0"/>
              <a:t>1). Keterampilan Memecahkan Masalah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id-ID" dirty="0" smtClean="0"/>
              <a:t>penyelia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penyebabnya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Langkah-langkah Pemecahan Masalah dan Pengambilan Keputusan: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Identifikasi Masalah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Analisis Masalah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Pengumpulan Informasi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Analisis Faktor Penyebab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Analisis Keputusan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Implementasi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/>
            <a:r>
              <a:rPr lang="en-US" smtClean="0"/>
              <a:t>1. Identifikasi Masalah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Pisahkan Masalah-masalah yang kompleks menjadi masalah-masalah yang berdiri sendiri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Periksalah apakah masalah-masalah yang ada saling berkaitan atau mempunyai hubungan sebab akibat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Rumuskan masalah dengan spesifik yaitu menyangkut: Apa, Dimana, Kapan, Siapa dan Bagaimana?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/>
            <a:r>
              <a:rPr lang="en-US" smtClean="0"/>
              <a:t>2. Analisis Masalah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Pelajari apakah masalah tersebut besar atau kecil, apabila dilihat dari akibat (resiko)bila masalah tersebut didiamkan saja?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Pelajari apakah masalah tersebut perlu diatasi dengan segera dilihat dari segi mendesaknya (waktu) dan perkembangannya?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/>
            <a:r>
              <a:rPr lang="en-US" smtClean="0"/>
              <a:t>3. Pengumpulan Informasi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Kumpulkan informasi yang berkaitan / berhubungan dengan rumusan masalah.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Pelajari semua kemungkinan yang ada.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eaLnBrk="1" hangingPunct="1"/>
            <a:r>
              <a:rPr lang="en-US" smtClean="0"/>
              <a:t>4. Analisis Faktor Penyebab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Kembangkan sebab-sebab yang dapat menimbulkan masalah, yaitu: Kekurangan pada pengetahuan dan Kekurangan pada Pelaksanaan.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Ujilah sebab-sebab yang diduga terhadap fakta dari masalah yang dihadapi.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Bab 5 Laporan PTK sebagai KTI</Template>
  <TotalTime>246</TotalTime>
  <Words>551</Words>
  <Application>Microsoft Office PowerPoint</Application>
  <PresentationFormat>On-screen Show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Project Overview</vt:lpstr>
      <vt:lpstr>KETERAMPILAN PENYELIA</vt:lpstr>
      <vt:lpstr>KETERAMPILAN PENYELIA</vt:lpstr>
      <vt:lpstr>I). Keterampilan Teknis</vt:lpstr>
      <vt:lpstr>1). Keterampilan Memecahkan Masalah </vt:lpstr>
      <vt:lpstr>Langkah-langkah Pemecahan Masalah dan Pengambilan Keputusan:</vt:lpstr>
      <vt:lpstr>1. Identifikasi Masalah</vt:lpstr>
      <vt:lpstr>2. Analisis Masalah</vt:lpstr>
      <vt:lpstr>3. Pengumpulan Informasi</vt:lpstr>
      <vt:lpstr>4. Analisis Faktor Penyebab</vt:lpstr>
      <vt:lpstr>5. Analisis Keputusan</vt:lpstr>
      <vt:lpstr>6. Implementasi</vt:lpstr>
      <vt:lpstr>Gambar Langkah-langkah Pemecahan Masalah dan Pengambilan Keputusan:</vt:lpstr>
      <vt:lpstr>2). Keterampilan Mengambil Keputusan </vt:lpstr>
      <vt:lpstr>Melaksanakan Keputusan dan Menindaklanjutinya</vt:lpstr>
      <vt:lpstr>Tebel Pelaksanaan Pengambilan Keputusan</vt:lpstr>
      <vt:lpstr>II. Keterampilan Interaksi </vt:lpstr>
      <vt:lpstr>Contoh Keterampilan interaksi seorang penyelia:</vt:lpstr>
      <vt:lpstr>Prinsip Dasar Interaksi</vt:lpstr>
      <vt:lpstr>Hal-hal yang perlu diperhatikan dalam Interaksi: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KETERAMPILAN SUPERVISOR</dc:title>
  <dc:creator>xp</dc:creator>
  <cp:lastModifiedBy>S@m50eL</cp:lastModifiedBy>
  <cp:revision>10</cp:revision>
  <dcterms:created xsi:type="dcterms:W3CDTF">2010-10-11T02:31:14Z</dcterms:created>
  <dcterms:modified xsi:type="dcterms:W3CDTF">2004-01-04T19:48:23Z</dcterms:modified>
</cp:coreProperties>
</file>