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64" r:id="rId3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752986-ABE3-4ECA-B564-930D34ACCCFD}" type="datetimeFigureOut">
              <a:rPr lang="id-ID" smtClean="0"/>
              <a:t>13/10/2014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414999-881E-46D2-A00C-34C02514C7E2}"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2D44D04-FB89-4A76-8C47-4D6474E0B8B3}" type="datetime1">
              <a:rPr lang="id-ID" smtClean="0"/>
              <a:t>13/10/2014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1C554BA-31E2-4E44-A39E-6FC9C57CB863}" type="datetime1">
              <a:rPr lang="id-ID" smtClean="0"/>
              <a:t>13/10/2014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FDA96F7-5DBC-4AA3-A071-0049C9CE3075}" type="datetime1">
              <a:rPr lang="id-ID" smtClean="0"/>
              <a:t>13/10/2014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A792494-19AA-4FDA-B42F-97F76A7EC1DA}" type="datetime1">
              <a:rPr lang="id-ID" smtClean="0"/>
              <a:t>13/10/2014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16403-6DA3-4943-AF5C-F13DFE45C75A}" type="datetime1">
              <a:rPr lang="id-ID" smtClean="0"/>
              <a:t>13/10/2014</a:t>
            </a:fld>
            <a:endParaRPr lang="id-ID"/>
          </a:p>
        </p:txBody>
      </p:sp>
      <p:sp>
        <p:nvSpPr>
          <p:cNvPr id="5" name="Footer Placeholder 4"/>
          <p:cNvSpPr>
            <a:spLocks noGrp="1"/>
          </p:cNvSpPr>
          <p:nvPr>
            <p:ph type="ftr" sz="quarter" idx="11"/>
          </p:nvPr>
        </p:nvSpPr>
        <p:spPr/>
        <p:txBody>
          <a:bodyPr/>
          <a:lstStyle/>
          <a:p>
            <a:r>
              <a:rPr lang="id-ID" smtClean="0"/>
              <a:t>SRY ROSITA, SE, MM</a:t>
            </a:r>
            <a:endParaRPr lang="id-ID"/>
          </a:p>
        </p:txBody>
      </p:sp>
      <p:sp>
        <p:nvSpPr>
          <p:cNvPr id="6" name="Slide Number Placeholder 5"/>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FB6A1606-9701-4F05-A956-3A0A2DDFBA74}" type="datetime1">
              <a:rPr lang="id-ID" smtClean="0"/>
              <a:t>13/10/2014</a:t>
            </a:fld>
            <a:endParaRPr lang="id-ID"/>
          </a:p>
        </p:txBody>
      </p:sp>
      <p:sp>
        <p:nvSpPr>
          <p:cNvPr id="6" name="Footer Placeholder 5"/>
          <p:cNvSpPr>
            <a:spLocks noGrp="1"/>
          </p:cNvSpPr>
          <p:nvPr>
            <p:ph type="ftr" sz="quarter" idx="11"/>
          </p:nvPr>
        </p:nvSpPr>
        <p:spPr/>
        <p:txBody>
          <a:bodyPr/>
          <a:lstStyle/>
          <a:p>
            <a:r>
              <a:rPr lang="id-ID" smtClean="0"/>
              <a:t>SRY ROSITA, SE, MM</a:t>
            </a:r>
            <a:endParaRPr lang="id-ID"/>
          </a:p>
        </p:txBody>
      </p:sp>
      <p:sp>
        <p:nvSpPr>
          <p:cNvPr id="7" name="Slide Number Placeholder 6"/>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40DFBFE0-D84F-46DC-8200-7B607146587C}" type="datetime1">
              <a:rPr lang="id-ID" smtClean="0"/>
              <a:t>13/10/2014</a:t>
            </a:fld>
            <a:endParaRPr lang="id-ID"/>
          </a:p>
        </p:txBody>
      </p:sp>
      <p:sp>
        <p:nvSpPr>
          <p:cNvPr id="8" name="Footer Placeholder 7"/>
          <p:cNvSpPr>
            <a:spLocks noGrp="1"/>
          </p:cNvSpPr>
          <p:nvPr>
            <p:ph type="ftr" sz="quarter" idx="11"/>
          </p:nvPr>
        </p:nvSpPr>
        <p:spPr/>
        <p:txBody>
          <a:bodyPr/>
          <a:lstStyle/>
          <a:p>
            <a:r>
              <a:rPr lang="id-ID" smtClean="0"/>
              <a:t>SRY ROSITA, SE, MM</a:t>
            </a:r>
            <a:endParaRPr lang="id-ID"/>
          </a:p>
        </p:txBody>
      </p:sp>
      <p:sp>
        <p:nvSpPr>
          <p:cNvPr id="9" name="Slide Number Placeholder 8"/>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D97CE86-8454-47F3-AC83-618E9E22DD4C}" type="datetime1">
              <a:rPr lang="id-ID" smtClean="0"/>
              <a:t>13/10/2014</a:t>
            </a:fld>
            <a:endParaRPr lang="id-ID"/>
          </a:p>
        </p:txBody>
      </p:sp>
      <p:sp>
        <p:nvSpPr>
          <p:cNvPr id="4" name="Footer Placeholder 3"/>
          <p:cNvSpPr>
            <a:spLocks noGrp="1"/>
          </p:cNvSpPr>
          <p:nvPr>
            <p:ph type="ftr" sz="quarter" idx="11"/>
          </p:nvPr>
        </p:nvSpPr>
        <p:spPr/>
        <p:txBody>
          <a:bodyPr/>
          <a:lstStyle/>
          <a:p>
            <a:r>
              <a:rPr lang="id-ID" smtClean="0"/>
              <a:t>SRY ROSITA, SE, MM</a:t>
            </a:r>
            <a:endParaRPr lang="id-ID"/>
          </a:p>
        </p:txBody>
      </p:sp>
      <p:sp>
        <p:nvSpPr>
          <p:cNvPr id="5" name="Slide Number Placeholder 4"/>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EBFC6-0509-4C5F-A363-E1ACB868DD97}" type="datetime1">
              <a:rPr lang="id-ID" smtClean="0"/>
              <a:t>13/10/2014</a:t>
            </a:fld>
            <a:endParaRPr lang="id-ID"/>
          </a:p>
        </p:txBody>
      </p:sp>
      <p:sp>
        <p:nvSpPr>
          <p:cNvPr id="3" name="Footer Placeholder 2"/>
          <p:cNvSpPr>
            <a:spLocks noGrp="1"/>
          </p:cNvSpPr>
          <p:nvPr>
            <p:ph type="ftr" sz="quarter" idx="11"/>
          </p:nvPr>
        </p:nvSpPr>
        <p:spPr/>
        <p:txBody>
          <a:bodyPr/>
          <a:lstStyle/>
          <a:p>
            <a:r>
              <a:rPr lang="id-ID" smtClean="0"/>
              <a:t>SRY ROSITA, SE, MM</a:t>
            </a:r>
            <a:endParaRPr lang="id-ID"/>
          </a:p>
        </p:txBody>
      </p:sp>
      <p:sp>
        <p:nvSpPr>
          <p:cNvPr id="4" name="Slide Number Placeholder 3"/>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008A2E-E9B0-452B-A104-2FCD68482636}" type="datetime1">
              <a:rPr lang="id-ID" smtClean="0"/>
              <a:t>13/10/2014</a:t>
            </a:fld>
            <a:endParaRPr lang="id-ID"/>
          </a:p>
        </p:txBody>
      </p:sp>
      <p:sp>
        <p:nvSpPr>
          <p:cNvPr id="6" name="Footer Placeholder 5"/>
          <p:cNvSpPr>
            <a:spLocks noGrp="1"/>
          </p:cNvSpPr>
          <p:nvPr>
            <p:ph type="ftr" sz="quarter" idx="11"/>
          </p:nvPr>
        </p:nvSpPr>
        <p:spPr/>
        <p:txBody>
          <a:bodyPr/>
          <a:lstStyle/>
          <a:p>
            <a:r>
              <a:rPr lang="id-ID" smtClean="0"/>
              <a:t>SRY ROSITA, SE, MM</a:t>
            </a:r>
            <a:endParaRPr lang="id-ID"/>
          </a:p>
        </p:txBody>
      </p:sp>
      <p:sp>
        <p:nvSpPr>
          <p:cNvPr id="7" name="Slide Number Placeholder 6"/>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F5B45-4C00-4335-AE0B-D954573FEF00}" type="datetime1">
              <a:rPr lang="id-ID" smtClean="0"/>
              <a:t>13/10/2014</a:t>
            </a:fld>
            <a:endParaRPr lang="id-ID"/>
          </a:p>
        </p:txBody>
      </p:sp>
      <p:sp>
        <p:nvSpPr>
          <p:cNvPr id="6" name="Footer Placeholder 5"/>
          <p:cNvSpPr>
            <a:spLocks noGrp="1"/>
          </p:cNvSpPr>
          <p:nvPr>
            <p:ph type="ftr" sz="quarter" idx="11"/>
          </p:nvPr>
        </p:nvSpPr>
        <p:spPr/>
        <p:txBody>
          <a:bodyPr/>
          <a:lstStyle/>
          <a:p>
            <a:r>
              <a:rPr lang="id-ID" smtClean="0"/>
              <a:t>SRY ROSITA, SE, MM</a:t>
            </a:r>
            <a:endParaRPr lang="id-ID"/>
          </a:p>
        </p:txBody>
      </p:sp>
      <p:sp>
        <p:nvSpPr>
          <p:cNvPr id="7" name="Slide Number Placeholder 6"/>
          <p:cNvSpPr>
            <a:spLocks noGrp="1"/>
          </p:cNvSpPr>
          <p:nvPr>
            <p:ph type="sldNum" sz="quarter" idx="12"/>
          </p:nvPr>
        </p:nvSpPr>
        <p:spPr/>
        <p:txBody>
          <a:bodyPr/>
          <a:lstStyle/>
          <a:p>
            <a:fld id="{C4D55DD5-3D21-41A6-868D-020E5FA5D15F}"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A5901-E5CE-4D67-AEB2-7B9BE908EBD6}" type="datetime1">
              <a:rPr lang="id-ID" smtClean="0"/>
              <a:t>13/10/2014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d-ID" smtClean="0"/>
              <a:t>SRY ROSITA, SE, MM</a:t>
            </a:r>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55DD5-3D21-41A6-868D-020E5FA5D15F}"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d-ID" b="1" cap="all" dirty="0"/>
              <a:t>Penetapan Karyawan dan Memanfaatkan </a:t>
            </a:r>
            <a:r>
              <a:rPr lang="id-ID" b="1" cap="all" dirty="0" smtClean="0"/>
              <a:t>SDM</a:t>
            </a:r>
            <a:endParaRPr lang="id-ID" dirty="0"/>
          </a:p>
        </p:txBody>
      </p:sp>
      <p:sp>
        <p:nvSpPr>
          <p:cNvPr id="4" name="Footer Placeholder 3"/>
          <p:cNvSpPr>
            <a:spLocks noGrp="1"/>
          </p:cNvSpPr>
          <p:nvPr>
            <p:ph type="ftr" sz="quarter" idx="11"/>
          </p:nvPr>
        </p:nvSpPr>
        <p:spPr/>
        <p:txBody>
          <a:bodyPr/>
          <a:lstStyle/>
          <a:p>
            <a:r>
              <a:rPr lang="id-ID" dirty="0" smtClean="0"/>
              <a:t>SRY ROSITA, SE, MM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1. Metode Beban Kerja:</a:t>
            </a:r>
            <a:endParaRPr lang="id-ID" dirty="0"/>
          </a:p>
        </p:txBody>
      </p:sp>
      <p:sp>
        <p:nvSpPr>
          <p:cNvPr id="3" name="Content Placeholder 2"/>
          <p:cNvSpPr>
            <a:spLocks noGrp="1"/>
          </p:cNvSpPr>
          <p:nvPr>
            <p:ph idx="1"/>
          </p:nvPr>
        </p:nvSpPr>
        <p:spPr/>
        <p:txBody>
          <a:bodyPr/>
          <a:lstStyle/>
          <a:p>
            <a:pPr marL="514350" indent="-514350">
              <a:buFont typeface="+mj-lt"/>
              <a:buAutoNum type="arabicPeriod"/>
            </a:pPr>
            <a:r>
              <a:rPr lang="id-ID" dirty="0"/>
              <a:t>Eksponen Waktu (Cylcle Time</a:t>
            </a:r>
            <a:r>
              <a:rPr lang="id-ID" dirty="0" smtClean="0"/>
              <a:t>)</a:t>
            </a:r>
          </a:p>
          <a:p>
            <a:pPr marL="514350" indent="-514350">
              <a:buFont typeface="+mj-lt"/>
              <a:buAutoNum type="arabicPeriod"/>
            </a:pPr>
            <a:r>
              <a:rPr lang="id-ID" dirty="0" smtClean="0"/>
              <a:t>Workload </a:t>
            </a:r>
            <a:r>
              <a:rPr lang="id-ID" dirty="0"/>
              <a:t>Analysis (Analisis Beban Kerja)</a:t>
            </a:r>
          </a:p>
          <a:p>
            <a:pPr>
              <a:buNone/>
            </a:pP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a. Eksponen Waktu (Cylcle Time):</a:t>
            </a:r>
            <a:endParaRPr lang="id-ID" dirty="0"/>
          </a:p>
        </p:txBody>
      </p:sp>
      <p:sp>
        <p:nvSpPr>
          <p:cNvPr id="3" name="Content Placeholder 2"/>
          <p:cNvSpPr>
            <a:spLocks noGrp="1"/>
          </p:cNvSpPr>
          <p:nvPr>
            <p:ph idx="1"/>
          </p:nvPr>
        </p:nvSpPr>
        <p:spPr/>
        <p:txBody>
          <a:bodyPr>
            <a:normAutofit/>
          </a:bodyPr>
          <a:lstStyle/>
          <a:p>
            <a:r>
              <a:rPr lang="id-ID" dirty="0"/>
              <a:t>Dipakai apabila pekerjaan dilakukan dengan desain individual yaitu suatu beban kerja harus dilakukan oleh seorang pekerja dari awal sampai selesai, dengan demikian perlu dihitung / diukur waktu yang </a:t>
            </a:r>
            <a:r>
              <a:rPr lang="id-ID" dirty="0" smtClean="0"/>
              <a:t>dipergunakannya. </a:t>
            </a:r>
          </a:p>
          <a:p>
            <a:pPr>
              <a:buNone/>
            </a:pPr>
            <a:endParaRPr lang="id-ID" dirty="0" smtClean="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
        <p:nvSpPr>
          <p:cNvPr id="5" name="Rectangle 4"/>
          <p:cNvSpPr/>
          <p:nvPr/>
        </p:nvSpPr>
        <p:spPr>
          <a:xfrm>
            <a:off x="1071538" y="4786322"/>
            <a:ext cx="192882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Cycle </a:t>
            </a:r>
            <a:r>
              <a:rPr lang="id-ID" dirty="0" smtClean="0"/>
              <a:t>Time</a:t>
            </a:r>
            <a:endParaRPr lang="id-ID" dirty="0"/>
          </a:p>
        </p:txBody>
      </p:sp>
      <p:sp>
        <p:nvSpPr>
          <p:cNvPr id="6" name="Rectangle 5"/>
          <p:cNvSpPr/>
          <p:nvPr/>
        </p:nvSpPr>
        <p:spPr>
          <a:xfrm>
            <a:off x="5000628" y="4500570"/>
            <a:ext cx="328614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Berapa Jumlah Tenaga Kerja dilihat dari Jumlah Waktu yang </a:t>
            </a:r>
            <a:r>
              <a:rPr lang="id-ID" dirty="0" smtClean="0"/>
              <a:t>Ditetapkan</a:t>
            </a:r>
            <a:endParaRPr lang="id-ID" dirty="0"/>
          </a:p>
        </p:txBody>
      </p:sp>
      <p:sp>
        <p:nvSpPr>
          <p:cNvPr id="7" name="Right Arrow 6"/>
          <p:cNvSpPr/>
          <p:nvPr/>
        </p:nvSpPr>
        <p:spPr>
          <a:xfrm>
            <a:off x="3000364" y="5072074"/>
            <a:ext cx="192882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p:spPr>
        <p:txBody>
          <a:bodyPr>
            <a:normAutofit fontScale="90000"/>
          </a:bodyPr>
          <a:lstStyle/>
          <a:p>
            <a:r>
              <a:rPr lang="id-ID" dirty="0" smtClean="0"/>
              <a:t>Hasil </a:t>
            </a:r>
            <a:r>
              <a:rPr lang="id-ID" dirty="0"/>
              <a:t>observasi diasumsikan setiap SDM dalam bekerja membutuhkan waktu </a:t>
            </a:r>
            <a:r>
              <a:rPr lang="id-ID" dirty="0" smtClean="0"/>
              <a:t>:</a:t>
            </a:r>
            <a:endParaRPr lang="id-ID" dirty="0"/>
          </a:p>
        </p:txBody>
      </p:sp>
      <p:sp>
        <p:nvSpPr>
          <p:cNvPr id="3" name="Content Placeholder 2"/>
          <p:cNvSpPr>
            <a:spLocks noGrp="1"/>
          </p:cNvSpPr>
          <p:nvPr>
            <p:ph idx="1"/>
          </p:nvPr>
        </p:nvSpPr>
        <p:spPr/>
        <p:txBody>
          <a:bodyPr>
            <a:normAutofit fontScale="55000" lnSpcReduction="20000"/>
          </a:bodyPr>
          <a:lstStyle/>
          <a:p>
            <a:pPr marL="514350" lvl="1" indent="-514350">
              <a:buAutoNum type="alphaLcPeriod"/>
            </a:pPr>
            <a:r>
              <a:rPr lang="id-ID" dirty="0" smtClean="0"/>
              <a:t>Waktu </a:t>
            </a:r>
            <a:r>
              <a:rPr lang="id-ID" dirty="0"/>
              <a:t>bekerja efektif yang dipergunakan agar suatu produk/barang dapat diselesaikan (Cycle </a:t>
            </a:r>
            <a:r>
              <a:rPr lang="id-ID" dirty="0" smtClean="0"/>
              <a:t>Time).......................................................................................................……………………………2000 jam</a:t>
            </a:r>
            <a:endParaRPr lang="id-ID" sz="2400" dirty="0" smtClean="0"/>
          </a:p>
          <a:p>
            <a:pPr marL="514350" lvl="1" indent="-514350">
              <a:buAutoNum type="alphaLcPeriod"/>
            </a:pPr>
            <a:r>
              <a:rPr lang="id-ID" dirty="0" smtClean="0"/>
              <a:t>Waktu </a:t>
            </a:r>
            <a:r>
              <a:rPr lang="id-ID" dirty="0"/>
              <a:t>terbuang dalam melaksanakan pekerjaan (non cycle time) </a:t>
            </a:r>
            <a:r>
              <a:rPr lang="id-ID" dirty="0" smtClean="0"/>
              <a:t>adalah</a:t>
            </a:r>
            <a:r>
              <a:rPr lang="id-ID" sz="2400" dirty="0" smtClean="0"/>
              <a:t> </a:t>
            </a:r>
            <a:r>
              <a:rPr lang="id-ID" dirty="0" smtClean="0"/>
              <a:t>40 </a:t>
            </a:r>
            <a:r>
              <a:rPr lang="id-ID" dirty="0"/>
              <a:t>% dari 2000 jam </a:t>
            </a:r>
            <a:r>
              <a:rPr lang="id-ID" dirty="0" smtClean="0"/>
              <a:t>………………………………………………….......................................................................................... </a:t>
            </a:r>
            <a:r>
              <a:rPr lang="id-ID" dirty="0"/>
              <a:t>800 </a:t>
            </a:r>
            <a:r>
              <a:rPr lang="id-ID" dirty="0" smtClean="0"/>
              <a:t>jam</a:t>
            </a:r>
          </a:p>
          <a:p>
            <a:pPr marL="514350" lvl="1" indent="-514350">
              <a:buAutoNum type="alphaLcPeriod"/>
            </a:pPr>
            <a:r>
              <a:rPr lang="id-ID" dirty="0" smtClean="0"/>
              <a:t>Waktu </a:t>
            </a:r>
            <a:r>
              <a:rPr lang="id-ID" dirty="0"/>
              <a:t>istirahat dalam melaksanakan pekerjaan adalah </a:t>
            </a:r>
            <a:r>
              <a:rPr lang="id-ID" dirty="0" smtClean="0"/>
              <a:t> 20 </a:t>
            </a:r>
            <a:r>
              <a:rPr lang="id-ID" dirty="0"/>
              <a:t>% dari 2000 </a:t>
            </a:r>
            <a:r>
              <a:rPr lang="id-ID" dirty="0" smtClean="0"/>
              <a:t>jam ........................................................................................………………………………………………….. </a:t>
            </a:r>
            <a:r>
              <a:rPr lang="id-ID" dirty="0"/>
              <a:t>400 jam</a:t>
            </a:r>
            <a:endParaRPr lang="id-ID" sz="2800" dirty="0"/>
          </a:p>
          <a:p>
            <a:pPr>
              <a:buNone/>
            </a:pPr>
            <a:r>
              <a:rPr lang="id-ID" dirty="0"/>
              <a:t>Maka jumlah waktu yang dibutuhkan secara keseluruhan adalah </a:t>
            </a:r>
            <a:endParaRPr lang="id-ID" sz="2800" dirty="0"/>
          </a:p>
          <a:p>
            <a:pPr>
              <a:buNone/>
            </a:pPr>
            <a:r>
              <a:rPr lang="id-ID" dirty="0"/>
              <a:t>2000 + 800 + 400 </a:t>
            </a:r>
            <a:r>
              <a:rPr lang="id-ID" dirty="0" smtClean="0"/>
              <a:t>..........................................…………………………………………………</a:t>
            </a:r>
            <a:r>
              <a:rPr lang="id-ID" dirty="0"/>
              <a:t>3200 jam</a:t>
            </a:r>
            <a:endParaRPr lang="id-ID" sz="2800" dirty="0"/>
          </a:p>
          <a:p>
            <a:pPr marL="0" indent="0">
              <a:buNone/>
            </a:pPr>
            <a:r>
              <a:rPr lang="id-ID" dirty="0"/>
              <a:t>Jika jam kerja setiap hari 8 jam dan hari kerja sebulan rata – rata 25 hari , maka </a:t>
            </a:r>
            <a:r>
              <a:rPr lang="id-ID" dirty="0" smtClean="0"/>
              <a:t>untuk menghasilkan </a:t>
            </a:r>
            <a:r>
              <a:rPr lang="id-ID" dirty="0"/>
              <a:t>satu produk yang diperlukan oleh karyawan adalah </a:t>
            </a:r>
            <a:endParaRPr lang="id-ID" sz="2800" dirty="0"/>
          </a:p>
          <a:p>
            <a:pPr indent="-79375">
              <a:buNone/>
            </a:pPr>
            <a:r>
              <a:rPr lang="id-ID" dirty="0"/>
              <a:t>3.200</a:t>
            </a:r>
            <a:endParaRPr lang="id-ID" sz="2800" dirty="0"/>
          </a:p>
          <a:p>
            <a:pPr indent="-79375">
              <a:buNone/>
            </a:pPr>
            <a:r>
              <a:rPr lang="id-ID" dirty="0" smtClean="0"/>
              <a:t>--------  </a:t>
            </a:r>
            <a:r>
              <a:rPr lang="id-ID" dirty="0"/>
              <a:t>x 1 orang   =  16 orang</a:t>
            </a:r>
            <a:endParaRPr lang="id-ID" sz="2800" dirty="0"/>
          </a:p>
          <a:p>
            <a:pPr indent="17463">
              <a:buNone/>
            </a:pPr>
            <a:r>
              <a:rPr lang="id-ID" dirty="0"/>
              <a:t>8 x 25</a:t>
            </a:r>
            <a:endParaRPr lang="id-ID" sz="2800" dirty="0"/>
          </a:p>
          <a:p>
            <a:pPr marL="0" indent="0">
              <a:buNone/>
            </a:pPr>
            <a:r>
              <a:rPr lang="id-ID" dirty="0"/>
              <a:t>Jika ketidak hadiran (sakit, bolos, dll) diperkirakan 10 % maka diperlukan tambahan sebanyak 1,6 = 2 orang </a:t>
            </a:r>
            <a:endParaRPr lang="id-ID" sz="2800" dirty="0"/>
          </a:p>
          <a:p>
            <a:pPr>
              <a:buNone/>
            </a:pPr>
            <a:r>
              <a:rPr lang="id-ID" dirty="0"/>
              <a:t>Sehingga menjadi 18 orang untuk dapat menyelesaikan suatu produk selama 1 bulan </a:t>
            </a:r>
            <a:endParaRPr lang="id-ID" sz="2800" dirty="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a:t>
            </a:r>
            <a:r>
              <a:rPr lang="id-ID" dirty="0" smtClean="0"/>
              <a:t>erencanaan didalam memprediksi </a:t>
            </a:r>
            <a:r>
              <a:rPr lang="id-ID" dirty="0"/>
              <a:t>permintaan SDM yaitu</a:t>
            </a:r>
            <a:r>
              <a:rPr lang="id-ID" dirty="0" smtClean="0"/>
              <a:t>:</a:t>
            </a:r>
            <a:endParaRPr lang="id-ID" dirty="0"/>
          </a:p>
        </p:txBody>
      </p:sp>
      <p:sp>
        <p:nvSpPr>
          <p:cNvPr id="3" name="Content Placeholder 2"/>
          <p:cNvSpPr>
            <a:spLocks noGrp="1"/>
          </p:cNvSpPr>
          <p:nvPr>
            <p:ph idx="1"/>
          </p:nvPr>
        </p:nvSpPr>
        <p:spPr/>
        <p:txBody>
          <a:bodyPr>
            <a:normAutofit fontScale="92500" lnSpcReduction="20000"/>
          </a:bodyPr>
          <a:lstStyle/>
          <a:p>
            <a:pPr marL="0" indent="0">
              <a:buNone/>
            </a:pPr>
            <a:r>
              <a:rPr lang="id-ID" dirty="0"/>
              <a:t>Untuk memenuhi permintaan pasar terhadap produk sebanyak 10 kali lipat, berarti diperlukan 10 x 18 orang   = 180 orang pekerja.</a:t>
            </a:r>
            <a:endParaRPr lang="id-ID" sz="2800" dirty="0"/>
          </a:p>
          <a:p>
            <a:pPr lvl="1"/>
            <a:r>
              <a:rPr lang="id-ID" dirty="0"/>
              <a:t>Jika waktu diperpanjang dua kali lipat ( 2 bulan ), berarti pekerja yang diperlukan adalah 18 : 2 = 9 orang. </a:t>
            </a:r>
            <a:endParaRPr lang="id-ID" sz="2400" dirty="0"/>
          </a:p>
          <a:p>
            <a:pPr lvl="1"/>
            <a:r>
              <a:rPr lang="id-ID" dirty="0"/>
              <a:t>Jika permintaan produk 10 kali lipat, dengan waktu penyelesaian 2 bulan, maka diperlukan sebanyak 10 x 9 = 90 orang. </a:t>
            </a:r>
            <a:endParaRPr lang="id-ID" sz="2400" dirty="0"/>
          </a:p>
          <a:p>
            <a:pPr lvl="1"/>
            <a:r>
              <a:rPr lang="id-ID" dirty="0"/>
              <a:t>Sebaliknya jika 10 produk itu harus diselesaikan dalam setengah bulan diperlukan pekerja sebanyak 180 x 2 = 360 orang</a:t>
            </a:r>
            <a:endParaRPr lang="id-ID" sz="2400" dirty="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id-ID" dirty="0" smtClean="0"/>
              <a:t>b.   </a:t>
            </a:r>
            <a:r>
              <a:rPr lang="id-ID" dirty="0"/>
              <a:t>Workload </a:t>
            </a:r>
            <a:r>
              <a:rPr lang="id-ID" dirty="0" smtClean="0"/>
              <a:t>Analysis</a:t>
            </a:r>
            <a:br>
              <a:rPr lang="id-ID" dirty="0" smtClean="0"/>
            </a:br>
            <a:r>
              <a:rPr lang="id-ID" dirty="0" smtClean="0"/>
              <a:t>      (</a:t>
            </a:r>
            <a:r>
              <a:rPr lang="id-ID" dirty="0"/>
              <a:t>Analisis Beban Kerja</a:t>
            </a:r>
            <a:r>
              <a:rPr lang="id-ID" dirty="0" smtClean="0"/>
              <a:t>)</a:t>
            </a:r>
            <a:endParaRPr lang="id-ID" dirty="0"/>
          </a:p>
        </p:txBody>
      </p:sp>
      <p:sp>
        <p:nvSpPr>
          <p:cNvPr id="3" name="Content Placeholder 2"/>
          <p:cNvSpPr>
            <a:spLocks noGrp="1"/>
          </p:cNvSpPr>
          <p:nvPr>
            <p:ph idx="1"/>
          </p:nvPr>
        </p:nvSpPr>
        <p:spPr/>
        <p:txBody>
          <a:bodyPr/>
          <a:lstStyle/>
          <a:p>
            <a:r>
              <a:rPr lang="id-ID" dirty="0"/>
              <a:t>adalah penentu jumlah pekerja yang diperlukan untuk menyelesaikan suatu pekerjaan dalam jangka waktu tertentu</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28"/>
            <a:ext cx="8858280" cy="1143000"/>
          </a:xfrm>
        </p:spPr>
        <p:txBody>
          <a:bodyPr>
            <a:normAutofit fontScale="90000"/>
          </a:bodyPr>
          <a:lstStyle/>
          <a:p>
            <a:r>
              <a:rPr lang="id-ID" dirty="0"/>
              <a:t>Workload Analysis (Analisis Beban Kerja)</a:t>
            </a:r>
          </a:p>
        </p:txBody>
      </p:sp>
      <p:sp>
        <p:nvSpPr>
          <p:cNvPr id="3" name="Content Placeholder 2"/>
          <p:cNvSpPr>
            <a:spLocks noGrp="1"/>
          </p:cNvSpPr>
          <p:nvPr>
            <p:ph idx="1"/>
          </p:nvPr>
        </p:nvSpPr>
        <p:spPr/>
        <p:txBody>
          <a:bodyPr>
            <a:normAutofit fontScale="77500" lnSpcReduction="20000"/>
          </a:bodyPr>
          <a:lstStyle/>
          <a:p>
            <a:pPr>
              <a:buNone/>
            </a:pPr>
            <a:r>
              <a:rPr lang="id-ID" dirty="0"/>
              <a:t>ABK = Volume Kerja</a:t>
            </a:r>
          </a:p>
          <a:p>
            <a:pPr>
              <a:buNone/>
            </a:pPr>
            <a:r>
              <a:rPr lang="id-ID" dirty="0"/>
              <a:t>            ------------------  x 1 orang</a:t>
            </a:r>
          </a:p>
          <a:p>
            <a:pPr>
              <a:buNone/>
            </a:pPr>
            <a:r>
              <a:rPr lang="id-ID" dirty="0"/>
              <a:t>            Standar Prestasi</a:t>
            </a:r>
          </a:p>
          <a:p>
            <a:pPr>
              <a:buNone/>
            </a:pPr>
            <a:r>
              <a:rPr lang="id-ID" dirty="0"/>
              <a:t>Contoh :</a:t>
            </a:r>
          </a:p>
          <a:p>
            <a:pPr>
              <a:buNone/>
            </a:pPr>
            <a:r>
              <a:rPr lang="id-ID" dirty="0"/>
              <a:t>Rencana produksi : 22.000 unit</a:t>
            </a:r>
          </a:p>
          <a:p>
            <a:pPr>
              <a:buNone/>
            </a:pPr>
            <a:r>
              <a:rPr lang="id-ID" dirty="0"/>
              <a:t>1 unit memerlukan 0,09 jam kerja karyawan.</a:t>
            </a:r>
          </a:p>
          <a:p>
            <a:pPr>
              <a:buNone/>
            </a:pPr>
            <a:r>
              <a:rPr lang="id-ID" dirty="0"/>
              <a:t>Setiap karyawan bekerja 180 jam / bulan</a:t>
            </a:r>
          </a:p>
          <a:p>
            <a:pPr>
              <a:buNone/>
            </a:pPr>
            <a:r>
              <a:rPr lang="id-ID" dirty="0"/>
              <a:t>Maka jumlah karyawan yang diperlukan adalah:</a:t>
            </a:r>
          </a:p>
          <a:p>
            <a:pPr>
              <a:buNone/>
            </a:pPr>
            <a:r>
              <a:rPr lang="id-ID" dirty="0"/>
              <a:t>22.000. x 0.09</a:t>
            </a:r>
          </a:p>
          <a:p>
            <a:pPr>
              <a:buNone/>
            </a:pPr>
            <a:r>
              <a:rPr lang="id-ID" dirty="0"/>
              <a:t>----------------- = 11 karyawan</a:t>
            </a:r>
          </a:p>
          <a:p>
            <a:pPr>
              <a:buNone/>
            </a:pPr>
            <a:r>
              <a:rPr lang="id-ID" dirty="0"/>
              <a:t>     180 jam</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indent="0">
              <a:buNone/>
            </a:pPr>
            <a:r>
              <a:rPr lang="id-ID" dirty="0"/>
              <a:t>Seandainya karyawan yang ditarik benar – benar 11 orang, maka kemungkinan tidak semua karyawan tersebut berada ditempat kerja selama satu bulan. Dengan kata lain selalu ada kemungkinan bahwa tiap harinya kurang dari 11 orang yang masuk kerja, karena itu terlalu riskan apabila tidak menggunakan work force analysis dengan mempertimbangkan tingkat absensi dan tingkat labour turn over.</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2. Work </a:t>
            </a:r>
            <a:r>
              <a:rPr lang="id-ID" dirty="0"/>
              <a:t>Force Analysis (Analisis Angkatan Kerja</a:t>
            </a:r>
            <a:r>
              <a:rPr lang="id-ID" dirty="0" smtClean="0"/>
              <a:t>)</a:t>
            </a:r>
            <a:endParaRPr lang="id-ID" dirty="0"/>
          </a:p>
        </p:txBody>
      </p:sp>
      <p:sp>
        <p:nvSpPr>
          <p:cNvPr id="3" name="Content Placeholder 2"/>
          <p:cNvSpPr>
            <a:spLocks noGrp="1"/>
          </p:cNvSpPr>
          <p:nvPr>
            <p:ph idx="1"/>
          </p:nvPr>
        </p:nvSpPr>
        <p:spPr/>
        <p:txBody>
          <a:bodyPr/>
          <a:lstStyle/>
          <a:p>
            <a:pPr indent="17463">
              <a:buNone/>
            </a:pPr>
            <a:r>
              <a:rPr lang="id-ID" dirty="0"/>
              <a:t>Analisis Angkatan Kerja (AAK)  adalah proses penentuan kebutuhan karyawan yang dipergunakan untuk dapat mempertahankan kontinuitas jalannya perusahaan secara normal dengan mempertimbangkan ABK, tingkat absensi dan Labour Turn Over</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Absen adalah </a:t>
            </a:r>
            <a:endParaRPr lang="id-ID" dirty="0"/>
          </a:p>
        </p:txBody>
      </p:sp>
      <p:sp>
        <p:nvSpPr>
          <p:cNvPr id="3" name="Content Placeholder 2"/>
          <p:cNvSpPr>
            <a:spLocks noGrp="1"/>
          </p:cNvSpPr>
          <p:nvPr>
            <p:ph idx="1"/>
          </p:nvPr>
        </p:nvSpPr>
        <p:spPr/>
        <p:txBody>
          <a:bodyPr/>
          <a:lstStyle/>
          <a:p>
            <a:r>
              <a:rPr lang="id-ID" dirty="0" smtClean="0"/>
              <a:t>tidak </a:t>
            </a:r>
            <a:r>
              <a:rPr lang="id-ID" dirty="0"/>
              <a:t>bekerjanya seorang karyawan pada saat hari kerja karena sakit, izin, alpa atau cuti.</a:t>
            </a:r>
          </a:p>
          <a:p>
            <a:r>
              <a:rPr lang="id-ID" dirty="0" smtClean="0"/>
              <a:t>daftar </a:t>
            </a:r>
            <a:r>
              <a:rPr lang="id-ID" dirty="0"/>
              <a:t>administrasi ketidak hadiran pekerja (absen)</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Manajer SDM </a:t>
            </a:r>
            <a:r>
              <a:rPr lang="id-ID" dirty="0" smtClean="0"/>
              <a:t>merencanakan </a:t>
            </a:r>
            <a:r>
              <a:rPr lang="id-ID" dirty="0"/>
              <a:t>perhitungan ketidak hadiran </a:t>
            </a:r>
            <a:r>
              <a:rPr lang="id-ID" dirty="0" smtClean="0"/>
              <a:t>karyawan:</a:t>
            </a:r>
            <a:endParaRPr lang="id-ID" dirty="0"/>
          </a:p>
        </p:txBody>
      </p:sp>
      <p:sp>
        <p:nvSpPr>
          <p:cNvPr id="3" name="Content Placeholder 2"/>
          <p:cNvSpPr>
            <a:spLocks noGrp="1"/>
          </p:cNvSpPr>
          <p:nvPr>
            <p:ph idx="1"/>
          </p:nvPr>
        </p:nvSpPr>
        <p:spPr/>
        <p:txBody>
          <a:bodyPr>
            <a:normAutofit lnSpcReduction="10000"/>
          </a:bodyPr>
          <a:lstStyle/>
          <a:p>
            <a:pPr marL="971550" lvl="1" indent="-514350">
              <a:buFont typeface="+mj-lt"/>
              <a:buAutoNum type="arabicPeriod"/>
            </a:pPr>
            <a:r>
              <a:rPr lang="id-ID" dirty="0" smtClean="0"/>
              <a:t>Karyawan </a:t>
            </a:r>
            <a:r>
              <a:rPr lang="id-ID" dirty="0"/>
              <a:t>yang tidak hadir beserta apa alasan – alasannya.</a:t>
            </a:r>
            <a:endParaRPr lang="id-ID" sz="2400" dirty="0"/>
          </a:p>
          <a:p>
            <a:pPr marL="971550" lvl="1" indent="-514350">
              <a:buFont typeface="+mj-lt"/>
              <a:buAutoNum type="arabicPeriod"/>
            </a:pPr>
            <a:r>
              <a:rPr lang="id-ID" dirty="0"/>
              <a:t>Hari – hari apa saja tingkat absen yang paling tinggi.</a:t>
            </a:r>
            <a:endParaRPr lang="id-ID" sz="2400" dirty="0"/>
          </a:p>
          <a:p>
            <a:pPr marL="971550" lvl="1" indent="-514350">
              <a:buFont typeface="+mj-lt"/>
              <a:buAutoNum type="arabicPeriod"/>
            </a:pPr>
            <a:r>
              <a:rPr lang="id-ID" dirty="0"/>
              <a:t>Kelompok jenis kelamin dan tingkat usia yang paling banyak tidak hadir.</a:t>
            </a:r>
            <a:endParaRPr lang="id-ID" sz="2400" dirty="0"/>
          </a:p>
          <a:p>
            <a:pPr marL="971550" lvl="1" indent="-514350">
              <a:buFont typeface="+mj-lt"/>
              <a:buAutoNum type="arabicPeriod"/>
            </a:pPr>
            <a:r>
              <a:rPr lang="id-ID" dirty="0"/>
              <a:t>Pada kondisi atau bagian mana yang paling banyak tidak hadir</a:t>
            </a:r>
            <a:endParaRPr lang="id-ID" sz="2400" dirty="0"/>
          </a:p>
          <a:p>
            <a:pPr marL="971550" lvl="1" indent="-514350">
              <a:buFont typeface="+mj-lt"/>
              <a:buAutoNum type="arabicPeriod"/>
            </a:pPr>
            <a:r>
              <a:rPr lang="id-ID" dirty="0"/>
              <a:t>Alasan apa saja yang paling banyak dikemukakan karyawan.</a:t>
            </a:r>
            <a:endParaRPr lang="id-ID" sz="2400" dirty="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Karyawan adalah:</a:t>
            </a:r>
            <a:endParaRPr lang="id-ID" dirty="0"/>
          </a:p>
        </p:txBody>
      </p:sp>
      <p:sp>
        <p:nvSpPr>
          <p:cNvPr id="3" name="Content Placeholder 2"/>
          <p:cNvSpPr>
            <a:spLocks noGrp="1"/>
          </p:cNvSpPr>
          <p:nvPr>
            <p:ph idx="1"/>
          </p:nvPr>
        </p:nvSpPr>
        <p:spPr/>
        <p:txBody>
          <a:bodyPr/>
          <a:lstStyle/>
          <a:p>
            <a:r>
              <a:rPr lang="id-ID" dirty="0"/>
              <a:t>sumber daya manusia yang sangat penting bagi suatu organisasi, mereka akan menentukan kinerja dari bagian organisasi. Manusia adalah Sumber daya yang sangat mahal maka dari pada itu karyawan harus di sumber dayakan sebaik baiknya. </a:t>
            </a:r>
            <a:endParaRPr lang="id-ID" dirty="0" smtClean="0"/>
          </a:p>
          <a:p>
            <a:pPr>
              <a:buNone/>
            </a:pP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Rumus menghitung tingkat rata – rata absen </a:t>
            </a:r>
            <a:r>
              <a:rPr lang="id-ID" dirty="0" smtClean="0"/>
              <a:t>:</a:t>
            </a:r>
            <a:endParaRPr lang="id-ID" dirty="0"/>
          </a:p>
        </p:txBody>
      </p:sp>
      <p:sp>
        <p:nvSpPr>
          <p:cNvPr id="3" name="Content Placeholder 2"/>
          <p:cNvSpPr>
            <a:spLocks noGrp="1"/>
          </p:cNvSpPr>
          <p:nvPr>
            <p:ph idx="1"/>
          </p:nvPr>
        </p:nvSpPr>
        <p:spPr/>
        <p:txBody>
          <a:bodyPr/>
          <a:lstStyle/>
          <a:p>
            <a:pPr>
              <a:buNone/>
            </a:pPr>
            <a:r>
              <a:rPr lang="id-ID" dirty="0"/>
              <a:t>Tingkat Absensi =   </a:t>
            </a:r>
            <a:endParaRPr lang="id-ID" dirty="0" smtClean="0"/>
          </a:p>
          <a:p>
            <a:pPr>
              <a:buNone/>
            </a:pPr>
            <a:r>
              <a:rPr lang="id-ID" dirty="0" smtClean="0"/>
              <a:t>    </a:t>
            </a:r>
            <a:r>
              <a:rPr lang="id-ID" dirty="0"/>
              <a:t>Jumlah Hari </a:t>
            </a:r>
            <a:r>
              <a:rPr lang="id-ID" dirty="0" smtClean="0"/>
              <a:t>Kerja</a:t>
            </a:r>
          </a:p>
          <a:p>
            <a:pPr>
              <a:buNone/>
            </a:pPr>
            <a:r>
              <a:rPr lang="id-ID" dirty="0" smtClean="0"/>
              <a:t>--------------------------------- x 100 %</a:t>
            </a:r>
          </a:p>
          <a:p>
            <a:pPr>
              <a:buNone/>
            </a:pPr>
            <a:r>
              <a:rPr lang="id-ID" dirty="0" smtClean="0"/>
              <a:t>Jumlah </a:t>
            </a:r>
            <a:r>
              <a:rPr lang="id-ID" dirty="0"/>
              <a:t>Hari kerja perbulan </a:t>
            </a:r>
          </a:p>
          <a:p>
            <a:pPr>
              <a:buNone/>
            </a:pP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929718" cy="1143000"/>
          </a:xfrm>
        </p:spPr>
        <p:txBody>
          <a:bodyPr>
            <a:normAutofit fontScale="90000"/>
          </a:bodyPr>
          <a:lstStyle/>
          <a:p>
            <a:pPr algn="l"/>
            <a:r>
              <a:rPr lang="id-ID" dirty="0"/>
              <a:t>Perputaran karyawan (labour Turnover) adalah</a:t>
            </a:r>
          </a:p>
        </p:txBody>
      </p:sp>
      <p:sp>
        <p:nvSpPr>
          <p:cNvPr id="3" name="Content Placeholder 2"/>
          <p:cNvSpPr>
            <a:spLocks noGrp="1"/>
          </p:cNvSpPr>
          <p:nvPr>
            <p:ph idx="1"/>
          </p:nvPr>
        </p:nvSpPr>
        <p:spPr/>
        <p:txBody>
          <a:bodyPr>
            <a:normAutofit fontScale="85000" lnSpcReduction="20000"/>
          </a:bodyPr>
          <a:lstStyle/>
          <a:p>
            <a:r>
              <a:rPr lang="id-ID" dirty="0" smtClean="0"/>
              <a:t>Perbandingan </a:t>
            </a:r>
            <a:r>
              <a:rPr lang="id-ID" dirty="0"/>
              <a:t>antara masuk dan berhentinya karyawan dari suatu perusahaan. Besarnya turnover dihitung dengan cara: </a:t>
            </a:r>
          </a:p>
          <a:p>
            <a:r>
              <a:rPr lang="id-ID" dirty="0"/>
              <a:t>Labour Turnover = </a:t>
            </a:r>
            <a:endParaRPr lang="id-ID" dirty="0" smtClean="0"/>
          </a:p>
          <a:p>
            <a:pPr>
              <a:buNone/>
            </a:pPr>
            <a:r>
              <a:rPr lang="id-ID" dirty="0"/>
              <a:t>=      ∑ (yang diterima – yang keluar)</a:t>
            </a:r>
          </a:p>
          <a:p>
            <a:pPr>
              <a:buNone/>
            </a:pPr>
            <a:r>
              <a:rPr lang="id-ID" dirty="0"/>
              <a:t>     </a:t>
            </a:r>
            <a:r>
              <a:rPr lang="id-ID" dirty="0" smtClean="0"/>
              <a:t>------------------------------------------------- </a:t>
            </a:r>
            <a:r>
              <a:rPr lang="id-ID" dirty="0"/>
              <a:t>x 100 %</a:t>
            </a:r>
          </a:p>
          <a:p>
            <a:pPr>
              <a:buNone/>
            </a:pPr>
            <a:r>
              <a:rPr lang="id-ID" dirty="0"/>
              <a:t>     </a:t>
            </a:r>
            <a:r>
              <a:rPr lang="id-ID" dirty="0" smtClean="0"/>
              <a:t>½ </a:t>
            </a:r>
            <a:r>
              <a:rPr lang="id-ID" dirty="0"/>
              <a:t>∑ (karyawan awal + karyawan akhir) Pada </a:t>
            </a:r>
            <a:endParaRPr lang="id-ID" dirty="0" smtClean="0"/>
          </a:p>
          <a:p>
            <a:pPr>
              <a:buNone/>
            </a:pPr>
            <a:endParaRPr lang="id-ID" dirty="0"/>
          </a:p>
          <a:p>
            <a:pPr marL="0" indent="0">
              <a:buNone/>
            </a:pPr>
            <a:r>
              <a:rPr lang="id-ID" dirty="0" smtClean="0"/>
              <a:t>contoh </a:t>
            </a:r>
            <a:r>
              <a:rPr lang="id-ID" dirty="0"/>
              <a:t>diatas bisa saja jumlah karyawan yang diperlukan bertambah menjadi 12 atau 13 orang, tergantung tingkat absensi dan LTO nya.</a:t>
            </a:r>
          </a:p>
          <a:p>
            <a:pPr>
              <a:buNone/>
            </a:pPr>
            <a:endParaRPr lang="id-ID" dirty="0"/>
          </a:p>
          <a:p>
            <a:pPr>
              <a:buNone/>
            </a:pP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4400" b="1" dirty="0" err="1">
                <a:latin typeface="+mj-lt"/>
              </a:rPr>
              <a:t>Mewawancarai</a:t>
            </a:r>
            <a:r>
              <a:rPr lang="en-US" sz="4400" b="1" dirty="0">
                <a:latin typeface="+mj-lt"/>
              </a:rPr>
              <a:t> </a:t>
            </a:r>
            <a:r>
              <a:rPr lang="en-US" sz="4400" b="1" dirty="0" err="1">
                <a:latin typeface="+mj-lt"/>
              </a:rPr>
              <a:t>calon</a:t>
            </a:r>
            <a:r>
              <a:rPr lang="en-US" sz="4400" b="1" dirty="0">
                <a:latin typeface="+mj-lt"/>
              </a:rPr>
              <a:t> </a:t>
            </a:r>
            <a:r>
              <a:rPr lang="en-US" sz="4400" b="1" dirty="0" err="1" smtClean="0">
                <a:latin typeface="+mj-lt"/>
              </a:rPr>
              <a:t>Karyawa</a:t>
            </a:r>
            <a:r>
              <a:rPr lang="id-ID" sz="4400" b="1" dirty="0" smtClean="0">
                <a:latin typeface="+mj-lt"/>
              </a:rPr>
              <a:t>n:</a:t>
            </a:r>
            <a:endParaRPr lang="id-ID" dirty="0"/>
          </a:p>
        </p:txBody>
      </p:sp>
      <p:sp>
        <p:nvSpPr>
          <p:cNvPr id="3" name="Content Placeholder 2"/>
          <p:cNvSpPr>
            <a:spLocks noGrp="1"/>
          </p:cNvSpPr>
          <p:nvPr>
            <p:ph idx="1"/>
          </p:nvPr>
        </p:nvSpPr>
        <p:spPr/>
        <p:txBody>
          <a:bodyPr>
            <a:normAutofit fontScale="92500" lnSpcReduction="20000"/>
          </a:bodyPr>
          <a:lstStyle/>
          <a:p>
            <a:pPr lvl="0"/>
            <a:r>
              <a:rPr lang="id-ID" dirty="0"/>
              <a:t>Apa yang harus Penyelia katakan kepada calon karyawan?</a:t>
            </a:r>
          </a:p>
          <a:p>
            <a:pPr lvl="0"/>
            <a:r>
              <a:rPr lang="id-ID" dirty="0"/>
              <a:t>Pertanyaan apa yang harus diajukan kepada pelamar</a:t>
            </a:r>
            <a:r>
              <a:rPr lang="id-ID" dirty="0" smtClean="0"/>
              <a:t>?</a:t>
            </a:r>
          </a:p>
          <a:p>
            <a:pPr lvl="0"/>
            <a:r>
              <a:rPr lang="id-ID" dirty="0"/>
              <a:t>Pertanyaan pertanyaan apa yang tidak boleh diajukan?</a:t>
            </a:r>
          </a:p>
          <a:p>
            <a:pPr lvl="0"/>
            <a:r>
              <a:rPr lang="id-ID" dirty="0"/>
              <a:t>Apa yang penyelia cari ketika mewawancarai seorang pelamar?</a:t>
            </a:r>
          </a:p>
          <a:p>
            <a:pPr lvl="0"/>
            <a:r>
              <a:rPr lang="id-ID" dirty="0"/>
              <a:t>Apa yang harus penyelia hindari selama wawancara? </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1. Apa yang harus Penyelia katakan kepada calon karyawan?</a:t>
            </a:r>
            <a:endParaRPr lang="id-ID" dirty="0"/>
          </a:p>
        </p:txBody>
      </p:sp>
      <p:sp>
        <p:nvSpPr>
          <p:cNvPr id="3" name="Content Placeholder 2"/>
          <p:cNvSpPr>
            <a:spLocks noGrp="1"/>
          </p:cNvSpPr>
          <p:nvPr>
            <p:ph idx="1"/>
          </p:nvPr>
        </p:nvSpPr>
        <p:spPr/>
        <p:txBody>
          <a:bodyPr>
            <a:normAutofit fontScale="77500" lnSpcReduction="20000"/>
          </a:bodyPr>
          <a:lstStyle/>
          <a:p>
            <a:pPr marL="0" indent="0"/>
            <a:r>
              <a:rPr lang="id-ID" dirty="0" smtClean="0"/>
              <a:t>Gambarkan </a:t>
            </a:r>
            <a:r>
              <a:rPr lang="id-ID" dirty="0"/>
              <a:t>secara singkat tentang pekerjaan yang ditawarkan kepada pelamar. Sebutkan hal-hal seperti: nama jabatan, hubungan dengan pekerjaan lain, dan kegiatan kegiatan utama dalam pekerjaan itu, seperti : berjalan, berdiri, duduk atau melakukan pekerjaan berat. Akan lebih baik mengingatkan pelamar tentang kondisi kondisi yang tak diinginkan. Jangan menakut nakuti pelamar tapi mengupayakan kenyataan kenyataan yang mungkin terjadi sebelumnya. Lebih baik pelamar mengundurkan diri sebelum diterima dari pada berhenti setelah tiga hari bekerja. Perlu dijelaskan juga aspek aspek positif dari pekerjaan, bentuk promosi, program program perusahaan yang bermafaat dan lain lain, namun jangan memberikan janji janji mengenai kenaikan gaji atau promosi.   </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2. Pertanyaan apa yang harus diajukan kepada pelamar?</a:t>
            </a:r>
            <a:endParaRPr lang="id-ID" dirty="0"/>
          </a:p>
        </p:txBody>
      </p:sp>
      <p:sp>
        <p:nvSpPr>
          <p:cNvPr id="3" name="Content Placeholder 2"/>
          <p:cNvSpPr>
            <a:spLocks noGrp="1"/>
          </p:cNvSpPr>
          <p:nvPr>
            <p:ph idx="1"/>
          </p:nvPr>
        </p:nvSpPr>
        <p:spPr>
          <a:xfrm>
            <a:off x="214282" y="1428736"/>
            <a:ext cx="8715436" cy="5615014"/>
          </a:xfrm>
        </p:spPr>
        <p:txBody>
          <a:bodyPr>
            <a:normAutofit fontScale="62500" lnSpcReduction="20000"/>
          </a:bodyPr>
          <a:lstStyle/>
          <a:p>
            <a:pPr marL="0" indent="0">
              <a:buNone/>
            </a:pPr>
            <a:r>
              <a:rPr lang="id-ID" dirty="0" smtClean="0"/>
              <a:t>Ajukan </a:t>
            </a:r>
            <a:r>
              <a:rPr lang="id-ID" dirty="0"/>
              <a:t>pertanyaan pertanyaan terbuka yang diawali dengan kata apa, dimana, mengapa, bila mana, </a:t>
            </a:r>
            <a:r>
              <a:rPr lang="id-ID" dirty="0" smtClean="0"/>
              <a:t>siapa? Jangan </a:t>
            </a:r>
            <a:r>
              <a:rPr lang="id-ID" dirty="0"/>
              <a:t>jadikan wawancara sebagai siksaan bagi pelamar. </a:t>
            </a:r>
            <a:endParaRPr lang="id-ID" dirty="0" smtClean="0"/>
          </a:p>
          <a:p>
            <a:pPr marL="514350" indent="-514350">
              <a:buNone/>
            </a:pPr>
            <a:r>
              <a:rPr lang="id-ID" dirty="0" smtClean="0"/>
              <a:t>Contoh</a:t>
            </a:r>
            <a:r>
              <a:rPr lang="id-ID" dirty="0"/>
              <a:t>:</a:t>
            </a:r>
          </a:p>
          <a:p>
            <a:pPr marL="514350" lvl="0" indent="-514350">
              <a:buFont typeface="+mj-lt"/>
              <a:buAutoNum type="arabicPeriod"/>
            </a:pPr>
            <a:r>
              <a:rPr lang="id-ID" dirty="0"/>
              <a:t>Bagaimana dengan pendidikan anda? Bagaimana pendapat anda tentang pendidikan anda tersebut dalam hubungannya dengan pekerjaan disini?</a:t>
            </a:r>
          </a:p>
          <a:p>
            <a:pPr marL="514350" lvl="0" indent="-514350">
              <a:buFont typeface="+mj-lt"/>
              <a:buAutoNum type="arabicPeriod"/>
            </a:pPr>
            <a:r>
              <a:rPr lang="id-ID" dirty="0"/>
              <a:t>Dimana anda mendapatkan pengalaman kerja yang paling berharga? Ceritakan tentang  pengalaman kerja anda, dimulai dari pekerjaan anda yang pertama?</a:t>
            </a:r>
          </a:p>
          <a:p>
            <a:pPr marL="514350" lvl="0" indent="-514350">
              <a:buFont typeface="+mj-lt"/>
              <a:buAutoNum type="arabicPeriod"/>
            </a:pPr>
            <a:r>
              <a:rPr lang="id-ID" dirty="0"/>
              <a:t>Kepada siapa anda melapor dalam pekerjaan anda yang lalu? Dapat anda cerita kan bagaimana penyelia anda ditempat terdahulu?</a:t>
            </a:r>
          </a:p>
          <a:p>
            <a:pPr marL="514350" lvl="0" indent="-514350">
              <a:buFont typeface="+mj-lt"/>
              <a:buAutoNum type="arabicPeriod"/>
            </a:pPr>
            <a:r>
              <a:rPr lang="id-ID" dirty="0"/>
              <a:t>Kapan anda pertama kali memutuskan ingin bekerja pada bidang ....? apa yang anda rasakan paling sulit dalam pekerjaan ini? Dan yang paling menyenangkan?</a:t>
            </a:r>
          </a:p>
          <a:p>
            <a:pPr marL="514350" lvl="0" indent="-514350">
              <a:buFont typeface="+mj-lt"/>
              <a:buAutoNum type="arabicPeriod"/>
            </a:pPr>
            <a:r>
              <a:rPr lang="id-ID" dirty="0"/>
              <a:t>Bagaimana kesehatan anda? Bagaimana catatan kehadiran anda?</a:t>
            </a:r>
          </a:p>
          <a:p>
            <a:pPr marL="514350" lvl="0" indent="-514350">
              <a:buFont typeface="+mj-lt"/>
              <a:buAutoNum type="arabicPeriod"/>
            </a:pPr>
            <a:r>
              <a:rPr lang="id-ID" dirty="0"/>
              <a:t>Mengapa anda dikeluarkan dari perusahaan...?</a:t>
            </a:r>
          </a:p>
          <a:p>
            <a:pPr marL="514350" indent="-514350">
              <a:buFont typeface="+mj-lt"/>
              <a:buAutoNum type="arabicPeriod"/>
            </a:pPr>
            <a:r>
              <a:rPr lang="id-ID" dirty="0"/>
              <a:t>Berikan kesempatan kepada pelamar untuk berbicara, ketika seorang pelamar menjawab secara tidak langsung pelamar menunjukkan kepada penyelia /hrd seperti apa ia sesungguhnya, dan ambillah kesimpulan dari setiap jawaban.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Pertanyaan pertanyaan apa yang tidak boleh diajukan?</a:t>
            </a:r>
            <a:endParaRPr lang="id-ID" dirty="0"/>
          </a:p>
        </p:txBody>
      </p:sp>
      <p:sp>
        <p:nvSpPr>
          <p:cNvPr id="3" name="Content Placeholder 2"/>
          <p:cNvSpPr>
            <a:spLocks noGrp="1"/>
          </p:cNvSpPr>
          <p:nvPr>
            <p:ph idx="1"/>
          </p:nvPr>
        </p:nvSpPr>
        <p:spPr>
          <a:xfrm>
            <a:off x="214282" y="1600200"/>
            <a:ext cx="8715436" cy="5043510"/>
          </a:xfrm>
        </p:spPr>
        <p:txBody>
          <a:bodyPr>
            <a:normAutofit fontScale="70000" lnSpcReduction="20000"/>
          </a:bodyPr>
          <a:lstStyle/>
          <a:p>
            <a:pPr marL="0" indent="0">
              <a:buNone/>
            </a:pPr>
            <a:r>
              <a:rPr lang="id-ID" dirty="0" smtClean="0"/>
              <a:t>Berhati </a:t>
            </a:r>
            <a:r>
              <a:rPr lang="id-ID" dirty="0"/>
              <a:t>hatilah dengan pertanyaan, walaupun di Indonesia belum ada undang undang yang mengatur tentang apa yang harus ditanyakan dalam wawancara seleksi, namun sebaiknya tidak melanggar hak untuk mendapatkan kesempatan kerja yang sama. </a:t>
            </a:r>
            <a:endParaRPr lang="id-ID" dirty="0" smtClean="0"/>
          </a:p>
          <a:p>
            <a:pPr marL="0" indent="0">
              <a:buNone/>
            </a:pPr>
            <a:r>
              <a:rPr lang="id-ID" dirty="0" smtClean="0"/>
              <a:t>Wawancara </a:t>
            </a:r>
            <a:r>
              <a:rPr lang="id-ID" dirty="0"/>
              <a:t>didasarkan pada kebiasaan yang berlaku dan dijaga agar tidak menyinggung perasaan yang diwawancarai:</a:t>
            </a:r>
          </a:p>
          <a:p>
            <a:pPr marL="514350" lvl="0" indent="-514350">
              <a:buFont typeface="+mj-lt"/>
              <a:buAutoNum type="arabicPeriod"/>
            </a:pPr>
            <a:r>
              <a:rPr lang="id-ID" dirty="0"/>
              <a:t>Suku atau warna kulit, jangan di tanyakan dan jangan memberikan komentar.</a:t>
            </a:r>
          </a:p>
          <a:p>
            <a:pPr marL="514350" lvl="0" indent="-514350">
              <a:buFont typeface="+mj-lt"/>
              <a:buAutoNum type="arabicPeriod"/>
            </a:pPr>
            <a:r>
              <a:rPr lang="id-ID" dirty="0"/>
              <a:t>Agama. (tergantung sudut pandang namun jangan menimbulkan perbedaan antara agama)</a:t>
            </a:r>
          </a:p>
          <a:p>
            <a:pPr marL="514350" lvl="0" indent="-514350">
              <a:buFont typeface="+mj-lt"/>
              <a:buAutoNum type="arabicPeriod"/>
            </a:pPr>
            <a:r>
              <a:rPr lang="id-ID" dirty="0"/>
              <a:t>Kebangsaan jangan tanyakan dan jangan pula memberi komentar.</a:t>
            </a:r>
          </a:p>
          <a:p>
            <a:pPr marL="514350" lvl="0" indent="-514350">
              <a:buFont typeface="+mj-lt"/>
              <a:buAutoNum type="arabicPeriod"/>
            </a:pPr>
            <a:r>
              <a:rPr lang="id-ID" dirty="0"/>
              <a:t>Jenis kelamin. </a:t>
            </a:r>
          </a:p>
          <a:p>
            <a:pPr marL="514350" lvl="0" indent="-514350">
              <a:buFont typeface="+mj-lt"/>
              <a:buAutoNum type="arabicPeriod"/>
            </a:pPr>
            <a:r>
              <a:rPr lang="id-ID" dirty="0"/>
              <a:t>Status perkawinan.</a:t>
            </a:r>
          </a:p>
          <a:p>
            <a:pPr marL="514350" lvl="0" indent="-514350">
              <a:buFont typeface="+mj-lt"/>
              <a:buAutoNum type="arabicPeriod"/>
            </a:pPr>
            <a:r>
              <a:rPr lang="id-ID" dirty="0"/>
              <a:t>Cacat.</a:t>
            </a:r>
          </a:p>
          <a:p>
            <a:pPr marL="514350" lvl="0" indent="-514350">
              <a:buFont typeface="+mj-lt"/>
              <a:buAutoNum type="arabicPeriod"/>
            </a:pPr>
            <a:r>
              <a:rPr lang="id-ID" dirty="0"/>
              <a:t>Catatan kriminal. </a:t>
            </a:r>
          </a:p>
          <a:p>
            <a:endParaRPr lang="id-ID" dirty="0"/>
          </a:p>
        </p:txBody>
      </p:sp>
      <p:sp>
        <p:nvSpPr>
          <p:cNvPr id="4" name="Footer Placeholder 3"/>
          <p:cNvSpPr>
            <a:spLocks noGrp="1"/>
          </p:cNvSpPr>
          <p:nvPr>
            <p:ph type="ftr" sz="quarter" idx="11"/>
          </p:nvPr>
        </p:nvSpPr>
        <p:spPr/>
        <p:txBody>
          <a:bodyPr/>
          <a:lstStyle/>
          <a:p>
            <a:r>
              <a:rPr lang="id-ID" dirty="0" smtClean="0"/>
              <a:t>SRY ROSITA, SE, MM</a:t>
            </a: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Apa yang penyelia cari ketika mewawancarai seorang pelamar?</a:t>
            </a:r>
            <a:endParaRPr lang="id-ID" dirty="0"/>
          </a:p>
        </p:txBody>
      </p:sp>
      <p:sp>
        <p:nvSpPr>
          <p:cNvPr id="3" name="Content Placeholder 2"/>
          <p:cNvSpPr>
            <a:spLocks noGrp="1"/>
          </p:cNvSpPr>
          <p:nvPr>
            <p:ph idx="1"/>
          </p:nvPr>
        </p:nvSpPr>
        <p:spPr>
          <a:xfrm>
            <a:off x="0" y="1600200"/>
            <a:ext cx="9144000" cy="5043510"/>
          </a:xfrm>
        </p:spPr>
        <p:txBody>
          <a:bodyPr>
            <a:normAutofit fontScale="77500" lnSpcReduction="20000"/>
          </a:bodyPr>
          <a:lstStyle/>
          <a:p>
            <a:pPr marL="514350" lvl="0" indent="-514350">
              <a:buFont typeface="+mj-lt"/>
              <a:buAutoNum type="arabicPeriod"/>
            </a:pPr>
            <a:r>
              <a:rPr lang="id-ID" dirty="0" smtClean="0"/>
              <a:t>Latar </a:t>
            </a:r>
            <a:r>
              <a:rPr lang="id-ID" dirty="0"/>
              <a:t>belakang yang sesuai yaitu pendidikan dan pengalaman pelamar termasuk juga tempat tinggal dan pergaulan diluar kerja, hal tersebut menunjukkan bahwa orang itu akan senangbekerja bersama orang orang diperusahaan.</a:t>
            </a:r>
          </a:p>
          <a:p>
            <a:pPr marL="514350" lvl="0" indent="-514350">
              <a:buFont typeface="+mj-lt"/>
              <a:buAutoNum type="arabicPeriod"/>
            </a:pPr>
            <a:r>
              <a:rPr lang="id-ID" dirty="0"/>
              <a:t>Sifat yang diinginkan. Apakah prestasi pelamar menonjol? Apakah pelamar menyukai pekerjaan di “in door” atau “out door”?, apakah pelamar bersikap dewasa atau kekanak kanakan? Apakah pelamar menunjukkan sikap kritis, rekan sekantor,  kwalitas produksi yang dihasilkan di tempat kerjanya yang dulu, jika pelamar menunjukkan kesalahan kesalahan ditempat kerja yang dulu maka pelamar umumnya akan menunjukkan kesalahan kesalahan di tempat anda.</a:t>
            </a:r>
          </a:p>
          <a:p>
            <a:pPr marL="514350" lvl="0" indent="-514350">
              <a:buFont typeface="+mj-lt"/>
              <a:buAutoNum type="arabicPeriod"/>
            </a:pPr>
            <a:r>
              <a:rPr lang="id-ID" dirty="0"/>
              <a:t>Jika pelamar selama wawancara tidak dapat menunjukkan sisi terbaik maka kemungkinan besar penyelia tidak akan menemukan hal hal baik untuk pelamar tersebut.</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sz="2800" dirty="0" smtClean="0"/>
              <a:t>Apa yang harus penyelia hindari selama wawancara? </a:t>
            </a:r>
            <a:endParaRPr lang="id-ID" sz="2800" dirty="0"/>
          </a:p>
        </p:txBody>
      </p:sp>
      <p:sp>
        <p:nvSpPr>
          <p:cNvPr id="3" name="Content Placeholder 2"/>
          <p:cNvSpPr>
            <a:spLocks noGrp="1"/>
          </p:cNvSpPr>
          <p:nvPr>
            <p:ph idx="1"/>
          </p:nvPr>
        </p:nvSpPr>
        <p:spPr>
          <a:xfrm>
            <a:off x="142844" y="1357298"/>
            <a:ext cx="8786874" cy="5286412"/>
          </a:xfrm>
        </p:spPr>
        <p:txBody>
          <a:bodyPr>
            <a:normAutofit fontScale="70000" lnSpcReduction="20000"/>
          </a:bodyPr>
          <a:lstStyle/>
          <a:p>
            <a:pPr marL="514350" lvl="0" indent="-514350">
              <a:buFont typeface="+mj-lt"/>
              <a:buAutoNum type="arabicPeriod"/>
            </a:pPr>
            <a:r>
              <a:rPr lang="id-ID" dirty="0" smtClean="0"/>
              <a:t>Jangan terlalu formal, ciptakan suasana santai sehingga wawancara akan lebih efektif.</a:t>
            </a:r>
          </a:p>
          <a:p>
            <a:pPr marL="514350" lvl="0" indent="-514350">
              <a:buFont typeface="+mj-lt"/>
              <a:buAutoNum type="arabicPeriod"/>
            </a:pPr>
            <a:r>
              <a:rPr lang="id-ID" dirty="0" smtClean="0"/>
              <a:t>Jangan </a:t>
            </a:r>
            <a:r>
              <a:rPr lang="id-ID" dirty="0"/>
              <a:t>membuat catatan pada saat wawancara, namun penyelia dapat membuat catatan sesudah wawancara selesai.</a:t>
            </a:r>
          </a:p>
          <a:p>
            <a:pPr marL="514350" lvl="0" indent="-514350">
              <a:buFont typeface="+mj-lt"/>
              <a:buAutoNum type="arabicPeriod"/>
            </a:pPr>
            <a:r>
              <a:rPr lang="id-ID" dirty="0"/>
              <a:t>Jangan menekan pelamar.</a:t>
            </a:r>
          </a:p>
          <a:p>
            <a:pPr marL="514350" lvl="0" indent="-514350">
              <a:buFont typeface="+mj-lt"/>
              <a:buAutoNum type="arabicPeriod"/>
            </a:pPr>
            <a:r>
              <a:rPr lang="id-ID" dirty="0"/>
              <a:t>Jangan menerima seorang kepala jika penyelia hanya membutuhkan seorang karyawan.</a:t>
            </a:r>
          </a:p>
          <a:p>
            <a:pPr marL="514350" lvl="0" indent="-514350">
              <a:buFont typeface="+mj-lt"/>
              <a:buAutoNum type="arabicPeriod"/>
            </a:pPr>
            <a:r>
              <a:rPr lang="id-ID" dirty="0"/>
              <a:t>Jangan beritahukan pelamar bahwa anda menolak mereka karena alasan pribadi, namun lebih ke pengalaman dan pengetahuan pelamar.</a:t>
            </a:r>
          </a:p>
          <a:p>
            <a:pPr marL="514350" lvl="0" indent="-514350">
              <a:buFont typeface="+mj-lt"/>
              <a:buAutoNum type="arabicPeriod"/>
            </a:pPr>
            <a:r>
              <a:rPr lang="id-ID" dirty="0"/>
              <a:t>Jangan membuat penilaian moral atau  memberi nasihat, kehidupan pelamar bukan urusan penyelia.</a:t>
            </a:r>
          </a:p>
          <a:p>
            <a:pPr marL="514350" lvl="0" indent="-514350">
              <a:buFont typeface="+mj-lt"/>
              <a:buAutoNum type="arabicPeriod"/>
            </a:pPr>
            <a:r>
              <a:rPr lang="id-ID" dirty="0"/>
              <a:t>Jangan mengajukan pertanyaan jebakan yang dapat mempermalukan.</a:t>
            </a:r>
          </a:p>
          <a:p>
            <a:pPr marL="514350" lvl="0" indent="-514350">
              <a:buFont typeface="+mj-lt"/>
              <a:buAutoNum type="arabicPeriod"/>
            </a:pPr>
            <a:r>
              <a:rPr lang="id-ID" dirty="0"/>
              <a:t>Jangan biarkan ekspresi wajah, nada suara, atau tatapan mata menunjukkan perasaan anda.</a:t>
            </a:r>
          </a:p>
          <a:p>
            <a:pPr marL="514350" lvl="0" indent="-514350">
              <a:buFont typeface="+mj-lt"/>
              <a:buAutoNum type="arabicPeriod"/>
            </a:pPr>
            <a:r>
              <a:rPr lang="id-ID" dirty="0"/>
              <a:t>Jangan tergesa gesa.</a:t>
            </a:r>
          </a:p>
          <a:p>
            <a:pPr marL="514350" lvl="0" indent="-514350">
              <a:buFont typeface="+mj-lt"/>
              <a:buAutoNum type="arabicPeriod"/>
            </a:pPr>
            <a:r>
              <a:rPr lang="id-ID" dirty="0"/>
              <a:t>Jangan terkecoh oleh prasangka anda, upayakan berlapang dada.</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4000" b="1" dirty="0" err="1">
                <a:latin typeface="+mj-lt"/>
              </a:rPr>
              <a:t>Memilih</a:t>
            </a:r>
            <a:r>
              <a:rPr lang="en-US" sz="4000" b="1" dirty="0">
                <a:latin typeface="+mj-lt"/>
              </a:rPr>
              <a:t> </a:t>
            </a:r>
            <a:r>
              <a:rPr lang="en-US" sz="4000" b="1" dirty="0" err="1">
                <a:latin typeface="+mj-lt"/>
              </a:rPr>
              <a:t>Calon</a:t>
            </a:r>
            <a:r>
              <a:rPr lang="en-US" sz="4000" b="1" dirty="0">
                <a:latin typeface="+mj-lt"/>
              </a:rPr>
              <a:t> </a:t>
            </a:r>
            <a:r>
              <a:rPr lang="en-US" sz="4000" b="1" dirty="0" err="1">
                <a:latin typeface="+mj-lt"/>
              </a:rPr>
              <a:t>Terbaik</a:t>
            </a:r>
            <a:r>
              <a:rPr lang="id-ID" sz="1600" dirty="0"/>
              <a:t/>
            </a:r>
            <a:br>
              <a:rPr lang="id-ID" sz="1600" dirty="0"/>
            </a:br>
            <a:endParaRPr lang="id-ID" dirty="0"/>
          </a:p>
        </p:txBody>
      </p:sp>
      <p:sp>
        <p:nvSpPr>
          <p:cNvPr id="3" name="Content Placeholder 2"/>
          <p:cNvSpPr>
            <a:spLocks noGrp="1"/>
          </p:cNvSpPr>
          <p:nvPr>
            <p:ph idx="1"/>
          </p:nvPr>
        </p:nvSpPr>
        <p:spPr/>
        <p:txBody>
          <a:bodyPr>
            <a:normAutofit fontScale="85000" lnSpcReduction="20000"/>
          </a:bodyPr>
          <a:lstStyle/>
          <a:p>
            <a:pPr lvl="0">
              <a:buNone/>
            </a:pPr>
            <a:r>
              <a:rPr lang="id-ID" dirty="0" smtClean="0"/>
              <a:t>1. Tentukan </a:t>
            </a:r>
            <a:r>
              <a:rPr lang="id-ID" dirty="0"/>
              <a:t>jenis karyawan yang diinginkan.</a:t>
            </a:r>
          </a:p>
          <a:p>
            <a:pPr marL="514350" lvl="0" indent="-514350">
              <a:buFont typeface="+mj-lt"/>
              <a:buAutoNum type="alphaLcPeriod"/>
            </a:pPr>
            <a:r>
              <a:rPr lang="id-ID" dirty="0"/>
              <a:t>Pengalaman</a:t>
            </a:r>
          </a:p>
          <a:p>
            <a:pPr marL="514350" lvl="0" indent="-514350">
              <a:buFont typeface="+mj-lt"/>
              <a:buAutoNum type="alphaLcPeriod"/>
            </a:pPr>
            <a:r>
              <a:rPr lang="id-ID" dirty="0"/>
              <a:t>Kemampuan membaca</a:t>
            </a:r>
          </a:p>
          <a:p>
            <a:pPr marL="514350" lvl="0" indent="-514350">
              <a:buFont typeface="+mj-lt"/>
              <a:buAutoNum type="alphaLcPeriod"/>
            </a:pPr>
            <a:r>
              <a:rPr lang="id-ID" dirty="0"/>
              <a:t>Kecepatan</a:t>
            </a:r>
          </a:p>
          <a:p>
            <a:pPr marL="514350" lvl="0" indent="-514350">
              <a:buFont typeface="+mj-lt"/>
              <a:buAutoNum type="alphaLcPeriod"/>
            </a:pPr>
            <a:r>
              <a:rPr lang="id-ID" dirty="0"/>
              <a:t>Inisiatif</a:t>
            </a:r>
          </a:p>
          <a:p>
            <a:pPr marL="514350" lvl="0" indent="-514350">
              <a:buFont typeface="+mj-lt"/>
              <a:buAutoNum type="alphaLcPeriod"/>
            </a:pPr>
            <a:r>
              <a:rPr lang="id-ID" dirty="0"/>
              <a:t>kehadiran</a:t>
            </a:r>
          </a:p>
          <a:p>
            <a:pPr lvl="0">
              <a:buNone/>
            </a:pPr>
            <a:r>
              <a:rPr lang="id-ID" dirty="0" smtClean="0"/>
              <a:t>2. Pilih </a:t>
            </a:r>
            <a:r>
              <a:rPr lang="id-ID" dirty="0"/>
              <a:t>yang terbaik dari calon pelamar </a:t>
            </a:r>
          </a:p>
          <a:p>
            <a:pPr marL="514350" lvl="0" indent="-514350">
              <a:buFont typeface="+mj-lt"/>
              <a:buAutoNum type="alphaLcPeriod"/>
            </a:pPr>
            <a:r>
              <a:rPr lang="id-ID" dirty="0"/>
              <a:t>Ketangguhan</a:t>
            </a:r>
          </a:p>
          <a:p>
            <a:pPr marL="514350" lvl="0" indent="-514350">
              <a:buFont typeface="+mj-lt"/>
              <a:buAutoNum type="alphaLcPeriod"/>
            </a:pPr>
            <a:r>
              <a:rPr lang="id-ID" dirty="0"/>
              <a:t>Kesigapan </a:t>
            </a:r>
          </a:p>
          <a:p>
            <a:pPr marL="514350" lvl="0" indent="-514350">
              <a:buFont typeface="+mj-lt"/>
              <a:buAutoNum type="alphaLcPeriod"/>
            </a:pPr>
            <a:r>
              <a:rPr lang="id-ID" dirty="0"/>
              <a:t>Kerja sama</a:t>
            </a:r>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Soal diskusi:</a:t>
            </a:r>
            <a:endParaRPr lang="id-ID" b="1" dirty="0"/>
          </a:p>
        </p:txBody>
      </p:sp>
      <p:sp>
        <p:nvSpPr>
          <p:cNvPr id="3" name="Content Placeholder 2"/>
          <p:cNvSpPr>
            <a:spLocks noGrp="1"/>
          </p:cNvSpPr>
          <p:nvPr>
            <p:ph idx="1"/>
          </p:nvPr>
        </p:nvSpPr>
        <p:spPr/>
        <p:txBody>
          <a:bodyPr/>
          <a:lstStyle/>
          <a:p>
            <a:r>
              <a:rPr lang="id-ID" b="1" dirty="0" smtClean="0"/>
              <a:t>Mana yang lebih baik kelebihan karyawan atau kekurangan?</a:t>
            </a: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Penetapan karyawan yang efektif </a:t>
            </a:r>
            <a:r>
              <a:rPr lang="id-ID" b="1" dirty="0" smtClean="0"/>
              <a:t>:</a:t>
            </a:r>
            <a:endParaRPr lang="id-ID" dirty="0"/>
          </a:p>
        </p:txBody>
      </p:sp>
      <p:sp>
        <p:nvSpPr>
          <p:cNvPr id="3" name="Content Placeholder 2"/>
          <p:cNvSpPr>
            <a:spLocks noGrp="1"/>
          </p:cNvSpPr>
          <p:nvPr>
            <p:ph idx="1"/>
          </p:nvPr>
        </p:nvSpPr>
        <p:spPr/>
        <p:txBody>
          <a:bodyPr/>
          <a:lstStyle/>
          <a:p>
            <a:pPr indent="17463">
              <a:buNone/>
            </a:pPr>
            <a:r>
              <a:rPr lang="id-ID" dirty="0" smtClean="0"/>
              <a:t>Menentukan </a:t>
            </a:r>
            <a:r>
              <a:rPr lang="id-ID" dirty="0"/>
              <a:t>jumlah dan jenis karyawan yang tepat pada pekerjaan yang tepat dan pada saat yang tepat (</a:t>
            </a:r>
            <a:r>
              <a:rPr lang="id-ID" i="1" dirty="0"/>
              <a:t>The</a:t>
            </a:r>
            <a:r>
              <a:rPr lang="id-ID" dirty="0"/>
              <a:t> </a:t>
            </a:r>
            <a:r>
              <a:rPr lang="id-ID" i="1" dirty="0"/>
              <a:t>Right Man in The Right Place</a:t>
            </a:r>
            <a:r>
              <a:rPr lang="id-ID" dirty="0"/>
              <a:t>).</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a:t>Prosedur penetapan karyawan</a:t>
            </a:r>
            <a:r>
              <a:rPr lang="id-ID" dirty="0" smtClean="0"/>
              <a:t>:</a:t>
            </a:r>
            <a:endParaRPr lang="id-ID" dirty="0"/>
          </a:p>
        </p:txBody>
      </p:sp>
      <p:sp>
        <p:nvSpPr>
          <p:cNvPr id="3" name="Content Placeholder 2"/>
          <p:cNvSpPr>
            <a:spLocks noGrp="1"/>
          </p:cNvSpPr>
          <p:nvPr>
            <p:ph idx="1"/>
          </p:nvPr>
        </p:nvSpPr>
        <p:spPr>
          <a:xfrm>
            <a:off x="457200" y="1357298"/>
            <a:ext cx="8229600" cy="4768865"/>
          </a:xfrm>
        </p:spPr>
        <p:txBody>
          <a:bodyPr>
            <a:normAutofit fontScale="77500" lnSpcReduction="20000"/>
          </a:bodyPr>
          <a:lstStyle/>
          <a:p>
            <a:pPr marL="514350" lvl="0" indent="-514350">
              <a:buFont typeface="+mj-lt"/>
              <a:buAutoNum type="arabicPeriod"/>
            </a:pPr>
            <a:r>
              <a:rPr lang="en-US" dirty="0" err="1"/>
              <a:t>Menetapkan</a:t>
            </a:r>
            <a:r>
              <a:rPr lang="en-US" dirty="0"/>
              <a:t> </a:t>
            </a:r>
            <a:r>
              <a:rPr lang="en-US" dirty="0" err="1"/>
              <a:t>jenis</a:t>
            </a:r>
            <a:r>
              <a:rPr lang="en-US" dirty="0"/>
              <a:t> </a:t>
            </a:r>
            <a:r>
              <a:rPr lang="en-US" dirty="0" err="1"/>
              <a:t>pekerjaan</a:t>
            </a:r>
            <a:r>
              <a:rPr lang="en-US" dirty="0"/>
              <a:t> </a:t>
            </a:r>
            <a:r>
              <a:rPr lang="en-US" dirty="0" err="1"/>
              <a:t>dan</a:t>
            </a:r>
            <a:r>
              <a:rPr lang="en-US" dirty="0"/>
              <a:t> </a:t>
            </a:r>
            <a:r>
              <a:rPr lang="en-US" dirty="0" err="1"/>
              <a:t>karyawan</a:t>
            </a:r>
            <a:r>
              <a:rPr lang="en-US" dirty="0"/>
              <a:t> yang </a:t>
            </a:r>
            <a:r>
              <a:rPr lang="en-US" dirty="0" err="1"/>
              <a:t>diperlukan</a:t>
            </a:r>
            <a:r>
              <a:rPr lang="en-US" dirty="0"/>
              <a:t> </a:t>
            </a:r>
            <a:r>
              <a:rPr lang="en-US" dirty="0" err="1"/>
              <a:t>untuk</a:t>
            </a:r>
            <a:r>
              <a:rPr lang="en-US" dirty="0"/>
              <a:t> </a:t>
            </a:r>
            <a:r>
              <a:rPr lang="en-US" dirty="0" err="1"/>
              <a:t>menyempurnakan</a:t>
            </a:r>
            <a:r>
              <a:rPr lang="en-US" dirty="0"/>
              <a:t> </a:t>
            </a:r>
            <a:r>
              <a:rPr lang="en-US" dirty="0" err="1"/>
              <a:t>struktur</a:t>
            </a:r>
            <a:r>
              <a:rPr lang="en-US" dirty="0"/>
              <a:t> </a:t>
            </a:r>
            <a:r>
              <a:rPr lang="en-US" dirty="0" err="1"/>
              <a:t>organisasi</a:t>
            </a:r>
            <a:r>
              <a:rPr lang="en-US" dirty="0"/>
              <a:t>.</a:t>
            </a:r>
            <a:endParaRPr lang="id-ID" dirty="0"/>
          </a:p>
          <a:p>
            <a:pPr marL="514350" lvl="0" indent="-514350">
              <a:buFont typeface="+mj-lt"/>
              <a:buAutoNum type="arabicPeriod"/>
            </a:pPr>
            <a:r>
              <a:rPr lang="id-ID" dirty="0"/>
              <a:t>Meramalkan jumlah keseluruhan karyawan yang diperlukan untuk mengisi jadwal kerja tertentu. (Merupakan tanggung jawab utama penyelia).</a:t>
            </a:r>
          </a:p>
          <a:p>
            <a:pPr marL="514350" lvl="0" indent="-514350">
              <a:buFont typeface="+mj-lt"/>
              <a:buAutoNum type="arabicPeriod"/>
            </a:pPr>
            <a:r>
              <a:rPr lang="id-ID" dirty="0"/>
              <a:t>Merekrut calon karyawan untuk disaring guna mengisi lowongan yang ada.  Calon ini dapat berasal dari dalam ataupun dari luar organisasi. (Menjadi tanggung jawab Manajer Sumber Daya Manusia).</a:t>
            </a:r>
          </a:p>
          <a:p>
            <a:pPr marL="514350" lvl="0" indent="-514350">
              <a:buFont typeface="+mj-lt"/>
              <a:buAutoNum type="arabicPeriod"/>
            </a:pPr>
            <a:r>
              <a:rPr lang="id-ID" dirty="0"/>
              <a:t>Mewawancarai calon karyawan. Para penyelia berpartisipasi secara aktif dalam proses wawancara ini.</a:t>
            </a:r>
          </a:p>
          <a:p>
            <a:pPr marL="514350" lvl="0" indent="-514350">
              <a:buFont typeface="+mj-lt"/>
              <a:buAutoNum type="arabicPeriod"/>
            </a:pPr>
            <a:r>
              <a:rPr lang="id-ID" dirty="0"/>
              <a:t>Menyeleksi orang yang paling cocok diantara calon calon yang ada. Dalam proses seleksi ini para penyelia memegang peran penting.</a:t>
            </a:r>
          </a:p>
          <a:p>
            <a:pPr>
              <a:buNone/>
            </a:pP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Tahapan-tahapan dalam </a:t>
            </a:r>
            <a:r>
              <a:rPr lang="id-ID" dirty="0"/>
              <a:t>proses penetapan karyawan yang efektif:    </a:t>
            </a:r>
          </a:p>
        </p:txBody>
      </p:sp>
      <p:sp>
        <p:nvSpPr>
          <p:cNvPr id="3" name="Content Placeholder 2"/>
          <p:cNvSpPr>
            <a:spLocks noGrp="1"/>
          </p:cNvSpPr>
          <p:nvPr>
            <p:ph idx="1"/>
          </p:nvPr>
        </p:nvSpPr>
        <p:spPr/>
        <p:txBody>
          <a:bodyPr/>
          <a:lstStyle/>
          <a:p>
            <a:pPr marL="514350" lvl="0" indent="-514350">
              <a:buFont typeface="+mj-lt"/>
              <a:buAutoNum type="arabicPeriod"/>
            </a:pPr>
            <a:r>
              <a:rPr lang="en-US" dirty="0" err="1"/>
              <a:t>Melakukan</a:t>
            </a:r>
            <a:r>
              <a:rPr lang="en-US" dirty="0"/>
              <a:t> </a:t>
            </a:r>
            <a:r>
              <a:rPr lang="en-US" dirty="0" err="1"/>
              <a:t>perkiraan</a:t>
            </a:r>
            <a:r>
              <a:rPr lang="en-US" dirty="0"/>
              <a:t> yang </a:t>
            </a:r>
            <a:r>
              <a:rPr lang="en-US" dirty="0" err="1"/>
              <a:t>tepat</a:t>
            </a:r>
            <a:r>
              <a:rPr lang="en-US" dirty="0"/>
              <a:t> </a:t>
            </a:r>
            <a:r>
              <a:rPr lang="en-US" dirty="0" err="1"/>
              <a:t>mengenai</a:t>
            </a:r>
            <a:r>
              <a:rPr lang="en-US" dirty="0"/>
              <a:t> </a:t>
            </a:r>
            <a:r>
              <a:rPr lang="en-US" dirty="0" err="1"/>
              <a:t>jumlah</a:t>
            </a:r>
            <a:r>
              <a:rPr lang="en-US" dirty="0"/>
              <a:t> </a:t>
            </a:r>
            <a:r>
              <a:rPr lang="en-US" dirty="0" err="1"/>
              <a:t>karyawan</a:t>
            </a:r>
            <a:r>
              <a:rPr lang="en-US" dirty="0"/>
              <a:t> yang </a:t>
            </a:r>
            <a:r>
              <a:rPr lang="en-US" dirty="0" err="1"/>
              <a:t>dibutuhkan</a:t>
            </a:r>
            <a:r>
              <a:rPr lang="en-US" dirty="0"/>
              <a:t> </a:t>
            </a:r>
            <a:r>
              <a:rPr lang="en-US" dirty="0" err="1"/>
              <a:t>oleh</a:t>
            </a:r>
            <a:r>
              <a:rPr lang="en-US" dirty="0"/>
              <a:t> </a:t>
            </a:r>
            <a:r>
              <a:rPr lang="en-US" dirty="0" err="1"/>
              <a:t>suatu</a:t>
            </a:r>
            <a:r>
              <a:rPr lang="en-US" dirty="0"/>
              <a:t> </a:t>
            </a:r>
            <a:r>
              <a:rPr lang="en-US" dirty="0" err="1"/>
              <a:t>bagian</a:t>
            </a:r>
            <a:r>
              <a:rPr lang="en-US" dirty="0"/>
              <a:t>.</a:t>
            </a:r>
            <a:endParaRPr lang="id-ID" dirty="0"/>
          </a:p>
          <a:p>
            <a:pPr marL="514350" lvl="0" indent="-514350">
              <a:buFont typeface="+mj-lt"/>
              <a:buAutoNum type="arabicPeriod"/>
            </a:pPr>
            <a:r>
              <a:rPr lang="id-ID" dirty="0"/>
              <a:t>Mencurahkan perhatian secara aktif terhadap jenis karyawan yang diangkat perusahaan.</a:t>
            </a:r>
          </a:p>
          <a:p>
            <a:pPr marL="514350" lvl="0" indent="-514350">
              <a:buFont typeface="+mj-lt"/>
              <a:buAutoNum type="arabicPeriod"/>
            </a:pPr>
            <a:r>
              <a:rPr lang="id-ID" dirty="0"/>
              <a:t>Memelihara kondisi kerja yang dapat menarik dan menahan karyawan karyawan terbaik.   </a:t>
            </a:r>
          </a:p>
          <a:p>
            <a:pPr>
              <a:buNone/>
            </a:pPr>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Tanggung jawab seorang </a:t>
            </a:r>
            <a:r>
              <a:rPr lang="id-ID" dirty="0" smtClean="0"/>
              <a:t>penyelia</a:t>
            </a:r>
            <a:r>
              <a:rPr lang="id-ID" dirty="0" smtClean="0"/>
              <a:t> dalam proses penetapan karyawan:</a:t>
            </a:r>
            <a:r>
              <a:rPr lang="id-ID" dirty="0" smtClean="0"/>
              <a:t> </a:t>
            </a:r>
            <a:endParaRPr lang="id-ID" dirty="0"/>
          </a:p>
        </p:txBody>
      </p:sp>
      <p:sp>
        <p:nvSpPr>
          <p:cNvPr id="3" name="Content Placeholder 2"/>
          <p:cNvSpPr>
            <a:spLocks noGrp="1"/>
          </p:cNvSpPr>
          <p:nvPr>
            <p:ph idx="1"/>
          </p:nvPr>
        </p:nvSpPr>
        <p:spPr/>
        <p:txBody>
          <a:bodyPr>
            <a:normAutofit fontScale="92500" lnSpcReduction="20000"/>
          </a:bodyPr>
          <a:lstStyle/>
          <a:p>
            <a:pPr indent="17463">
              <a:buNone/>
            </a:pPr>
            <a:endParaRPr lang="id-ID" dirty="0" smtClean="0"/>
          </a:p>
          <a:p>
            <a:pPr indent="17463">
              <a:buNone/>
            </a:pPr>
            <a:r>
              <a:rPr lang="id-ID" dirty="0" smtClean="0"/>
              <a:t>Yaitu dibatasi </a:t>
            </a:r>
            <a:r>
              <a:rPr lang="id-ID" dirty="0"/>
              <a:t>pada kerjasama dengan manajer </a:t>
            </a:r>
            <a:r>
              <a:rPr lang="id-ID" dirty="0" smtClean="0"/>
              <a:t>Sumber </a:t>
            </a:r>
            <a:r>
              <a:rPr lang="id-ID" dirty="0"/>
              <a:t>Daya </a:t>
            </a:r>
            <a:r>
              <a:rPr lang="id-ID" dirty="0" smtClean="0"/>
              <a:t>Manusia.</a:t>
            </a:r>
          </a:p>
          <a:p>
            <a:pPr indent="17463">
              <a:buNone/>
            </a:pPr>
            <a:r>
              <a:rPr lang="id-ID" dirty="0"/>
              <a:t>Bagian manajer sumber daya manusia mengadakan wawancara awal dengan calon karyawan dan melakukan tes bakat, Bagian medis memastikan calon karyawan sehat secara fisik. Penyelia harus tinggal dan bekerja bersama karyawan. Oleh sebab itu penyelia harus mendapatkan orang baru yang sesuai dengan pekerjaan.</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Memperkirakan Kebutuhan Tenaga </a:t>
            </a:r>
            <a:r>
              <a:rPr lang="id-ID" b="1" dirty="0" smtClean="0"/>
              <a:t>Kerja:</a:t>
            </a:r>
            <a:endParaRPr lang="id-ID" dirty="0"/>
          </a:p>
        </p:txBody>
      </p:sp>
      <p:sp>
        <p:nvSpPr>
          <p:cNvPr id="3" name="Content Placeholder 2"/>
          <p:cNvSpPr>
            <a:spLocks noGrp="1"/>
          </p:cNvSpPr>
          <p:nvPr>
            <p:ph idx="1"/>
          </p:nvPr>
        </p:nvSpPr>
        <p:spPr/>
        <p:txBody>
          <a:bodyPr/>
          <a:lstStyle/>
          <a:p>
            <a:r>
              <a:rPr lang="id-ID" dirty="0"/>
              <a:t>Memperkirakan kebutuhan tenaga kerja sesungguhnya merupakan persoalan bagaimana tenaga kerja dibutuhkan dimasa yang akan datang.</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572560" cy="1143000"/>
          </a:xfrm>
        </p:spPr>
        <p:txBody>
          <a:bodyPr>
            <a:normAutofit fontScale="90000"/>
          </a:bodyPr>
          <a:lstStyle/>
          <a:p>
            <a:r>
              <a:rPr lang="id-ID" dirty="0" smtClean="0"/>
              <a:t>Hitungan sederhana didalam memperkirakan </a:t>
            </a:r>
            <a:r>
              <a:rPr lang="id-ID" dirty="0"/>
              <a:t>kebutuhan tenaga </a:t>
            </a:r>
            <a:r>
              <a:rPr lang="id-ID" dirty="0" smtClean="0"/>
              <a:t>kerja: </a:t>
            </a:r>
            <a:endParaRPr lang="id-ID" dirty="0"/>
          </a:p>
        </p:txBody>
      </p:sp>
      <p:sp>
        <p:nvSpPr>
          <p:cNvPr id="3" name="Content Placeholder 2"/>
          <p:cNvSpPr>
            <a:spLocks noGrp="1"/>
          </p:cNvSpPr>
          <p:nvPr>
            <p:ph idx="1"/>
          </p:nvPr>
        </p:nvSpPr>
        <p:spPr>
          <a:xfrm>
            <a:off x="285720" y="1428736"/>
            <a:ext cx="8572560" cy="4929222"/>
          </a:xfrm>
        </p:spPr>
        <p:txBody>
          <a:bodyPr>
            <a:normAutofit fontScale="62500" lnSpcReduction="20000"/>
          </a:bodyPr>
          <a:lstStyle/>
          <a:p>
            <a:pPr marL="514350" lvl="0" indent="-514350">
              <a:buFont typeface="+mj-lt"/>
              <a:buAutoNum type="arabicPeriod"/>
            </a:pPr>
            <a:r>
              <a:rPr lang="id-ID" dirty="0"/>
              <a:t>Ketahui apa yang menurut jadwal harus dihasilkan oleh bagian penyelia pada minggu, bulan, kuartal depan atau sejauh uang dapat penyelia lakukan.</a:t>
            </a:r>
          </a:p>
          <a:p>
            <a:pPr marL="514350" lvl="0" indent="-514350">
              <a:buFont typeface="+mj-lt"/>
              <a:buAutoNum type="arabicPeriod"/>
            </a:pPr>
            <a:r>
              <a:rPr lang="id-ID" dirty="0"/>
              <a:t>Perhitungkan berapa jumlah pekerja yang dibutuhkan untuk setiap jam kerja yang dibutuhkan untuk menyelesaikan pekerjaan yang telah </a:t>
            </a:r>
            <a:r>
              <a:rPr lang="id-ID" dirty="0" smtClean="0"/>
              <a:t>dijadwalkan.</a:t>
            </a:r>
            <a:endParaRPr lang="id-ID" dirty="0" smtClean="0"/>
          </a:p>
          <a:p>
            <a:pPr marL="514350" lvl="0" indent="-514350">
              <a:buFont typeface="+mj-lt"/>
              <a:buAutoNum type="arabicPeriod"/>
            </a:pPr>
            <a:r>
              <a:rPr lang="id-ID" dirty="0" smtClean="0"/>
              <a:t>Penyelia </a:t>
            </a:r>
            <a:r>
              <a:rPr lang="id-ID" dirty="0"/>
              <a:t>mengubah perhitungan menjadi jumlah (jam – pekerja) : 6 = jumlah pekerja yang dibutuhkan setiap hari yang dibutuhkan untuk menyelesaikan jadwal selama periode tertentu.</a:t>
            </a:r>
          </a:p>
          <a:p>
            <a:pPr marL="514350" lvl="0" indent="-514350">
              <a:buFont typeface="+mj-lt"/>
              <a:buAutoNum type="arabicPeriod"/>
            </a:pPr>
            <a:r>
              <a:rPr lang="id-ID" dirty="0"/>
              <a:t>Jumlah Pekerja – hari kerja selama periode tersebut = jumlah pegawai yang dibutuhkan.</a:t>
            </a:r>
          </a:p>
          <a:p>
            <a:pPr marL="514350" lvl="0" indent="-514350">
              <a:buFont typeface="+mj-lt"/>
              <a:buAutoNum type="arabicPeriod"/>
            </a:pPr>
            <a:r>
              <a:rPr lang="id-ID" dirty="0"/>
              <a:t>Periksalah berapa banyak tenaga kerja tak langsung – pelayanan kantor, pengelola barang dan lain lain yang dibutuhkan untuk melayani karyawan selama periode pelaksanaan pekerjaan.</a:t>
            </a:r>
          </a:p>
          <a:p>
            <a:pPr marL="514350" lvl="0" indent="-514350">
              <a:buFont typeface="+mj-lt"/>
              <a:buAutoNum type="arabicPeriod"/>
            </a:pPr>
            <a:r>
              <a:rPr lang="id-ID" dirty="0"/>
              <a:t>Jumlah semua karyawan (tenaga kerja langsung + jumlah tenaga kerja tidak langsung =  jumlah tenaga kerja yang dibutuhkan).</a:t>
            </a:r>
          </a:p>
          <a:p>
            <a:pPr marL="514350" indent="-514350">
              <a:buFont typeface="+mj-lt"/>
              <a:buAutoNum type="arabicPeriod"/>
            </a:pPr>
            <a:r>
              <a:rPr lang="id-ID" dirty="0"/>
              <a:t>Sediakan waktu cadangan untuk kemangkiran. Berapa hari rata – rata kemangkiran yang dilakukan karyawan setiap bulan? Berapa pekerja – hari yang hilang setiap bulan?</a:t>
            </a:r>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715436" cy="1143000"/>
          </a:xfrm>
        </p:spPr>
        <p:txBody>
          <a:bodyPr>
            <a:normAutofit fontScale="90000"/>
          </a:bodyPr>
          <a:lstStyle/>
          <a:p>
            <a:r>
              <a:rPr lang="id-ID" dirty="0" smtClean="0"/>
              <a:t>2 </a:t>
            </a:r>
            <a:r>
              <a:rPr lang="id-ID" dirty="0"/>
              <a:t>Teknik Eksponen dalam memperkirakan kebutuhan tenaga kerja yaitu</a:t>
            </a:r>
            <a:r>
              <a:rPr lang="id-ID" dirty="0" smtClean="0"/>
              <a:t>:</a:t>
            </a:r>
            <a:endParaRPr lang="id-ID" dirty="0"/>
          </a:p>
        </p:txBody>
      </p:sp>
      <p:sp>
        <p:nvSpPr>
          <p:cNvPr id="3" name="Content Placeholder 2"/>
          <p:cNvSpPr>
            <a:spLocks noGrp="1"/>
          </p:cNvSpPr>
          <p:nvPr>
            <p:ph idx="1"/>
          </p:nvPr>
        </p:nvSpPr>
        <p:spPr/>
        <p:txBody>
          <a:bodyPr/>
          <a:lstStyle/>
          <a:p>
            <a:pPr marL="514350" indent="-514350">
              <a:buAutoNum type="arabicPeriod"/>
            </a:pPr>
            <a:r>
              <a:rPr lang="id-ID" dirty="0" smtClean="0"/>
              <a:t>Metode </a:t>
            </a:r>
            <a:r>
              <a:rPr lang="id-ID" dirty="0"/>
              <a:t>Beban </a:t>
            </a:r>
            <a:r>
              <a:rPr lang="id-ID" dirty="0" smtClean="0"/>
              <a:t>Kerja</a:t>
            </a:r>
          </a:p>
          <a:p>
            <a:pPr marL="514350" lvl="0" indent="-514350">
              <a:buFont typeface="Arial" pitchFamily="34" charset="0"/>
              <a:buAutoNum type="arabicPeriod"/>
            </a:pPr>
            <a:r>
              <a:rPr lang="id-ID" dirty="0"/>
              <a:t>Work Force Analysis (Analisis Angkatan Kerja)</a:t>
            </a:r>
          </a:p>
          <a:p>
            <a:pPr marL="514350" indent="-514350">
              <a:buNone/>
            </a:pPr>
            <a:endParaRPr lang="id-ID" dirty="0"/>
          </a:p>
          <a:p>
            <a:endParaRPr lang="id-ID" dirty="0"/>
          </a:p>
        </p:txBody>
      </p:sp>
      <p:sp>
        <p:nvSpPr>
          <p:cNvPr id="4" name="Footer Placeholder 3"/>
          <p:cNvSpPr>
            <a:spLocks noGrp="1"/>
          </p:cNvSpPr>
          <p:nvPr>
            <p:ph type="ftr" sz="quarter" idx="11"/>
          </p:nvPr>
        </p:nvSpPr>
        <p:spPr/>
        <p:txBody>
          <a:bodyPr/>
          <a:lstStyle/>
          <a:p>
            <a:r>
              <a:rPr lang="id-ID" smtClean="0"/>
              <a:t>SRY ROSITA, SE, MM</a:t>
            </a:r>
            <a:endParaRPr lang="id-ID"/>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2074</Words>
  <Application>Microsoft Office PowerPoint</Application>
  <PresentationFormat>On-screen Show (4:3)</PresentationFormat>
  <Paragraphs>179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Penetapan Karyawan dan Memanfaatkan SDM</vt:lpstr>
      <vt:lpstr>Karyawan adalah:</vt:lpstr>
      <vt:lpstr>Penetapan karyawan yang efektif :</vt:lpstr>
      <vt:lpstr>Prosedur penetapan karyawan:</vt:lpstr>
      <vt:lpstr>Tahapan-tahapan dalam proses penetapan karyawan yang efektif:    </vt:lpstr>
      <vt:lpstr>Tanggung jawab seorang penyelia dalam proses penetapan karyawan: </vt:lpstr>
      <vt:lpstr>Memperkirakan Kebutuhan Tenaga Kerja:</vt:lpstr>
      <vt:lpstr>Hitungan sederhana didalam memperkirakan kebutuhan tenaga kerja: </vt:lpstr>
      <vt:lpstr>2 Teknik Eksponen dalam memperkirakan kebutuhan tenaga kerja yaitu:</vt:lpstr>
      <vt:lpstr>1. Metode Beban Kerja:</vt:lpstr>
      <vt:lpstr>a. Eksponen Waktu (Cylcle Time):</vt:lpstr>
      <vt:lpstr>Hasil observasi diasumsikan setiap SDM dalam bekerja membutuhkan waktu :</vt:lpstr>
      <vt:lpstr>Perencanaan didalam memprediksi permintaan SDM yaitu:</vt:lpstr>
      <vt:lpstr>b.   Workload Analysis       (Analisis Beban Kerja)</vt:lpstr>
      <vt:lpstr>Workload Analysis (Analisis Beban Kerja)</vt:lpstr>
      <vt:lpstr>Slide 16</vt:lpstr>
      <vt:lpstr>2. Work Force Analysis (Analisis Angkatan Kerja)</vt:lpstr>
      <vt:lpstr>Absen adalah </vt:lpstr>
      <vt:lpstr>Manajer SDM merencanakan perhitungan ketidak hadiran karyawan:</vt:lpstr>
      <vt:lpstr>Rumus menghitung tingkat rata – rata absen :</vt:lpstr>
      <vt:lpstr>Perputaran karyawan (labour Turnover) adalah</vt:lpstr>
      <vt:lpstr>Mewawancarai calon Karyawan:</vt:lpstr>
      <vt:lpstr>1. Apa yang harus Penyelia katakan kepada calon karyawan?</vt:lpstr>
      <vt:lpstr>2. Pertanyaan apa yang harus diajukan kepada pelamar?</vt:lpstr>
      <vt:lpstr>Pertanyaan pertanyaan apa yang tidak boleh diajukan?</vt:lpstr>
      <vt:lpstr>Apa yang penyelia cari ketika mewawancarai seorang pelamar?</vt:lpstr>
      <vt:lpstr>Apa yang harus penyelia hindari selama wawancara? </vt:lpstr>
      <vt:lpstr>Memilih Calon Terbaik </vt:lpstr>
      <vt:lpstr>Soal diskusi:</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Penetapan Karyawan dan Memanfaatkan SDM</dc:title>
  <dc:creator>S@m50eL</dc:creator>
  <cp:lastModifiedBy>S@m50eL</cp:lastModifiedBy>
  <cp:revision>11</cp:revision>
  <dcterms:created xsi:type="dcterms:W3CDTF">2014-10-12T22:57:59Z</dcterms:created>
  <dcterms:modified xsi:type="dcterms:W3CDTF">2014-10-13T00:42:35Z</dcterms:modified>
</cp:coreProperties>
</file>