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61"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09" r:id="rId30"/>
    <p:sldId id="310"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8F2BC2-1C7C-45BC-85A3-0FEE6A500AC0}" type="datetimeFigureOut">
              <a:rPr lang="id-ID" smtClean="0"/>
              <a:pPr/>
              <a:t>06/10/2014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3B009D-A481-4A1D-8C0B-A82312DB26F1}"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96FA2-ABA7-4FE5-AA8D-3EB495348F6D}" type="datetimeFigureOut">
              <a:rPr lang="id-ID" smtClean="0"/>
              <a:pPr/>
              <a:t>06/10/2014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183EAD-A158-448B-AF2E-F699D2E9D53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96FA2-ABA7-4FE5-AA8D-3EB495348F6D}" type="datetimeFigureOut">
              <a:rPr lang="id-ID" smtClean="0"/>
              <a:pPr/>
              <a:t>06/10/2014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183EAD-A158-448B-AF2E-F699D2E9D532}"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Office_PowerPoint_Slide2.sld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package" Target="../embeddings/Microsoft_Office_PowerPoint_Slide3.sld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Office_PowerPoint_Slide4.sld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package" Target="../embeddings/Microsoft_Office_PowerPoint_Slide5.sld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cap="all" dirty="0"/>
              <a:t>Pengorganisasian yang efektif</a:t>
            </a:r>
            <a:r>
              <a:rPr lang="id-ID" dirty="0" smtClean="0"/>
              <a:t/>
            </a:r>
            <a:br>
              <a:rPr lang="id-ID" dirty="0" smtClean="0"/>
            </a:br>
            <a:endParaRPr lang="id-ID" dirty="0"/>
          </a:p>
        </p:txBody>
      </p:sp>
      <p:sp>
        <p:nvSpPr>
          <p:cNvPr id="3" name="Subtitle 2"/>
          <p:cNvSpPr>
            <a:spLocks noGrp="1"/>
          </p:cNvSpPr>
          <p:nvPr>
            <p:ph type="subTitle" idx="1"/>
          </p:nvPr>
        </p:nvSpPr>
        <p:spPr/>
        <p:txBody>
          <a:bodyPr/>
          <a:lstStyle/>
          <a:p>
            <a:endParaRPr lang="id-ID"/>
          </a:p>
        </p:txBody>
      </p:sp>
      <p:sp>
        <p:nvSpPr>
          <p:cNvPr id="4" name="Footer Placeholder 3"/>
          <p:cNvSpPr>
            <a:spLocks noGrp="1"/>
          </p:cNvSpPr>
          <p:nvPr>
            <p:ph type="ftr" sz="quarter" idx="11"/>
          </p:nvPr>
        </p:nvSpPr>
        <p:spPr/>
        <p:txBody>
          <a:bodyPr/>
          <a:lstStyle/>
          <a:p>
            <a:r>
              <a:rPr lang="id-ID" dirty="0" smtClean="0"/>
              <a:t>SRY ROSITA, SE, MM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Langkah – langkah proses pengorganisasian</a:t>
            </a:r>
            <a:r>
              <a:rPr lang="id-ID" dirty="0" smtClean="0"/>
              <a:t>:</a:t>
            </a:r>
            <a:endParaRPr lang="id-ID" dirty="0"/>
          </a:p>
        </p:txBody>
      </p:sp>
      <p:sp>
        <p:nvSpPr>
          <p:cNvPr id="3" name="Content Placeholder 2"/>
          <p:cNvSpPr>
            <a:spLocks noGrp="1"/>
          </p:cNvSpPr>
          <p:nvPr>
            <p:ph idx="1"/>
          </p:nvPr>
        </p:nvSpPr>
        <p:spPr/>
        <p:txBody>
          <a:bodyPr>
            <a:normAutofit fontScale="85000" lnSpcReduction="20000"/>
          </a:bodyPr>
          <a:lstStyle/>
          <a:p>
            <a:pPr lvl="0"/>
            <a:r>
              <a:rPr lang="id-ID" dirty="0"/>
              <a:t>Membuat daftar seluruh tugas yang harus dilaksanakan oleh organisasi dalam mencapai tujuan tujuannya.</a:t>
            </a:r>
          </a:p>
          <a:p>
            <a:pPr lvl="0"/>
            <a:r>
              <a:rPr lang="id-ID" dirty="0"/>
              <a:t>Merinci tugas tugas kedalam kegiatan kegiatan yang dapat dilakukan oleh satu orang.</a:t>
            </a:r>
          </a:p>
          <a:p>
            <a:pPr lvl="0"/>
            <a:r>
              <a:rPr lang="id-ID" dirty="0"/>
              <a:t>Mengelompokkan tugas tugas yang berkaitan yang menghasilkan departemen departemen atau seksi seksi dari organisasi tersebut.</a:t>
            </a:r>
          </a:p>
          <a:p>
            <a:pPr lvl="0"/>
            <a:r>
              <a:rPr lang="id-ID" dirty="0"/>
              <a:t>Menciptakan hubungan diantara berbagai jabatan dan kelompok jabatan sehingga semua anggota organisasi memiliki gambaran yang jelas tentang tanggung jawab, atasan, bawahan dan mitra kerja dari jabatan atau kelompok jabatan lain.</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Struktur </a:t>
            </a:r>
            <a:r>
              <a:rPr lang="id-ID" b="1" dirty="0" smtClean="0"/>
              <a:t>Organisasi:</a:t>
            </a:r>
            <a:endParaRPr lang="id-ID" dirty="0"/>
          </a:p>
        </p:txBody>
      </p:sp>
      <p:sp>
        <p:nvSpPr>
          <p:cNvPr id="3" name="Content Placeholder 2"/>
          <p:cNvSpPr>
            <a:spLocks noGrp="1"/>
          </p:cNvSpPr>
          <p:nvPr>
            <p:ph idx="1"/>
          </p:nvPr>
        </p:nvSpPr>
        <p:spPr/>
        <p:txBody>
          <a:bodyPr/>
          <a:lstStyle/>
          <a:p>
            <a:r>
              <a:rPr lang="id-ID" dirty="0"/>
              <a:t>Struktur (bagan) organisasi sebagai system formal dari hubungan aturan-aturan dan tugas serta keterkaitan otoritas yang mengontrol tentang cara orang bekerja sama dan memanfaatkan sumber daya untuk mencapai tujuan organisasi.</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Tujuan struktur organisasi</a:t>
            </a:r>
            <a:r>
              <a:rPr lang="id-ID" dirty="0" smtClean="0"/>
              <a:t>:</a:t>
            </a:r>
            <a:endParaRPr lang="id-ID" dirty="0"/>
          </a:p>
        </p:txBody>
      </p:sp>
      <p:sp>
        <p:nvSpPr>
          <p:cNvPr id="3" name="Content Placeholder 2"/>
          <p:cNvSpPr>
            <a:spLocks noGrp="1"/>
          </p:cNvSpPr>
          <p:nvPr>
            <p:ph idx="1"/>
          </p:nvPr>
        </p:nvSpPr>
        <p:spPr/>
        <p:txBody>
          <a:bodyPr>
            <a:normAutofit fontScale="92500" lnSpcReduction="10000"/>
          </a:bodyPr>
          <a:lstStyle/>
          <a:p>
            <a:pPr lvl="0"/>
            <a:r>
              <a:rPr lang="en-US" dirty="0" err="1"/>
              <a:t>Sebagai</a:t>
            </a:r>
            <a:r>
              <a:rPr lang="en-US" dirty="0"/>
              <a:t> </a:t>
            </a:r>
            <a:r>
              <a:rPr lang="en-US" dirty="0" err="1"/>
              <a:t>ciri</a:t>
            </a:r>
            <a:r>
              <a:rPr lang="en-US" dirty="0"/>
              <a:t> </a:t>
            </a:r>
            <a:r>
              <a:rPr lang="en-US" dirty="0" err="1"/>
              <a:t>khas</a:t>
            </a:r>
            <a:r>
              <a:rPr lang="en-US" dirty="0"/>
              <a:t> </a:t>
            </a:r>
            <a:r>
              <a:rPr lang="en-US" dirty="0" err="1"/>
              <a:t>organisasi</a:t>
            </a:r>
            <a:r>
              <a:rPr lang="en-US" dirty="0"/>
              <a:t> yang </a:t>
            </a:r>
            <a:r>
              <a:rPr lang="en-US" dirty="0" err="1"/>
              <a:t>digunakan</a:t>
            </a:r>
            <a:r>
              <a:rPr lang="en-US" dirty="0"/>
              <a:t> </a:t>
            </a:r>
            <a:r>
              <a:rPr lang="en-US" dirty="0" err="1"/>
              <a:t>untuk</a:t>
            </a:r>
            <a:r>
              <a:rPr lang="en-US" dirty="0"/>
              <a:t> </a:t>
            </a:r>
            <a:r>
              <a:rPr lang="en-US" dirty="0" err="1"/>
              <a:t>mengendalikan</a:t>
            </a:r>
            <a:r>
              <a:rPr lang="en-US" dirty="0"/>
              <a:t> </a:t>
            </a:r>
            <a:r>
              <a:rPr lang="en-US" dirty="0" err="1"/>
              <a:t>orang-orang</a:t>
            </a:r>
            <a:r>
              <a:rPr lang="en-US" dirty="0"/>
              <a:t> yang </a:t>
            </a:r>
            <a:r>
              <a:rPr lang="en-US" dirty="0" err="1"/>
              <a:t>bekerjasama</a:t>
            </a:r>
            <a:r>
              <a:rPr lang="en-US" dirty="0"/>
              <a:t> </a:t>
            </a:r>
            <a:r>
              <a:rPr lang="en-US" dirty="0" err="1"/>
              <a:t>dan</a:t>
            </a:r>
            <a:r>
              <a:rPr lang="en-US" dirty="0"/>
              <a:t> </a:t>
            </a:r>
            <a:r>
              <a:rPr lang="en-US" dirty="0" err="1"/>
              <a:t>sumber</a:t>
            </a:r>
            <a:r>
              <a:rPr lang="en-US" dirty="0"/>
              <a:t> </a:t>
            </a:r>
            <a:r>
              <a:rPr lang="en-US" dirty="0" err="1"/>
              <a:t>daya</a:t>
            </a:r>
            <a:r>
              <a:rPr lang="en-US" dirty="0"/>
              <a:t> </a:t>
            </a:r>
            <a:r>
              <a:rPr lang="en-US" dirty="0" err="1"/>
              <a:t>organisasi</a:t>
            </a:r>
            <a:r>
              <a:rPr lang="en-US" dirty="0"/>
              <a:t> </a:t>
            </a:r>
            <a:r>
              <a:rPr lang="en-US" dirty="0" err="1"/>
              <a:t>dalam</a:t>
            </a:r>
            <a:r>
              <a:rPr lang="en-US" dirty="0"/>
              <a:t> </a:t>
            </a:r>
            <a:r>
              <a:rPr lang="en-US" dirty="0" err="1"/>
              <a:t>mencapai</a:t>
            </a:r>
            <a:r>
              <a:rPr lang="en-US" dirty="0"/>
              <a:t> </a:t>
            </a:r>
            <a:r>
              <a:rPr lang="en-US" dirty="0" err="1"/>
              <a:t>tujuan</a:t>
            </a:r>
            <a:r>
              <a:rPr lang="en-US" dirty="0"/>
              <a:t>,</a:t>
            </a:r>
            <a:endParaRPr lang="id-ID" dirty="0"/>
          </a:p>
          <a:p>
            <a:pPr lvl="0"/>
            <a:r>
              <a:rPr lang="en-US" dirty="0" err="1"/>
              <a:t>Mengendalikan</a:t>
            </a:r>
            <a:r>
              <a:rPr lang="en-US" dirty="0"/>
              <a:t> </a:t>
            </a:r>
            <a:r>
              <a:rPr lang="en-US" dirty="0" err="1"/>
              <a:t>koordinasi</a:t>
            </a:r>
            <a:r>
              <a:rPr lang="en-US" dirty="0"/>
              <a:t> </a:t>
            </a:r>
            <a:r>
              <a:rPr lang="en-US" dirty="0" err="1"/>
              <a:t>dan</a:t>
            </a:r>
            <a:r>
              <a:rPr lang="en-US" dirty="0"/>
              <a:t> </a:t>
            </a:r>
            <a:r>
              <a:rPr lang="en-US" dirty="0" err="1"/>
              <a:t>motivasi</a:t>
            </a:r>
            <a:endParaRPr lang="id-ID" dirty="0"/>
          </a:p>
          <a:p>
            <a:pPr lvl="0"/>
            <a:r>
              <a:rPr lang="en-US" dirty="0" err="1"/>
              <a:t>Mengarahkan</a:t>
            </a:r>
            <a:r>
              <a:rPr lang="en-US" dirty="0"/>
              <a:t> </a:t>
            </a:r>
            <a:r>
              <a:rPr lang="en-US" dirty="0" err="1"/>
              <a:t>prilaku</a:t>
            </a:r>
            <a:r>
              <a:rPr lang="en-US" dirty="0"/>
              <a:t> </a:t>
            </a:r>
            <a:r>
              <a:rPr lang="en-US" dirty="0" err="1"/>
              <a:t>orang-orang</a:t>
            </a:r>
            <a:r>
              <a:rPr lang="en-US" dirty="0"/>
              <a:t> </a:t>
            </a:r>
            <a:r>
              <a:rPr lang="en-US" dirty="0" err="1"/>
              <a:t>dalam</a:t>
            </a:r>
            <a:r>
              <a:rPr lang="en-US" dirty="0"/>
              <a:t> </a:t>
            </a:r>
            <a:r>
              <a:rPr lang="en-US" dirty="0" err="1"/>
              <a:t>berorganisasi</a:t>
            </a:r>
            <a:endParaRPr lang="id-ID" dirty="0"/>
          </a:p>
          <a:p>
            <a:pPr lvl="0"/>
            <a:r>
              <a:rPr lang="en-US" dirty="0" err="1"/>
              <a:t>Merespon</a:t>
            </a:r>
            <a:r>
              <a:rPr lang="en-US" dirty="0"/>
              <a:t> </a:t>
            </a:r>
            <a:r>
              <a:rPr lang="en-US" dirty="0" err="1"/>
              <a:t>pemanfaatan</a:t>
            </a:r>
            <a:r>
              <a:rPr lang="en-US" dirty="0"/>
              <a:t> </a:t>
            </a:r>
            <a:r>
              <a:rPr lang="en-US" dirty="0" err="1"/>
              <a:t>lingkungan</a:t>
            </a:r>
            <a:r>
              <a:rPr lang="en-US" dirty="0"/>
              <a:t>, </a:t>
            </a:r>
            <a:r>
              <a:rPr lang="en-US" dirty="0" err="1"/>
              <a:t>teknologi</a:t>
            </a:r>
            <a:r>
              <a:rPr lang="en-US" dirty="0"/>
              <a:t> </a:t>
            </a:r>
            <a:r>
              <a:rPr lang="en-US" dirty="0" err="1"/>
              <a:t>dan</a:t>
            </a:r>
            <a:r>
              <a:rPr lang="en-US" dirty="0"/>
              <a:t> </a:t>
            </a:r>
            <a:r>
              <a:rPr lang="en-US" dirty="0" err="1"/>
              <a:t>sumber</a:t>
            </a:r>
            <a:r>
              <a:rPr lang="en-US" dirty="0"/>
              <a:t> </a:t>
            </a:r>
            <a:r>
              <a:rPr lang="en-US" dirty="0" err="1"/>
              <a:t>daya</a:t>
            </a:r>
            <a:r>
              <a:rPr lang="en-US" dirty="0"/>
              <a:t> </a:t>
            </a:r>
            <a:r>
              <a:rPr lang="en-US" dirty="0" err="1"/>
              <a:t>manusia</a:t>
            </a:r>
            <a:r>
              <a:rPr lang="en-US" dirty="0"/>
              <a:t> </a:t>
            </a:r>
            <a:r>
              <a:rPr lang="en-US" dirty="0" err="1"/>
              <a:t>serta</a:t>
            </a:r>
            <a:r>
              <a:rPr lang="en-US" dirty="0"/>
              <a:t> </a:t>
            </a:r>
            <a:r>
              <a:rPr lang="en-US" dirty="0" err="1"/>
              <a:t>mengembangkan</a:t>
            </a:r>
            <a:r>
              <a:rPr lang="en-US" dirty="0"/>
              <a:t> </a:t>
            </a:r>
            <a:r>
              <a:rPr lang="en-US" dirty="0" err="1"/>
              <a:t>organisasi</a:t>
            </a:r>
            <a:r>
              <a:rPr lang="en-US" dirty="0"/>
              <a:t>.</a:t>
            </a:r>
            <a:endParaRPr lang="id-ID" dirty="0"/>
          </a:p>
          <a:p>
            <a:pPr>
              <a:buNone/>
            </a:pP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Karakteristik struktur organisasi menurut Weber, (1964</a:t>
            </a:r>
            <a:r>
              <a:rPr lang="id-ID" dirty="0" smtClean="0"/>
              <a:t>):</a:t>
            </a:r>
            <a:endParaRPr lang="id-ID" dirty="0"/>
          </a:p>
        </p:txBody>
      </p:sp>
      <p:sp>
        <p:nvSpPr>
          <p:cNvPr id="3" name="Content Placeholder 2"/>
          <p:cNvSpPr>
            <a:spLocks noGrp="1"/>
          </p:cNvSpPr>
          <p:nvPr>
            <p:ph idx="1"/>
          </p:nvPr>
        </p:nvSpPr>
        <p:spPr/>
        <p:txBody>
          <a:bodyPr/>
          <a:lstStyle/>
          <a:p>
            <a:pPr lvl="0"/>
            <a:r>
              <a:rPr lang="en-US" dirty="0" err="1"/>
              <a:t>Menekankan</a:t>
            </a:r>
            <a:r>
              <a:rPr lang="en-US" dirty="0"/>
              <a:t> </a:t>
            </a:r>
            <a:r>
              <a:rPr lang="en-US" dirty="0" err="1"/>
              <a:t>pada</a:t>
            </a:r>
            <a:r>
              <a:rPr lang="en-US" dirty="0"/>
              <a:t> </a:t>
            </a:r>
            <a:r>
              <a:rPr lang="en-US" dirty="0" err="1"/>
              <a:t>bentuk</a:t>
            </a:r>
            <a:endParaRPr lang="id-ID" dirty="0"/>
          </a:p>
          <a:p>
            <a:pPr lvl="0"/>
            <a:r>
              <a:rPr lang="en-US" dirty="0" err="1"/>
              <a:t>Konsep</a:t>
            </a:r>
            <a:r>
              <a:rPr lang="en-US" dirty="0"/>
              <a:t> </a:t>
            </a:r>
            <a:r>
              <a:rPr lang="en-US" dirty="0" err="1"/>
              <a:t>hierarki</a:t>
            </a:r>
            <a:endParaRPr lang="id-ID" dirty="0"/>
          </a:p>
          <a:p>
            <a:pPr lvl="0"/>
            <a:r>
              <a:rPr lang="en-US" dirty="0" err="1"/>
              <a:t>Spesialisasi</a:t>
            </a:r>
            <a:r>
              <a:rPr lang="en-US" dirty="0"/>
              <a:t> </a:t>
            </a:r>
            <a:r>
              <a:rPr lang="en-US" dirty="0" err="1"/>
              <a:t>tugas</a:t>
            </a:r>
            <a:endParaRPr lang="id-ID" dirty="0"/>
          </a:p>
          <a:p>
            <a:pPr lvl="0"/>
            <a:r>
              <a:rPr lang="en-US" dirty="0" err="1"/>
              <a:t>Kegiatan</a:t>
            </a:r>
            <a:r>
              <a:rPr lang="en-US" dirty="0"/>
              <a:t> </a:t>
            </a:r>
            <a:r>
              <a:rPr lang="en-US" dirty="0" err="1"/>
              <a:t>khusus</a:t>
            </a:r>
            <a:endParaRPr lang="id-ID" dirty="0"/>
          </a:p>
          <a:p>
            <a:pPr lvl="0"/>
            <a:r>
              <a:rPr lang="en-US" dirty="0" err="1"/>
              <a:t>Mendukung</a:t>
            </a:r>
            <a:r>
              <a:rPr lang="en-US" dirty="0"/>
              <a:t> </a:t>
            </a:r>
            <a:r>
              <a:rPr lang="en-US" dirty="0" err="1"/>
              <a:t>norma</a:t>
            </a:r>
            <a:endParaRPr lang="id-ID" dirty="0"/>
          </a:p>
          <a:p>
            <a:pPr lvl="0"/>
            <a:r>
              <a:rPr lang="en-US" dirty="0" err="1"/>
              <a:t>Catatan</a:t>
            </a:r>
            <a:endParaRPr lang="id-ID" dirty="0"/>
          </a:p>
          <a:p>
            <a:pPr>
              <a:buNone/>
            </a:pP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Desain organisasi</a:t>
            </a:r>
            <a:r>
              <a:rPr lang="id-ID" dirty="0" smtClean="0"/>
              <a:t>:</a:t>
            </a:r>
            <a:endParaRPr lang="id-ID" dirty="0"/>
          </a:p>
        </p:txBody>
      </p:sp>
      <p:sp>
        <p:nvSpPr>
          <p:cNvPr id="3" name="Content Placeholder 2"/>
          <p:cNvSpPr>
            <a:spLocks noGrp="1"/>
          </p:cNvSpPr>
          <p:nvPr>
            <p:ph idx="1"/>
          </p:nvPr>
        </p:nvSpPr>
        <p:spPr/>
        <p:txBody>
          <a:bodyPr/>
          <a:lstStyle/>
          <a:p>
            <a:r>
              <a:rPr lang="id-ID" dirty="0"/>
              <a:t>Adalah suatu pola yang menyangkut Pembagian Pekerjaan, departementalisasi, Rentang Kendali, dan Delegasi.</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Pembagian </a:t>
            </a:r>
            <a:r>
              <a:rPr lang="id-ID" dirty="0" smtClean="0"/>
              <a:t>Pekerjaan</a:t>
            </a:r>
            <a:br>
              <a:rPr lang="id-ID" dirty="0" smtClean="0"/>
            </a:br>
            <a:r>
              <a:rPr lang="id-ID" dirty="0" smtClean="0"/>
              <a:t> </a:t>
            </a:r>
            <a:r>
              <a:rPr lang="id-ID" dirty="0"/>
              <a:t>(division of labor) adalah</a:t>
            </a:r>
          </a:p>
        </p:txBody>
      </p:sp>
      <p:sp>
        <p:nvSpPr>
          <p:cNvPr id="3" name="Content Placeholder 2"/>
          <p:cNvSpPr>
            <a:spLocks noGrp="1"/>
          </p:cNvSpPr>
          <p:nvPr>
            <p:ph idx="1"/>
          </p:nvPr>
        </p:nvSpPr>
        <p:spPr/>
        <p:txBody>
          <a:bodyPr/>
          <a:lstStyle/>
          <a:p>
            <a:pPr lvl="0"/>
            <a:r>
              <a:rPr lang="en-US" dirty="0" err="1"/>
              <a:t>pemerincian</a:t>
            </a:r>
            <a:r>
              <a:rPr lang="en-US" dirty="0"/>
              <a:t> </a:t>
            </a:r>
            <a:r>
              <a:rPr lang="en-US" dirty="0" err="1"/>
              <a:t>tugas</a:t>
            </a:r>
            <a:r>
              <a:rPr lang="en-US" dirty="0"/>
              <a:t> </a:t>
            </a:r>
            <a:r>
              <a:rPr lang="en-US" dirty="0" err="1"/>
              <a:t>pekerjaan</a:t>
            </a:r>
            <a:r>
              <a:rPr lang="en-US" dirty="0"/>
              <a:t> agar </a:t>
            </a:r>
            <a:r>
              <a:rPr lang="en-US" dirty="0" err="1"/>
              <a:t>setiap</a:t>
            </a:r>
            <a:r>
              <a:rPr lang="en-US" dirty="0"/>
              <a:t> </a:t>
            </a:r>
            <a:r>
              <a:rPr lang="en-US" dirty="0" err="1"/>
              <a:t>individu</a:t>
            </a:r>
            <a:r>
              <a:rPr lang="en-US" dirty="0"/>
              <a:t> </a:t>
            </a:r>
            <a:r>
              <a:rPr lang="en-US" dirty="0" err="1"/>
              <a:t>dalam</a:t>
            </a:r>
            <a:r>
              <a:rPr lang="en-US" dirty="0"/>
              <a:t> </a:t>
            </a:r>
            <a:r>
              <a:rPr lang="en-US" dirty="0" err="1"/>
              <a:t>organisasi</a:t>
            </a:r>
            <a:r>
              <a:rPr lang="en-US" dirty="0"/>
              <a:t> </a:t>
            </a:r>
            <a:r>
              <a:rPr lang="en-US" dirty="0" err="1"/>
              <a:t>bertanggung</a:t>
            </a:r>
            <a:r>
              <a:rPr lang="en-US" dirty="0"/>
              <a:t> </a:t>
            </a:r>
            <a:r>
              <a:rPr lang="en-US" dirty="0" err="1"/>
              <a:t>jawab</a:t>
            </a:r>
            <a:r>
              <a:rPr lang="en-US" dirty="0"/>
              <a:t> </a:t>
            </a:r>
            <a:r>
              <a:rPr lang="en-US" dirty="0" err="1"/>
              <a:t>melaksanakan</a:t>
            </a:r>
            <a:r>
              <a:rPr lang="en-US" dirty="0"/>
              <a:t> </a:t>
            </a:r>
            <a:r>
              <a:rPr lang="en-US" dirty="0" err="1"/>
              <a:t>tugasnya</a:t>
            </a:r>
            <a:r>
              <a:rPr lang="en-US" dirty="0"/>
              <a:t> </a:t>
            </a:r>
            <a:r>
              <a:rPr lang="en-US" dirty="0" err="1"/>
              <a:t>masing-masing</a:t>
            </a:r>
            <a:r>
              <a:rPr lang="en-US" dirty="0"/>
              <a:t>. </a:t>
            </a:r>
            <a:r>
              <a:rPr lang="en-US" dirty="0" err="1"/>
              <a:t>Tujuannya</a:t>
            </a:r>
            <a:r>
              <a:rPr lang="en-US" dirty="0"/>
              <a:t> </a:t>
            </a:r>
            <a:r>
              <a:rPr lang="en-US" dirty="0" err="1"/>
              <a:t>adalah</a:t>
            </a:r>
            <a:r>
              <a:rPr lang="en-US" dirty="0"/>
              <a:t> agar </a:t>
            </a:r>
            <a:r>
              <a:rPr lang="en-US" dirty="0" err="1"/>
              <a:t>setiap</a:t>
            </a:r>
            <a:r>
              <a:rPr lang="en-US" dirty="0"/>
              <a:t> </a:t>
            </a:r>
            <a:r>
              <a:rPr lang="en-US" dirty="0" err="1"/>
              <a:t>orang</a:t>
            </a:r>
            <a:r>
              <a:rPr lang="en-US" dirty="0"/>
              <a:t> </a:t>
            </a:r>
            <a:r>
              <a:rPr lang="en-US" dirty="0" err="1"/>
              <a:t>didalam</a:t>
            </a:r>
            <a:r>
              <a:rPr lang="en-US" dirty="0"/>
              <a:t> </a:t>
            </a:r>
            <a:r>
              <a:rPr lang="en-US" dirty="0" err="1"/>
              <a:t>organisasi</a:t>
            </a:r>
            <a:r>
              <a:rPr lang="en-US" dirty="0"/>
              <a:t> </a:t>
            </a:r>
            <a:r>
              <a:rPr lang="en-US" dirty="0" err="1"/>
              <a:t>memahami</a:t>
            </a:r>
            <a:r>
              <a:rPr lang="en-US" dirty="0"/>
              <a:t> </a:t>
            </a:r>
            <a:r>
              <a:rPr lang="en-US" dirty="0" err="1"/>
              <a:t>siapa</a:t>
            </a:r>
            <a:r>
              <a:rPr lang="en-US" dirty="0"/>
              <a:t> yang </a:t>
            </a:r>
            <a:r>
              <a:rPr lang="en-US" dirty="0" err="1"/>
              <a:t>bertugas</a:t>
            </a:r>
            <a:r>
              <a:rPr lang="en-US" dirty="0"/>
              <a:t> </a:t>
            </a:r>
            <a:r>
              <a:rPr lang="en-US" dirty="0" err="1"/>
              <a:t>dan</a:t>
            </a:r>
            <a:r>
              <a:rPr lang="en-US" dirty="0"/>
              <a:t> </a:t>
            </a:r>
            <a:r>
              <a:rPr lang="en-US" dirty="0" err="1"/>
              <a:t>bertanggung</a:t>
            </a:r>
            <a:r>
              <a:rPr lang="en-US" dirty="0"/>
              <a:t> </a:t>
            </a:r>
            <a:r>
              <a:rPr lang="en-US" dirty="0" err="1"/>
              <a:t>jawab</a:t>
            </a:r>
            <a:r>
              <a:rPr lang="en-US" dirty="0"/>
              <a:t> </a:t>
            </a:r>
            <a:r>
              <a:rPr lang="en-US" dirty="0" err="1"/>
              <a:t>kepada</a:t>
            </a:r>
            <a:r>
              <a:rPr lang="en-US" dirty="0"/>
              <a:t> </a:t>
            </a:r>
            <a:r>
              <a:rPr lang="en-US" dirty="0" err="1"/>
              <a:t>siapa</a:t>
            </a:r>
            <a:r>
              <a:rPr lang="en-US" dirty="0"/>
              <a:t>, </a:t>
            </a:r>
            <a:r>
              <a:rPr lang="en-US" dirty="0" err="1"/>
              <a:t>apa</a:t>
            </a:r>
            <a:r>
              <a:rPr lang="en-US" dirty="0"/>
              <a:t> yang </a:t>
            </a:r>
            <a:r>
              <a:rPr lang="en-US" dirty="0" err="1"/>
              <a:t>dilakukan</a:t>
            </a:r>
            <a:r>
              <a:rPr lang="en-US" dirty="0"/>
              <a:t>, </a:t>
            </a:r>
            <a:r>
              <a:rPr lang="en-US" dirty="0" err="1"/>
              <a:t>bila</a:t>
            </a:r>
            <a:r>
              <a:rPr lang="en-US" dirty="0"/>
              <a:t> </a:t>
            </a:r>
            <a:r>
              <a:rPr lang="en-US" dirty="0" err="1"/>
              <a:t>mana</a:t>
            </a:r>
            <a:r>
              <a:rPr lang="en-US" dirty="0"/>
              <a:t> </a:t>
            </a:r>
            <a:r>
              <a:rPr lang="en-US" dirty="0" err="1"/>
              <a:t>dilakukan</a:t>
            </a:r>
            <a:r>
              <a:rPr lang="en-US" dirty="0"/>
              <a:t>, </a:t>
            </a:r>
            <a:r>
              <a:rPr lang="en-US" dirty="0" err="1"/>
              <a:t>dimana</a:t>
            </a:r>
            <a:r>
              <a:rPr lang="en-US" dirty="0"/>
              <a:t> </a:t>
            </a:r>
            <a:r>
              <a:rPr lang="en-US" dirty="0" err="1"/>
              <a:t>melakukan</a:t>
            </a:r>
            <a:r>
              <a:rPr lang="en-US" dirty="0"/>
              <a:t>, </a:t>
            </a:r>
            <a:r>
              <a:rPr lang="en-US" dirty="0" err="1"/>
              <a:t>bagaimana</a:t>
            </a:r>
            <a:r>
              <a:rPr lang="en-US" dirty="0"/>
              <a:t> </a:t>
            </a:r>
            <a:r>
              <a:rPr lang="en-US" dirty="0" err="1"/>
              <a:t>melakukan</a:t>
            </a:r>
            <a:r>
              <a:rPr lang="en-US" dirty="0"/>
              <a:t>, </a:t>
            </a:r>
            <a:r>
              <a:rPr lang="en-US" dirty="0" err="1"/>
              <a:t>dan</a:t>
            </a:r>
            <a:r>
              <a:rPr lang="en-US" dirty="0"/>
              <a:t> </a:t>
            </a:r>
            <a:r>
              <a:rPr lang="en-US" dirty="0" err="1"/>
              <a:t>bagaimana</a:t>
            </a:r>
            <a:r>
              <a:rPr lang="en-US" dirty="0"/>
              <a:t> </a:t>
            </a:r>
            <a:r>
              <a:rPr lang="en-US" dirty="0" err="1"/>
              <a:t>biayanya</a:t>
            </a:r>
            <a:r>
              <a:rPr lang="en-US" dirty="0"/>
              <a:t>. </a:t>
            </a:r>
            <a:endParaRPr lang="id-ID" dirty="0"/>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Departementalisasi adalah</a:t>
            </a:r>
          </a:p>
        </p:txBody>
      </p:sp>
      <p:sp>
        <p:nvSpPr>
          <p:cNvPr id="3" name="Content Placeholder 2"/>
          <p:cNvSpPr>
            <a:spLocks noGrp="1"/>
          </p:cNvSpPr>
          <p:nvPr>
            <p:ph idx="1"/>
          </p:nvPr>
        </p:nvSpPr>
        <p:spPr/>
        <p:txBody>
          <a:bodyPr>
            <a:normAutofit fontScale="77500" lnSpcReduction="20000"/>
          </a:bodyPr>
          <a:lstStyle/>
          <a:p>
            <a:pPr lvl="0"/>
            <a:r>
              <a:rPr lang="en-US" dirty="0" err="1"/>
              <a:t>penggabungan</a:t>
            </a:r>
            <a:r>
              <a:rPr lang="en-US" dirty="0"/>
              <a:t> </a:t>
            </a:r>
            <a:r>
              <a:rPr lang="en-US" dirty="0" err="1"/>
              <a:t>pekerjaan</a:t>
            </a:r>
            <a:r>
              <a:rPr lang="en-US" dirty="0"/>
              <a:t> </a:t>
            </a:r>
            <a:r>
              <a:rPr lang="en-US" dirty="0" err="1"/>
              <a:t>kedalam</a:t>
            </a:r>
            <a:r>
              <a:rPr lang="en-US" dirty="0"/>
              <a:t> </a:t>
            </a:r>
            <a:r>
              <a:rPr lang="en-US" dirty="0" err="1"/>
              <a:t>kelompok-kelompok</a:t>
            </a:r>
            <a:r>
              <a:rPr lang="en-US" dirty="0"/>
              <a:t> </a:t>
            </a:r>
            <a:r>
              <a:rPr lang="en-US" dirty="0" err="1"/>
              <a:t>kegiatan</a:t>
            </a:r>
            <a:r>
              <a:rPr lang="en-US" dirty="0"/>
              <a:t> </a:t>
            </a:r>
            <a:r>
              <a:rPr lang="en-US" dirty="0" err="1"/>
              <a:t>kerja</a:t>
            </a:r>
            <a:r>
              <a:rPr lang="en-US" dirty="0"/>
              <a:t> </a:t>
            </a:r>
            <a:r>
              <a:rPr lang="en-US" dirty="0" err="1"/>
              <a:t>suatu</a:t>
            </a:r>
            <a:r>
              <a:rPr lang="en-US" dirty="0"/>
              <a:t> </a:t>
            </a:r>
            <a:r>
              <a:rPr lang="en-US" dirty="0" err="1"/>
              <a:t>organisasi</a:t>
            </a:r>
            <a:r>
              <a:rPr lang="en-US" dirty="0"/>
              <a:t> agar </a:t>
            </a:r>
            <a:r>
              <a:rPr lang="en-US" dirty="0" err="1"/>
              <a:t>kegiatan-kegiatan</a:t>
            </a:r>
            <a:r>
              <a:rPr lang="en-US" dirty="0"/>
              <a:t> </a:t>
            </a:r>
            <a:r>
              <a:rPr lang="en-US" dirty="0" err="1"/>
              <a:t>sejenis</a:t>
            </a:r>
            <a:r>
              <a:rPr lang="en-US" dirty="0"/>
              <a:t> </a:t>
            </a:r>
            <a:r>
              <a:rPr lang="en-US" dirty="0" err="1"/>
              <a:t>dan</a:t>
            </a:r>
            <a:r>
              <a:rPr lang="en-US" dirty="0"/>
              <a:t> </a:t>
            </a:r>
            <a:r>
              <a:rPr lang="en-US" dirty="0" err="1"/>
              <a:t>saling</a:t>
            </a:r>
            <a:r>
              <a:rPr lang="en-US" dirty="0"/>
              <a:t> </a:t>
            </a:r>
            <a:r>
              <a:rPr lang="en-US" dirty="0" err="1"/>
              <a:t>berhubungan</a:t>
            </a:r>
            <a:r>
              <a:rPr lang="en-US" dirty="0"/>
              <a:t> </a:t>
            </a:r>
            <a:r>
              <a:rPr lang="en-US" dirty="0" err="1"/>
              <a:t>dapat</a:t>
            </a:r>
            <a:r>
              <a:rPr lang="en-US" dirty="0"/>
              <a:t> </a:t>
            </a:r>
            <a:r>
              <a:rPr lang="en-US" dirty="0" err="1"/>
              <a:t>dikerjakan</a:t>
            </a:r>
            <a:r>
              <a:rPr lang="en-US" dirty="0"/>
              <a:t> </a:t>
            </a:r>
            <a:r>
              <a:rPr lang="en-US" dirty="0" err="1"/>
              <a:t>bersama</a:t>
            </a:r>
            <a:r>
              <a:rPr lang="en-US" dirty="0"/>
              <a:t>.</a:t>
            </a:r>
            <a:endParaRPr lang="id-ID" dirty="0"/>
          </a:p>
          <a:p>
            <a:r>
              <a:rPr lang="id-ID" dirty="0"/>
              <a:t>Pengelompokan pekerjaan didasarkan kepada:</a:t>
            </a:r>
          </a:p>
          <a:p>
            <a:pPr lvl="0"/>
            <a:r>
              <a:rPr lang="en-US" dirty="0" err="1"/>
              <a:t>Fungsi</a:t>
            </a:r>
            <a:endParaRPr lang="id-ID" dirty="0"/>
          </a:p>
          <a:p>
            <a:pPr lvl="0"/>
            <a:r>
              <a:rPr lang="en-US" dirty="0" err="1"/>
              <a:t>Jenis</a:t>
            </a:r>
            <a:r>
              <a:rPr lang="en-US" dirty="0"/>
              <a:t> </a:t>
            </a:r>
            <a:r>
              <a:rPr lang="en-US" dirty="0" err="1"/>
              <a:t>pelayanan</a:t>
            </a:r>
            <a:r>
              <a:rPr lang="en-US" dirty="0"/>
              <a:t> / </a:t>
            </a:r>
            <a:r>
              <a:rPr lang="en-US" dirty="0" err="1"/>
              <a:t>Produk</a:t>
            </a:r>
            <a:r>
              <a:rPr lang="en-US" dirty="0"/>
              <a:t> / </a:t>
            </a:r>
            <a:r>
              <a:rPr lang="en-US" dirty="0" err="1"/>
              <a:t>jasa</a:t>
            </a:r>
            <a:endParaRPr lang="id-ID" dirty="0"/>
          </a:p>
          <a:p>
            <a:pPr lvl="0"/>
            <a:r>
              <a:rPr lang="en-US" dirty="0"/>
              <a:t>Wilayah </a:t>
            </a:r>
            <a:r>
              <a:rPr lang="en-US" dirty="0" err="1"/>
              <a:t>kerja</a:t>
            </a:r>
            <a:endParaRPr lang="id-ID" dirty="0"/>
          </a:p>
          <a:p>
            <a:pPr lvl="0"/>
            <a:r>
              <a:rPr lang="en-US" dirty="0" err="1"/>
              <a:t>Konsumen</a:t>
            </a:r>
            <a:endParaRPr lang="id-ID" dirty="0"/>
          </a:p>
          <a:p>
            <a:pPr lvl="0"/>
            <a:r>
              <a:rPr lang="en-US" dirty="0" err="1"/>
              <a:t>Proses</a:t>
            </a:r>
            <a:endParaRPr lang="id-ID" dirty="0"/>
          </a:p>
          <a:p>
            <a:pPr lvl="0"/>
            <a:r>
              <a:rPr lang="en-US" dirty="0" err="1"/>
              <a:t>Waktu</a:t>
            </a:r>
            <a:r>
              <a:rPr lang="en-US" dirty="0"/>
              <a:t> / shift</a:t>
            </a:r>
            <a:endParaRPr lang="id-ID" dirty="0"/>
          </a:p>
          <a:p>
            <a:pPr lvl="0"/>
            <a:r>
              <a:rPr lang="en-US" dirty="0" err="1"/>
              <a:t>Umur</a:t>
            </a:r>
            <a:r>
              <a:rPr lang="en-US" dirty="0"/>
              <a:t>/</a:t>
            </a:r>
            <a:r>
              <a:rPr lang="en-US" dirty="0" err="1"/>
              <a:t>pangkat</a:t>
            </a:r>
            <a:r>
              <a:rPr lang="en-US" dirty="0"/>
              <a:t>/</a:t>
            </a:r>
            <a:r>
              <a:rPr lang="en-US" dirty="0" err="1"/>
              <a:t>jabatan</a:t>
            </a:r>
            <a:endParaRPr lang="id-ID" dirty="0"/>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Rentang </a:t>
            </a:r>
            <a:r>
              <a:rPr lang="id-ID" dirty="0" smtClean="0"/>
              <a:t>Kendali</a:t>
            </a:r>
            <a:br>
              <a:rPr lang="id-ID" dirty="0" smtClean="0"/>
            </a:br>
            <a:r>
              <a:rPr lang="id-ID" dirty="0" smtClean="0"/>
              <a:t> </a:t>
            </a:r>
            <a:r>
              <a:rPr lang="id-ID" dirty="0"/>
              <a:t>(span of control) adalah </a:t>
            </a:r>
          </a:p>
        </p:txBody>
      </p:sp>
      <p:sp>
        <p:nvSpPr>
          <p:cNvPr id="3" name="Content Placeholder 2"/>
          <p:cNvSpPr>
            <a:spLocks noGrp="1"/>
          </p:cNvSpPr>
          <p:nvPr>
            <p:ph idx="1"/>
          </p:nvPr>
        </p:nvSpPr>
        <p:spPr/>
        <p:txBody>
          <a:bodyPr>
            <a:normAutofit fontScale="85000" lnSpcReduction="20000"/>
          </a:bodyPr>
          <a:lstStyle/>
          <a:p>
            <a:pPr lvl="0"/>
            <a:r>
              <a:rPr lang="en-US" dirty="0" err="1"/>
              <a:t>jumlah</a:t>
            </a:r>
            <a:r>
              <a:rPr lang="en-US" dirty="0"/>
              <a:t> </a:t>
            </a:r>
            <a:r>
              <a:rPr lang="en-US" dirty="0" err="1"/>
              <a:t>bawahan</a:t>
            </a:r>
            <a:r>
              <a:rPr lang="en-US" dirty="0"/>
              <a:t> yang </a:t>
            </a:r>
            <a:r>
              <a:rPr lang="en-US" dirty="0" err="1"/>
              <a:t>dikendalikan</a:t>
            </a:r>
            <a:r>
              <a:rPr lang="en-US" dirty="0"/>
              <a:t> </a:t>
            </a:r>
            <a:r>
              <a:rPr lang="en-US" dirty="0" err="1"/>
              <a:t>oleh</a:t>
            </a:r>
            <a:r>
              <a:rPr lang="en-US" dirty="0"/>
              <a:t> </a:t>
            </a:r>
            <a:r>
              <a:rPr lang="en-US" dirty="0" err="1"/>
              <a:t>atasannya</a:t>
            </a:r>
            <a:r>
              <a:rPr lang="en-US" dirty="0"/>
              <a:t>, </a:t>
            </a:r>
            <a:r>
              <a:rPr lang="en-US" dirty="0" err="1"/>
              <a:t>karena</a:t>
            </a:r>
            <a:r>
              <a:rPr lang="en-US" dirty="0"/>
              <a:t> </a:t>
            </a:r>
            <a:r>
              <a:rPr lang="en-US" dirty="0" err="1"/>
              <a:t>menganut</a:t>
            </a:r>
            <a:r>
              <a:rPr lang="en-US" dirty="0"/>
              <a:t> </a:t>
            </a:r>
            <a:r>
              <a:rPr lang="en-US" dirty="0" err="1"/>
              <a:t>prinsip</a:t>
            </a:r>
            <a:r>
              <a:rPr lang="en-US" dirty="0"/>
              <a:t> </a:t>
            </a:r>
            <a:r>
              <a:rPr lang="en-US" dirty="0" err="1"/>
              <a:t>semakin</a:t>
            </a:r>
            <a:r>
              <a:rPr lang="en-US" dirty="0"/>
              <a:t> </a:t>
            </a:r>
            <a:r>
              <a:rPr lang="en-US" dirty="0" err="1"/>
              <a:t>besar</a:t>
            </a:r>
            <a:r>
              <a:rPr lang="en-US" dirty="0"/>
              <a:t> </a:t>
            </a:r>
            <a:r>
              <a:rPr lang="en-US" dirty="0" err="1"/>
              <a:t>jumlah</a:t>
            </a:r>
            <a:r>
              <a:rPr lang="en-US" dirty="0"/>
              <a:t> </a:t>
            </a:r>
            <a:r>
              <a:rPr lang="en-US" dirty="0" err="1"/>
              <a:t>orang</a:t>
            </a:r>
            <a:r>
              <a:rPr lang="en-US" dirty="0"/>
              <a:t> yang </a:t>
            </a:r>
            <a:r>
              <a:rPr lang="en-US" dirty="0" err="1"/>
              <a:t>diawasi</a:t>
            </a:r>
            <a:r>
              <a:rPr lang="en-US" dirty="0"/>
              <a:t> </a:t>
            </a:r>
            <a:r>
              <a:rPr lang="en-US" dirty="0" err="1"/>
              <a:t>semakin</a:t>
            </a:r>
            <a:r>
              <a:rPr lang="en-US" dirty="0"/>
              <a:t> </a:t>
            </a:r>
            <a:r>
              <a:rPr lang="en-US" dirty="0" err="1"/>
              <a:t>sulit</a:t>
            </a:r>
            <a:r>
              <a:rPr lang="en-US" dirty="0"/>
              <a:t> </a:t>
            </a:r>
            <a:r>
              <a:rPr lang="en-US" dirty="0" err="1"/>
              <a:t>bagi</a:t>
            </a:r>
            <a:r>
              <a:rPr lang="en-US" dirty="0"/>
              <a:t> </a:t>
            </a:r>
            <a:r>
              <a:rPr lang="en-US" dirty="0" err="1"/>
              <a:t>atasan</a:t>
            </a:r>
            <a:r>
              <a:rPr lang="en-US" dirty="0"/>
              <a:t> </a:t>
            </a:r>
            <a:r>
              <a:rPr lang="en-US" dirty="0" err="1"/>
              <a:t>untuk</a:t>
            </a:r>
            <a:r>
              <a:rPr lang="en-US" dirty="0"/>
              <a:t> </a:t>
            </a:r>
            <a:r>
              <a:rPr lang="en-US" dirty="0" err="1"/>
              <a:t>mengawasinya</a:t>
            </a:r>
            <a:r>
              <a:rPr lang="en-US" dirty="0"/>
              <a:t>.</a:t>
            </a:r>
            <a:endParaRPr lang="id-ID" dirty="0"/>
          </a:p>
          <a:p>
            <a:r>
              <a:rPr lang="en-US" dirty="0" err="1"/>
              <a:t>Menurut</a:t>
            </a:r>
            <a:r>
              <a:rPr lang="en-US" dirty="0"/>
              <a:t> </a:t>
            </a:r>
            <a:r>
              <a:rPr lang="en-US" dirty="0" err="1"/>
              <a:t>Fayol</a:t>
            </a:r>
            <a:r>
              <a:rPr lang="en-US" dirty="0"/>
              <a:t>, </a:t>
            </a:r>
            <a:r>
              <a:rPr lang="en-US" dirty="0" err="1"/>
              <a:t>jumlah</a:t>
            </a:r>
            <a:r>
              <a:rPr lang="en-US" dirty="0"/>
              <a:t> </a:t>
            </a:r>
            <a:r>
              <a:rPr lang="en-US" dirty="0" err="1"/>
              <a:t>maksimal</a:t>
            </a:r>
            <a:r>
              <a:rPr lang="en-US" dirty="0"/>
              <a:t> </a:t>
            </a:r>
            <a:r>
              <a:rPr lang="en-US" dirty="0" err="1"/>
              <a:t>bawahan</a:t>
            </a:r>
            <a:r>
              <a:rPr lang="en-US" dirty="0"/>
              <a:t> yang </a:t>
            </a:r>
            <a:r>
              <a:rPr lang="en-US" dirty="0" err="1"/>
              <a:t>dikendalikan</a:t>
            </a:r>
            <a:r>
              <a:rPr lang="en-US" dirty="0"/>
              <a:t> </a:t>
            </a:r>
            <a:r>
              <a:rPr lang="en-US" dirty="0" err="1"/>
              <a:t>oleh</a:t>
            </a:r>
            <a:r>
              <a:rPr lang="en-US" dirty="0"/>
              <a:t> </a:t>
            </a:r>
            <a:r>
              <a:rPr lang="en-US" dirty="0" err="1"/>
              <a:t>setiap</a:t>
            </a:r>
            <a:r>
              <a:rPr lang="en-US" dirty="0"/>
              <a:t> </a:t>
            </a:r>
            <a:r>
              <a:rPr lang="en-US" dirty="0" err="1"/>
              <a:t>pengawas</a:t>
            </a:r>
            <a:r>
              <a:rPr lang="en-US" dirty="0"/>
              <a:t> </a:t>
            </a:r>
            <a:r>
              <a:rPr lang="en-US" dirty="0" err="1"/>
              <a:t>produksi</a:t>
            </a:r>
            <a:r>
              <a:rPr lang="en-US" dirty="0"/>
              <a:t> </a:t>
            </a:r>
            <a:r>
              <a:rPr lang="en-US" dirty="0" err="1"/>
              <a:t>adalah</a:t>
            </a:r>
            <a:r>
              <a:rPr lang="en-US" dirty="0"/>
              <a:t> 30 </a:t>
            </a:r>
            <a:r>
              <a:rPr lang="en-US" dirty="0" err="1"/>
              <a:t>orang</a:t>
            </a:r>
            <a:r>
              <a:rPr lang="en-US" dirty="0"/>
              <a:t>, </a:t>
            </a:r>
            <a:r>
              <a:rPr lang="en-US" dirty="0" err="1"/>
              <a:t>sedangkan</a:t>
            </a:r>
            <a:r>
              <a:rPr lang="en-US" dirty="0"/>
              <a:t> </a:t>
            </a:r>
            <a:r>
              <a:rPr lang="en-US" dirty="0" err="1"/>
              <a:t>kepala</a:t>
            </a:r>
            <a:r>
              <a:rPr lang="en-US" dirty="0"/>
              <a:t> </a:t>
            </a:r>
            <a:r>
              <a:rPr lang="en-US" dirty="0" err="1"/>
              <a:t>pengawas</a:t>
            </a:r>
            <a:r>
              <a:rPr lang="en-US" dirty="0"/>
              <a:t> </a:t>
            </a:r>
            <a:r>
              <a:rPr lang="en-US" dirty="0" err="1"/>
              <a:t>hanya</a:t>
            </a:r>
            <a:r>
              <a:rPr lang="en-US" dirty="0"/>
              <a:t> </a:t>
            </a:r>
            <a:r>
              <a:rPr lang="en-US" dirty="0" err="1"/>
              <a:t>mengawasi</a:t>
            </a:r>
            <a:r>
              <a:rPr lang="en-US" dirty="0"/>
              <a:t> 4 </a:t>
            </a:r>
            <a:r>
              <a:rPr lang="en-US" dirty="0" err="1"/>
              <a:t>pengawas</a:t>
            </a:r>
            <a:r>
              <a:rPr lang="en-US" dirty="0"/>
              <a:t> </a:t>
            </a:r>
            <a:r>
              <a:rPr lang="en-US" dirty="0" err="1"/>
              <a:t>produksi</a:t>
            </a:r>
            <a:r>
              <a:rPr lang="en-US" dirty="0"/>
              <a:t>. </a:t>
            </a:r>
            <a:endParaRPr lang="id-ID" dirty="0"/>
          </a:p>
          <a:p>
            <a:r>
              <a:rPr lang="en-US" dirty="0" err="1"/>
              <a:t>Menurut</a:t>
            </a:r>
            <a:r>
              <a:rPr lang="en-US" dirty="0"/>
              <a:t> </a:t>
            </a:r>
            <a:r>
              <a:rPr lang="en-US" dirty="0" err="1"/>
              <a:t>Jenderal</a:t>
            </a:r>
            <a:r>
              <a:rPr lang="en-US" dirty="0"/>
              <a:t> Ian Hamilton </a:t>
            </a:r>
            <a:r>
              <a:rPr lang="en-US" dirty="0" err="1"/>
              <a:t>berdasarkan</a:t>
            </a:r>
            <a:r>
              <a:rPr lang="en-US" dirty="0"/>
              <a:t> </a:t>
            </a:r>
            <a:r>
              <a:rPr lang="en-US" dirty="0" err="1"/>
              <a:t>pengalaman</a:t>
            </a:r>
            <a:r>
              <a:rPr lang="en-US" dirty="0"/>
              <a:t> </a:t>
            </a:r>
            <a:r>
              <a:rPr lang="en-US" dirty="0" err="1"/>
              <a:t>militernya</a:t>
            </a:r>
            <a:r>
              <a:rPr lang="en-US" dirty="0"/>
              <a:t> </a:t>
            </a:r>
            <a:r>
              <a:rPr lang="en-US" dirty="0" err="1"/>
              <a:t>menyimpulkan</a:t>
            </a:r>
            <a:r>
              <a:rPr lang="en-US" dirty="0"/>
              <a:t> </a:t>
            </a:r>
            <a:r>
              <a:rPr lang="en-US" dirty="0" err="1"/>
              <a:t>bahwa</a:t>
            </a:r>
            <a:r>
              <a:rPr lang="en-US" dirty="0"/>
              <a:t> </a:t>
            </a:r>
            <a:r>
              <a:rPr lang="en-US" dirty="0" err="1"/>
              <a:t>otak</a:t>
            </a:r>
            <a:r>
              <a:rPr lang="en-US" dirty="0"/>
              <a:t> </a:t>
            </a:r>
            <a:r>
              <a:rPr lang="en-US" dirty="0" err="1"/>
              <a:t>pimpinan</a:t>
            </a:r>
            <a:r>
              <a:rPr lang="en-US" dirty="0"/>
              <a:t> </a:t>
            </a:r>
            <a:r>
              <a:rPr lang="en-US" dirty="0" err="1"/>
              <a:t>hanya</a:t>
            </a:r>
            <a:r>
              <a:rPr lang="en-US" dirty="0"/>
              <a:t> </a:t>
            </a:r>
            <a:r>
              <a:rPr lang="en-US" dirty="0" err="1"/>
              <a:t>mampu</a:t>
            </a:r>
            <a:r>
              <a:rPr lang="en-US" dirty="0"/>
              <a:t> </a:t>
            </a:r>
            <a:r>
              <a:rPr lang="en-US" dirty="0" err="1"/>
              <a:t>menangani</a:t>
            </a:r>
            <a:r>
              <a:rPr lang="en-US" dirty="0"/>
              <a:t> </a:t>
            </a:r>
            <a:r>
              <a:rPr lang="en-US" dirty="0" err="1"/>
              <a:t>enam</a:t>
            </a:r>
            <a:r>
              <a:rPr lang="en-US" dirty="0"/>
              <a:t> </a:t>
            </a:r>
            <a:r>
              <a:rPr lang="en-US" dirty="0" err="1"/>
              <a:t>otak</a:t>
            </a:r>
            <a:r>
              <a:rPr lang="en-US" dirty="0"/>
              <a:t> </a:t>
            </a:r>
            <a:r>
              <a:rPr lang="en-US" dirty="0" err="1"/>
              <a:t>bawahannya.lebih</a:t>
            </a:r>
            <a:r>
              <a:rPr lang="en-US" dirty="0"/>
              <a:t> </a:t>
            </a:r>
            <a:r>
              <a:rPr lang="en-US" dirty="0" err="1"/>
              <a:t>dari</a:t>
            </a:r>
            <a:r>
              <a:rPr lang="en-US" dirty="0"/>
              <a:t> </a:t>
            </a:r>
            <a:r>
              <a:rPr lang="en-US" dirty="0" err="1"/>
              <a:t>itu</a:t>
            </a:r>
            <a:r>
              <a:rPr lang="en-US" dirty="0"/>
              <a:t> </a:t>
            </a:r>
            <a:r>
              <a:rPr lang="en-US" dirty="0" err="1"/>
              <a:t>sudah</a:t>
            </a:r>
            <a:r>
              <a:rPr lang="en-US" dirty="0"/>
              <a:t> </a:t>
            </a:r>
            <a:r>
              <a:rPr lang="en-US" dirty="0" err="1"/>
              <a:t>tidak</a:t>
            </a:r>
            <a:r>
              <a:rPr lang="en-US" dirty="0"/>
              <a:t> </a:t>
            </a:r>
            <a:r>
              <a:rPr lang="en-US" dirty="0" err="1"/>
              <a:t>efektif</a:t>
            </a:r>
            <a:r>
              <a:rPr lang="en-US" dirty="0"/>
              <a:t> </a:t>
            </a:r>
            <a:r>
              <a:rPr lang="en-US" dirty="0" err="1"/>
              <a:t>lagi</a:t>
            </a:r>
            <a:r>
              <a:rPr lang="en-US" dirty="0"/>
              <a:t>.   </a:t>
            </a:r>
            <a:endParaRPr lang="id-ID" dirty="0"/>
          </a:p>
          <a:p>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Delegasi </a:t>
            </a:r>
            <a:r>
              <a:rPr lang="id-ID" dirty="0"/>
              <a:t>dan pelimpahan </a:t>
            </a:r>
            <a:r>
              <a:rPr lang="id-ID" dirty="0" smtClean="0"/>
              <a:t>wewenang </a:t>
            </a:r>
            <a:r>
              <a:rPr lang="id-ID" dirty="0"/>
              <a:t>Adalah </a:t>
            </a:r>
            <a:r>
              <a:rPr lang="id-ID" dirty="0" smtClean="0"/>
              <a:t>:</a:t>
            </a:r>
            <a:endParaRPr lang="id-ID" dirty="0"/>
          </a:p>
        </p:txBody>
      </p:sp>
      <p:sp>
        <p:nvSpPr>
          <p:cNvPr id="3" name="Content Placeholder 2"/>
          <p:cNvSpPr>
            <a:spLocks noGrp="1"/>
          </p:cNvSpPr>
          <p:nvPr>
            <p:ph idx="1"/>
          </p:nvPr>
        </p:nvSpPr>
        <p:spPr/>
        <p:txBody>
          <a:bodyPr/>
          <a:lstStyle/>
          <a:p>
            <a:pPr lvl="0"/>
            <a:r>
              <a:rPr lang="id-ID" dirty="0"/>
              <a:t>penugasan atau pemberian kepercayaan kepada anak buah dalam bentuk tanggung jawab atau kewajiban yang disertai wewenang, kekuasaan dan hak yang sesuai.</a:t>
            </a:r>
          </a:p>
          <a:p>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Macam-macam Struktur Organisasi:</a:t>
            </a:r>
            <a:endParaRPr lang="id-ID" dirty="0"/>
          </a:p>
        </p:txBody>
      </p:sp>
      <p:sp>
        <p:nvSpPr>
          <p:cNvPr id="3" name="Content Placeholder 2"/>
          <p:cNvSpPr>
            <a:spLocks noGrp="1"/>
          </p:cNvSpPr>
          <p:nvPr>
            <p:ph idx="1"/>
          </p:nvPr>
        </p:nvSpPr>
        <p:spPr/>
        <p:txBody>
          <a:bodyPr/>
          <a:lstStyle/>
          <a:p>
            <a:pPr lvl="0"/>
            <a:r>
              <a:rPr lang="en-US" dirty="0" err="1"/>
              <a:t>Struktur</a:t>
            </a:r>
            <a:r>
              <a:rPr lang="en-US" dirty="0"/>
              <a:t> </a:t>
            </a:r>
            <a:r>
              <a:rPr lang="en-US" dirty="0" err="1"/>
              <a:t>Organisasi</a:t>
            </a:r>
            <a:r>
              <a:rPr lang="en-US" dirty="0"/>
              <a:t> </a:t>
            </a:r>
            <a:r>
              <a:rPr lang="en-US" dirty="0" err="1"/>
              <a:t>Garis</a:t>
            </a:r>
            <a:r>
              <a:rPr lang="en-US" dirty="0"/>
              <a:t> (Line Authority Structure)</a:t>
            </a:r>
            <a:endParaRPr lang="id-ID" dirty="0"/>
          </a:p>
          <a:p>
            <a:pPr lvl="0"/>
            <a:r>
              <a:rPr lang="en-US" dirty="0" err="1"/>
              <a:t>Struktur</a:t>
            </a:r>
            <a:r>
              <a:rPr lang="en-US" dirty="0"/>
              <a:t> </a:t>
            </a:r>
            <a:r>
              <a:rPr lang="en-US" dirty="0" err="1"/>
              <a:t>Organisasi</a:t>
            </a:r>
            <a:r>
              <a:rPr lang="en-US" dirty="0"/>
              <a:t> </a:t>
            </a:r>
            <a:r>
              <a:rPr lang="en-US" dirty="0" err="1"/>
              <a:t>Garis</a:t>
            </a:r>
            <a:r>
              <a:rPr lang="en-US" dirty="0"/>
              <a:t> </a:t>
            </a:r>
            <a:r>
              <a:rPr lang="en-US" dirty="0" err="1"/>
              <a:t>dan</a:t>
            </a:r>
            <a:r>
              <a:rPr lang="en-US" dirty="0"/>
              <a:t> Staff</a:t>
            </a:r>
            <a:endParaRPr lang="id-ID" dirty="0"/>
          </a:p>
          <a:p>
            <a:pPr lvl="0"/>
            <a:r>
              <a:rPr lang="en-US" dirty="0" err="1"/>
              <a:t>Struktur</a:t>
            </a:r>
            <a:r>
              <a:rPr lang="en-US" dirty="0"/>
              <a:t> </a:t>
            </a:r>
            <a:r>
              <a:rPr lang="en-US" dirty="0" err="1"/>
              <a:t>Organisasi</a:t>
            </a:r>
            <a:r>
              <a:rPr lang="en-US" dirty="0"/>
              <a:t> </a:t>
            </a:r>
            <a:r>
              <a:rPr lang="en-US" dirty="0" err="1"/>
              <a:t>Fungsional</a:t>
            </a:r>
            <a:endParaRPr lang="id-ID" dirty="0"/>
          </a:p>
          <a:p>
            <a:pPr lvl="0"/>
            <a:r>
              <a:rPr lang="en-US" dirty="0" err="1"/>
              <a:t>Struktur</a:t>
            </a:r>
            <a:r>
              <a:rPr lang="en-US" dirty="0"/>
              <a:t> </a:t>
            </a:r>
            <a:r>
              <a:rPr lang="en-US" dirty="0" err="1"/>
              <a:t>Organisasi</a:t>
            </a:r>
            <a:r>
              <a:rPr lang="en-US" dirty="0"/>
              <a:t> </a:t>
            </a:r>
            <a:r>
              <a:rPr lang="en-US" dirty="0" err="1"/>
              <a:t>Devisional</a:t>
            </a:r>
            <a:endParaRPr lang="id-ID" dirty="0"/>
          </a:p>
          <a:p>
            <a:pPr lvl="0"/>
            <a:r>
              <a:rPr lang="en-US" dirty="0" err="1"/>
              <a:t>Struktur</a:t>
            </a:r>
            <a:r>
              <a:rPr lang="en-US" dirty="0"/>
              <a:t> </a:t>
            </a:r>
            <a:r>
              <a:rPr lang="en-US" dirty="0" err="1"/>
              <a:t>Organisasi</a:t>
            </a:r>
            <a:r>
              <a:rPr lang="en-US" dirty="0"/>
              <a:t> </a:t>
            </a:r>
            <a:r>
              <a:rPr lang="en-US" dirty="0" err="1"/>
              <a:t>Komite</a:t>
            </a:r>
            <a:r>
              <a:rPr lang="en-US" dirty="0"/>
              <a:t> / </a:t>
            </a:r>
            <a:r>
              <a:rPr lang="en-US" dirty="0" err="1"/>
              <a:t>Panitia</a:t>
            </a:r>
            <a:endParaRPr lang="id-ID" dirty="0"/>
          </a:p>
          <a:p>
            <a:pPr lvl="0"/>
            <a:r>
              <a:rPr lang="en-US" dirty="0" err="1"/>
              <a:t>Struktur</a:t>
            </a:r>
            <a:r>
              <a:rPr lang="en-US" dirty="0"/>
              <a:t> </a:t>
            </a:r>
            <a:r>
              <a:rPr lang="en-US" dirty="0" err="1"/>
              <a:t>Organisasi</a:t>
            </a:r>
            <a:r>
              <a:rPr lang="en-US" dirty="0"/>
              <a:t> </a:t>
            </a:r>
            <a:r>
              <a:rPr lang="en-US" dirty="0" err="1"/>
              <a:t>Matriks</a:t>
            </a:r>
            <a:endParaRPr lang="id-ID" dirty="0"/>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Organisasi</a:t>
            </a:r>
            <a:r>
              <a:rPr lang="id-ID" dirty="0"/>
              <a:t> adalah</a:t>
            </a:r>
          </a:p>
        </p:txBody>
      </p:sp>
      <p:sp>
        <p:nvSpPr>
          <p:cNvPr id="3" name="Content Placeholder 2"/>
          <p:cNvSpPr>
            <a:spLocks noGrp="1"/>
          </p:cNvSpPr>
          <p:nvPr>
            <p:ph idx="1"/>
          </p:nvPr>
        </p:nvSpPr>
        <p:spPr/>
        <p:txBody>
          <a:bodyPr/>
          <a:lstStyle/>
          <a:p>
            <a:r>
              <a:rPr lang="id-ID" dirty="0"/>
              <a:t>suatu proses kerja sama dua orang atau lebih untuk mencapai tujuan secara efektif dan efisien didalam suatu wadah </a:t>
            </a:r>
            <a:endParaRPr lang="id-ID" dirty="0" smtClean="0"/>
          </a:p>
          <a:p>
            <a:pPr>
              <a:buNone/>
            </a:pPr>
            <a:r>
              <a:rPr lang="id-ID" dirty="0" smtClean="0"/>
              <a:t>atau</a:t>
            </a:r>
          </a:p>
          <a:p>
            <a:r>
              <a:rPr lang="id-ID" dirty="0"/>
              <a:t>suatu struktur yang diperoleh dari mengelompokkan orang orang sehingga mereka dapat bekerja secara efektif untuk mencapai tujuan bersama.</a:t>
            </a:r>
            <a:endParaRPr lang="id-ID" dirty="0" smtClean="0"/>
          </a:p>
          <a:p>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err="1"/>
              <a:t>Struktur</a:t>
            </a:r>
            <a:r>
              <a:rPr lang="en-US" b="1" dirty="0"/>
              <a:t> </a:t>
            </a:r>
            <a:r>
              <a:rPr lang="en-US" b="1" dirty="0" err="1"/>
              <a:t>Organisasi</a:t>
            </a:r>
            <a:r>
              <a:rPr lang="en-US" b="1" dirty="0"/>
              <a:t> </a:t>
            </a:r>
            <a:r>
              <a:rPr lang="en-US" b="1" dirty="0" err="1"/>
              <a:t>Garis</a:t>
            </a:r>
            <a:r>
              <a:rPr lang="en-US" b="1" dirty="0"/>
              <a:t> (Line Authority Structure</a:t>
            </a:r>
            <a:r>
              <a:rPr lang="en-US" b="1" dirty="0" smtClean="0"/>
              <a:t>)</a:t>
            </a:r>
            <a:endParaRPr lang="id-ID" dirty="0"/>
          </a:p>
        </p:txBody>
      </p:sp>
      <p:sp>
        <p:nvSpPr>
          <p:cNvPr id="3" name="Content Placeholder 2"/>
          <p:cNvSpPr>
            <a:spLocks noGrp="1"/>
          </p:cNvSpPr>
          <p:nvPr>
            <p:ph idx="1"/>
          </p:nvPr>
        </p:nvSpPr>
        <p:spPr/>
        <p:txBody>
          <a:bodyPr>
            <a:normAutofit lnSpcReduction="10000"/>
          </a:bodyPr>
          <a:lstStyle/>
          <a:p>
            <a:r>
              <a:rPr lang="en-US" dirty="0" err="1"/>
              <a:t>Adalah</a:t>
            </a:r>
            <a:r>
              <a:rPr lang="en-US" dirty="0"/>
              <a:t> </a:t>
            </a:r>
            <a:r>
              <a:rPr lang="en-US" dirty="0" err="1"/>
              <a:t>bentuk</a:t>
            </a:r>
            <a:r>
              <a:rPr lang="en-US" dirty="0"/>
              <a:t> </a:t>
            </a:r>
            <a:r>
              <a:rPr lang="en-US" dirty="0" err="1"/>
              <a:t>struktur</a:t>
            </a:r>
            <a:r>
              <a:rPr lang="en-US" dirty="0"/>
              <a:t> </a:t>
            </a:r>
            <a:r>
              <a:rPr lang="en-US" dirty="0" err="1"/>
              <a:t>organsasi</a:t>
            </a:r>
            <a:r>
              <a:rPr lang="en-US" dirty="0"/>
              <a:t> </a:t>
            </a:r>
            <a:r>
              <a:rPr lang="en-US" dirty="0" err="1"/>
              <a:t>tertua</a:t>
            </a:r>
            <a:r>
              <a:rPr lang="en-US" dirty="0"/>
              <a:t> </a:t>
            </a:r>
            <a:r>
              <a:rPr lang="en-US" dirty="0" err="1"/>
              <a:t>dan</a:t>
            </a:r>
            <a:r>
              <a:rPr lang="en-US" dirty="0"/>
              <a:t> paling </a:t>
            </a:r>
            <a:r>
              <a:rPr lang="en-US" dirty="0" err="1"/>
              <a:t>sederhana</a:t>
            </a:r>
            <a:r>
              <a:rPr lang="en-US" dirty="0"/>
              <a:t>. </a:t>
            </a:r>
            <a:r>
              <a:rPr lang="en-US" dirty="0" err="1"/>
              <a:t>Bentuk</a:t>
            </a:r>
            <a:r>
              <a:rPr lang="en-US" dirty="0"/>
              <a:t> </a:t>
            </a:r>
            <a:r>
              <a:rPr lang="en-US" dirty="0" err="1"/>
              <a:t>struktur</a:t>
            </a:r>
            <a:r>
              <a:rPr lang="en-US" dirty="0"/>
              <a:t> </a:t>
            </a:r>
            <a:r>
              <a:rPr lang="en-US" dirty="0" err="1"/>
              <a:t>organisasi</a:t>
            </a:r>
            <a:r>
              <a:rPr lang="en-US" dirty="0"/>
              <a:t> </a:t>
            </a:r>
            <a:r>
              <a:rPr lang="en-US" dirty="0" err="1"/>
              <a:t>Garis</a:t>
            </a:r>
            <a:r>
              <a:rPr lang="en-US" dirty="0"/>
              <a:t> </a:t>
            </a:r>
            <a:r>
              <a:rPr lang="en-US" dirty="0" err="1"/>
              <a:t>biasanya</a:t>
            </a:r>
            <a:r>
              <a:rPr lang="en-US" dirty="0"/>
              <a:t> </a:t>
            </a:r>
            <a:r>
              <a:rPr lang="en-US" dirty="0" err="1"/>
              <a:t>terdapat</a:t>
            </a:r>
            <a:r>
              <a:rPr lang="en-US" dirty="0"/>
              <a:t> </a:t>
            </a:r>
            <a:r>
              <a:rPr lang="en-US" dirty="0" err="1"/>
              <a:t>dalam</a:t>
            </a:r>
            <a:r>
              <a:rPr lang="en-US" dirty="0"/>
              <a:t> </a:t>
            </a:r>
            <a:r>
              <a:rPr lang="en-US" dirty="0" err="1"/>
              <a:t>organisasi</a:t>
            </a:r>
            <a:r>
              <a:rPr lang="en-US" dirty="0"/>
              <a:t> yang </a:t>
            </a:r>
            <a:r>
              <a:rPr lang="en-US" dirty="0" err="1"/>
              <a:t>relatif</a:t>
            </a:r>
            <a:r>
              <a:rPr lang="en-US" dirty="0"/>
              <a:t> </a:t>
            </a:r>
            <a:r>
              <a:rPr lang="en-US" dirty="0" err="1"/>
              <a:t>kecil</a:t>
            </a:r>
            <a:r>
              <a:rPr lang="en-US" dirty="0"/>
              <a:t>, </a:t>
            </a:r>
            <a:r>
              <a:rPr lang="en-US" dirty="0" err="1"/>
              <a:t>struktur</a:t>
            </a:r>
            <a:r>
              <a:rPr lang="en-US" dirty="0"/>
              <a:t> </a:t>
            </a:r>
            <a:r>
              <a:rPr lang="en-US" dirty="0" err="1"/>
              <a:t>ini</a:t>
            </a:r>
            <a:r>
              <a:rPr lang="en-US" dirty="0"/>
              <a:t> </a:t>
            </a:r>
            <a:r>
              <a:rPr lang="en-US" dirty="0" err="1"/>
              <a:t>tidak</a:t>
            </a:r>
            <a:r>
              <a:rPr lang="en-US" dirty="0"/>
              <a:t> </a:t>
            </a:r>
            <a:r>
              <a:rPr lang="en-US" dirty="0" err="1"/>
              <a:t>cocok</a:t>
            </a:r>
            <a:r>
              <a:rPr lang="en-US" dirty="0"/>
              <a:t> </a:t>
            </a:r>
            <a:r>
              <a:rPr lang="en-US" dirty="0" err="1"/>
              <a:t>untuk</a:t>
            </a:r>
            <a:r>
              <a:rPr lang="en-US" dirty="0"/>
              <a:t> </a:t>
            </a:r>
            <a:r>
              <a:rPr lang="en-US" dirty="0" err="1"/>
              <a:t>organisasi</a:t>
            </a:r>
            <a:r>
              <a:rPr lang="en-US" dirty="0"/>
              <a:t> yang </a:t>
            </a:r>
            <a:r>
              <a:rPr lang="en-US" dirty="0" err="1"/>
              <a:t>besar</a:t>
            </a:r>
            <a:r>
              <a:rPr lang="en-US" dirty="0"/>
              <a:t> </a:t>
            </a:r>
            <a:r>
              <a:rPr lang="en-US" dirty="0" err="1"/>
              <a:t>dan</a:t>
            </a:r>
            <a:r>
              <a:rPr lang="en-US" dirty="0"/>
              <a:t> </a:t>
            </a:r>
            <a:r>
              <a:rPr lang="en-US" dirty="0" err="1"/>
              <a:t>kompleks</a:t>
            </a:r>
            <a:r>
              <a:rPr lang="en-US" dirty="0"/>
              <a:t>.</a:t>
            </a:r>
            <a:endParaRPr lang="id-ID" dirty="0"/>
          </a:p>
          <a:p>
            <a:r>
              <a:rPr lang="id-ID" dirty="0"/>
              <a:t>Dalam struktur organisasi garis, pimpinan puncak adalah pemilik atau pemegang saham yang paling besar dan anggotanya relative sedikit.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en-US" dirty="0" err="1"/>
              <a:t>Struktur</a:t>
            </a:r>
            <a:r>
              <a:rPr lang="en-US" dirty="0"/>
              <a:t> </a:t>
            </a:r>
            <a:r>
              <a:rPr lang="en-US" dirty="0" err="1"/>
              <a:t>organisasi</a:t>
            </a:r>
            <a:r>
              <a:rPr lang="en-US" dirty="0"/>
              <a:t> </a:t>
            </a:r>
            <a:r>
              <a:rPr lang="en-US" dirty="0" err="1"/>
              <a:t>garis</a:t>
            </a:r>
            <a:r>
              <a:rPr lang="en-US" dirty="0"/>
              <a:t> </a:t>
            </a:r>
            <a:r>
              <a:rPr lang="en-US" dirty="0" err="1"/>
              <a:t>dikenal</a:t>
            </a:r>
            <a:r>
              <a:rPr lang="en-US" dirty="0"/>
              <a:t> </a:t>
            </a:r>
            <a:r>
              <a:rPr lang="en-US" dirty="0" err="1"/>
              <a:t>juga</a:t>
            </a:r>
            <a:r>
              <a:rPr lang="en-US" dirty="0"/>
              <a:t> </a:t>
            </a:r>
            <a:r>
              <a:rPr lang="en-US" dirty="0" err="1"/>
              <a:t>sebagai</a:t>
            </a:r>
            <a:r>
              <a:rPr lang="en-US" dirty="0"/>
              <a:t> </a:t>
            </a:r>
            <a:r>
              <a:rPr lang="en-US" dirty="0" err="1"/>
              <a:t>struktur</a:t>
            </a:r>
            <a:r>
              <a:rPr lang="en-US" dirty="0"/>
              <a:t> </a:t>
            </a:r>
            <a:r>
              <a:rPr lang="en-US" dirty="0" err="1"/>
              <a:t>organisasi</a:t>
            </a:r>
            <a:r>
              <a:rPr lang="en-US" dirty="0"/>
              <a:t> </a:t>
            </a:r>
            <a:r>
              <a:rPr lang="en-US" dirty="0" err="1"/>
              <a:t>militer</a:t>
            </a:r>
            <a:r>
              <a:rPr lang="en-US" dirty="0"/>
              <a:t>, </a:t>
            </a:r>
            <a:r>
              <a:rPr lang="en-US" dirty="0" err="1"/>
              <a:t>karena</a:t>
            </a:r>
            <a:r>
              <a:rPr lang="en-US" dirty="0"/>
              <a:t> </a:t>
            </a:r>
            <a:r>
              <a:rPr lang="en-US" dirty="0" err="1"/>
              <a:t>otoritasnya</a:t>
            </a:r>
            <a:r>
              <a:rPr lang="en-US" dirty="0"/>
              <a:t> </a:t>
            </a:r>
            <a:r>
              <a:rPr lang="en-US" dirty="0" err="1"/>
              <a:t>berlaku</a:t>
            </a:r>
            <a:r>
              <a:rPr lang="en-US" dirty="0"/>
              <a:t> </a:t>
            </a:r>
            <a:r>
              <a:rPr lang="en-US" dirty="0" err="1"/>
              <a:t>mulai</a:t>
            </a:r>
            <a:r>
              <a:rPr lang="en-US" dirty="0"/>
              <a:t> </a:t>
            </a:r>
            <a:r>
              <a:rPr lang="en-US" dirty="0" err="1"/>
              <a:t>dari</a:t>
            </a:r>
            <a:r>
              <a:rPr lang="en-US" dirty="0"/>
              <a:t> </a:t>
            </a:r>
            <a:r>
              <a:rPr lang="en-US" dirty="0" err="1"/>
              <a:t>puncak</a:t>
            </a:r>
            <a:r>
              <a:rPr lang="en-US" dirty="0"/>
              <a:t> </a:t>
            </a:r>
            <a:r>
              <a:rPr lang="en-US" dirty="0" err="1"/>
              <a:t>sampai</a:t>
            </a:r>
            <a:r>
              <a:rPr lang="en-US" dirty="0"/>
              <a:t> </a:t>
            </a:r>
            <a:r>
              <a:rPr lang="en-US" dirty="0" err="1"/>
              <a:t>kebawah</a:t>
            </a:r>
            <a:r>
              <a:rPr lang="en-US" dirty="0"/>
              <a:t> </a:t>
            </a:r>
            <a:r>
              <a:rPr lang="en-US" dirty="0" err="1"/>
              <a:t>garis</a:t>
            </a:r>
            <a:r>
              <a:rPr lang="en-US" dirty="0"/>
              <a:t> </a:t>
            </a:r>
            <a:r>
              <a:rPr lang="en-US" dirty="0" err="1"/>
              <a:t>komando</a:t>
            </a:r>
            <a:r>
              <a:rPr lang="en-US" dirty="0"/>
              <a:t> </a:t>
            </a:r>
            <a:r>
              <a:rPr lang="en-US" dirty="0" err="1"/>
              <a:t>dan</a:t>
            </a:r>
            <a:r>
              <a:rPr lang="en-US" dirty="0"/>
              <a:t> </a:t>
            </a:r>
            <a:r>
              <a:rPr lang="en-US" dirty="0" err="1"/>
              <a:t>akuntabilitasnya</a:t>
            </a:r>
            <a:r>
              <a:rPr lang="en-US" dirty="0"/>
              <a:t> (</a:t>
            </a:r>
            <a:r>
              <a:rPr lang="en-US" dirty="0" err="1"/>
              <a:t>pertanggung</a:t>
            </a:r>
            <a:r>
              <a:rPr lang="en-US" dirty="0"/>
              <a:t> </a:t>
            </a:r>
            <a:r>
              <a:rPr lang="en-US" dirty="0" err="1"/>
              <a:t>jawabannya</a:t>
            </a:r>
            <a:r>
              <a:rPr lang="en-US" dirty="0"/>
              <a:t>) </a:t>
            </a:r>
            <a:r>
              <a:rPr lang="en-US" dirty="0" err="1"/>
              <a:t>berlaku</a:t>
            </a:r>
            <a:r>
              <a:rPr lang="en-US" dirty="0"/>
              <a:t> </a:t>
            </a:r>
            <a:r>
              <a:rPr lang="en-US" dirty="0" err="1"/>
              <a:t>dari</a:t>
            </a:r>
            <a:r>
              <a:rPr lang="en-US" dirty="0"/>
              <a:t> </a:t>
            </a:r>
            <a:r>
              <a:rPr lang="en-US" dirty="0" err="1"/>
              <a:t>bawah</a:t>
            </a:r>
            <a:r>
              <a:rPr lang="en-US" dirty="0"/>
              <a:t> </a:t>
            </a:r>
            <a:r>
              <a:rPr lang="en-US" dirty="0" err="1"/>
              <a:t>sampai</a:t>
            </a:r>
            <a:r>
              <a:rPr lang="en-US" dirty="0"/>
              <a:t> </a:t>
            </a:r>
            <a:r>
              <a:rPr lang="en-US" dirty="0" err="1"/>
              <a:t>kepuncak</a:t>
            </a:r>
            <a:r>
              <a:rPr lang="en-US" dirty="0"/>
              <a:t>. </a:t>
            </a:r>
            <a:r>
              <a:rPr lang="en-US" dirty="0" err="1"/>
              <a:t>Hubungan</a:t>
            </a:r>
            <a:r>
              <a:rPr lang="en-US" dirty="0"/>
              <a:t> </a:t>
            </a:r>
            <a:r>
              <a:rPr lang="en-US" dirty="0" err="1"/>
              <a:t>pimpinan</a:t>
            </a:r>
            <a:r>
              <a:rPr lang="en-US" dirty="0"/>
              <a:t> </a:t>
            </a:r>
            <a:r>
              <a:rPr lang="en-US" dirty="0" err="1"/>
              <a:t>puncak</a:t>
            </a:r>
            <a:r>
              <a:rPr lang="en-US" dirty="0"/>
              <a:t> </a:t>
            </a:r>
            <a:r>
              <a:rPr lang="en-US" dirty="0" err="1"/>
              <a:t>langsung</a:t>
            </a:r>
            <a:r>
              <a:rPr lang="en-US" dirty="0"/>
              <a:t> </a:t>
            </a:r>
            <a:r>
              <a:rPr lang="en-US" dirty="0" err="1"/>
              <a:t>dengan</a:t>
            </a:r>
            <a:r>
              <a:rPr lang="en-US" dirty="0"/>
              <a:t> </a:t>
            </a:r>
            <a:r>
              <a:rPr lang="en-US" dirty="0" err="1"/>
              <a:t>bawahan</a:t>
            </a:r>
            <a:r>
              <a:rPr lang="en-US" dirty="0"/>
              <a:t>. </a:t>
            </a:r>
            <a:r>
              <a:rPr lang="en-US" dirty="0" err="1"/>
              <a:t>Pendelegasian</a:t>
            </a:r>
            <a:r>
              <a:rPr lang="en-US" dirty="0"/>
              <a:t> </a:t>
            </a:r>
            <a:r>
              <a:rPr lang="en-US" dirty="0" err="1"/>
              <a:t>wewenang</a:t>
            </a:r>
            <a:r>
              <a:rPr lang="en-US" dirty="0"/>
              <a:t> </a:t>
            </a:r>
            <a:r>
              <a:rPr lang="en-US" dirty="0" err="1"/>
              <a:t>dan</a:t>
            </a:r>
            <a:r>
              <a:rPr lang="en-US" dirty="0"/>
              <a:t> </a:t>
            </a:r>
            <a:r>
              <a:rPr lang="en-US" dirty="0" err="1"/>
              <a:t>jalur</a:t>
            </a:r>
            <a:r>
              <a:rPr lang="en-US" dirty="0"/>
              <a:t> </a:t>
            </a:r>
            <a:r>
              <a:rPr lang="en-US" dirty="0" err="1"/>
              <a:t>komando</a:t>
            </a:r>
            <a:r>
              <a:rPr lang="en-US" dirty="0"/>
              <a:t> </a:t>
            </a:r>
            <a:r>
              <a:rPr lang="en-US" dirty="0" err="1"/>
              <a:t>langsung</a:t>
            </a:r>
            <a:r>
              <a:rPr lang="en-US" dirty="0"/>
              <a:t> </a:t>
            </a:r>
            <a:r>
              <a:rPr lang="en-US" dirty="0" err="1"/>
              <a:t>pada</a:t>
            </a:r>
            <a:r>
              <a:rPr lang="en-US" dirty="0"/>
              <a:t> </a:t>
            </a:r>
            <a:r>
              <a:rPr lang="en-US" dirty="0" err="1"/>
              <a:t>setiap</a:t>
            </a:r>
            <a:r>
              <a:rPr lang="en-US" dirty="0"/>
              <a:t> </a:t>
            </a:r>
            <a:r>
              <a:rPr lang="en-US" dirty="0" err="1"/>
              <a:t>bagian</a:t>
            </a:r>
            <a:r>
              <a:rPr lang="en-US" dirty="0"/>
              <a:t>  </a:t>
            </a:r>
            <a:r>
              <a:rPr lang="en-US" dirty="0" err="1"/>
              <a:t>dibawahnya</a:t>
            </a:r>
            <a:r>
              <a:rPr lang="en-US" dirty="0"/>
              <a:t> </a:t>
            </a:r>
            <a:r>
              <a:rPr lang="en-US" dirty="0" err="1"/>
              <a:t>berdasarkan</a:t>
            </a:r>
            <a:r>
              <a:rPr lang="en-US" dirty="0"/>
              <a:t> </a:t>
            </a:r>
            <a:r>
              <a:rPr lang="en-US" dirty="0" err="1"/>
              <a:t>hierarki</a:t>
            </a:r>
            <a:r>
              <a:rPr lang="en-US" dirty="0"/>
              <a:t> yang </a:t>
            </a:r>
            <a:r>
              <a:rPr lang="en-US" dirty="0" err="1"/>
              <a:t>ada</a:t>
            </a:r>
            <a:r>
              <a:rPr lang="en-US" dirty="0"/>
              <a:t>.</a:t>
            </a:r>
            <a:endParaRPr lang="id-ID" dirty="0"/>
          </a:p>
          <a:p>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Keuntungan menggunakan struktur organisasi garis</a:t>
            </a:r>
            <a:r>
              <a:rPr lang="id-ID" dirty="0" smtClean="0"/>
              <a:t>:</a:t>
            </a:r>
            <a:endParaRPr lang="id-ID" dirty="0"/>
          </a:p>
        </p:txBody>
      </p:sp>
      <p:sp>
        <p:nvSpPr>
          <p:cNvPr id="3" name="Content Placeholder 2"/>
          <p:cNvSpPr>
            <a:spLocks noGrp="1"/>
          </p:cNvSpPr>
          <p:nvPr>
            <p:ph idx="1"/>
          </p:nvPr>
        </p:nvSpPr>
        <p:spPr/>
        <p:txBody>
          <a:bodyPr/>
          <a:lstStyle/>
          <a:p>
            <a:pPr lvl="0"/>
            <a:r>
              <a:rPr lang="en-US" dirty="0" err="1"/>
              <a:t>Sederhana</a:t>
            </a:r>
            <a:r>
              <a:rPr lang="en-US" dirty="0"/>
              <a:t> </a:t>
            </a:r>
            <a:r>
              <a:rPr lang="en-US" dirty="0" err="1"/>
              <a:t>sehingga</a:t>
            </a:r>
            <a:r>
              <a:rPr lang="en-US" dirty="0"/>
              <a:t> </a:t>
            </a:r>
            <a:r>
              <a:rPr lang="en-US" dirty="0" err="1"/>
              <a:t>mudah</a:t>
            </a:r>
            <a:r>
              <a:rPr lang="en-US" dirty="0"/>
              <a:t> </a:t>
            </a:r>
            <a:r>
              <a:rPr lang="en-US" dirty="0" err="1"/>
              <a:t>dipahami</a:t>
            </a:r>
            <a:endParaRPr lang="id-ID" dirty="0"/>
          </a:p>
          <a:p>
            <a:pPr lvl="0"/>
            <a:r>
              <a:rPr lang="en-US" dirty="0" err="1"/>
              <a:t>Pembagian</a:t>
            </a:r>
            <a:r>
              <a:rPr lang="en-US" dirty="0"/>
              <a:t> </a:t>
            </a:r>
            <a:r>
              <a:rPr lang="en-US" dirty="0" err="1"/>
              <a:t>tugas</a:t>
            </a:r>
            <a:r>
              <a:rPr lang="en-US" dirty="0"/>
              <a:t> </a:t>
            </a:r>
            <a:r>
              <a:rPr lang="en-US" dirty="0" err="1"/>
              <a:t>dan</a:t>
            </a:r>
            <a:r>
              <a:rPr lang="en-US" dirty="0"/>
              <a:t> </a:t>
            </a:r>
            <a:r>
              <a:rPr lang="en-US" dirty="0" err="1"/>
              <a:t>wewenang</a:t>
            </a:r>
            <a:r>
              <a:rPr lang="en-US" dirty="0"/>
              <a:t> </a:t>
            </a:r>
            <a:r>
              <a:rPr lang="en-US" dirty="0" err="1"/>
              <a:t>cukup</a:t>
            </a:r>
            <a:r>
              <a:rPr lang="en-US" dirty="0"/>
              <a:t> </a:t>
            </a:r>
            <a:r>
              <a:rPr lang="en-US" dirty="0" err="1"/>
              <a:t>jelas</a:t>
            </a:r>
            <a:r>
              <a:rPr lang="en-US" dirty="0"/>
              <a:t> </a:t>
            </a:r>
            <a:endParaRPr lang="id-ID" dirty="0"/>
          </a:p>
          <a:p>
            <a:pPr lvl="0"/>
            <a:r>
              <a:rPr lang="en-US" dirty="0" err="1"/>
              <a:t>Adanya</a:t>
            </a:r>
            <a:r>
              <a:rPr lang="en-US" dirty="0"/>
              <a:t> </a:t>
            </a:r>
            <a:r>
              <a:rPr lang="en-US" dirty="0" err="1"/>
              <a:t>kesatuan</a:t>
            </a:r>
            <a:r>
              <a:rPr lang="en-US" dirty="0"/>
              <a:t> </a:t>
            </a:r>
            <a:r>
              <a:rPr lang="en-US" dirty="0" err="1"/>
              <a:t>komando</a:t>
            </a:r>
            <a:r>
              <a:rPr lang="en-US" dirty="0"/>
              <a:t> </a:t>
            </a:r>
            <a:r>
              <a:rPr lang="en-US" dirty="0" err="1"/>
              <a:t>sehingga</a:t>
            </a:r>
            <a:r>
              <a:rPr lang="en-US" dirty="0"/>
              <a:t> </a:t>
            </a:r>
            <a:r>
              <a:rPr lang="en-US" dirty="0" err="1"/>
              <a:t>memudahkan</a:t>
            </a:r>
            <a:r>
              <a:rPr lang="en-US" dirty="0"/>
              <a:t> </a:t>
            </a:r>
            <a:r>
              <a:rPr lang="en-US" dirty="0" err="1"/>
              <a:t>pemeliharaan</a:t>
            </a:r>
            <a:r>
              <a:rPr lang="en-US" dirty="0"/>
              <a:t> </a:t>
            </a:r>
            <a:r>
              <a:rPr lang="en-US" dirty="0" err="1"/>
              <a:t>disiplin</a:t>
            </a:r>
            <a:r>
              <a:rPr lang="en-US" dirty="0"/>
              <a:t> </a:t>
            </a:r>
            <a:r>
              <a:rPr lang="en-US" dirty="0" err="1"/>
              <a:t>dan</a:t>
            </a:r>
            <a:r>
              <a:rPr lang="en-US" dirty="0"/>
              <a:t> </a:t>
            </a:r>
            <a:r>
              <a:rPr lang="en-US" dirty="0" err="1"/>
              <a:t>tanggung</a:t>
            </a:r>
            <a:r>
              <a:rPr lang="en-US" dirty="0"/>
              <a:t> </a:t>
            </a:r>
            <a:r>
              <a:rPr lang="en-US" dirty="0" err="1"/>
              <a:t>jawab</a:t>
            </a:r>
            <a:endParaRPr lang="id-ID" dirty="0"/>
          </a:p>
          <a:p>
            <a:pPr lvl="0"/>
            <a:r>
              <a:rPr lang="en-US" dirty="0" err="1"/>
              <a:t>Pengambilan</a:t>
            </a:r>
            <a:r>
              <a:rPr lang="en-US" dirty="0"/>
              <a:t> </a:t>
            </a:r>
            <a:r>
              <a:rPr lang="en-US" dirty="0" err="1"/>
              <a:t>keputusan</a:t>
            </a:r>
            <a:r>
              <a:rPr lang="en-US" dirty="0"/>
              <a:t> </a:t>
            </a:r>
            <a:r>
              <a:rPr lang="en-US" dirty="0" err="1"/>
              <a:t>cepat</a:t>
            </a:r>
            <a:r>
              <a:rPr lang="en-US" dirty="0"/>
              <a:t> </a:t>
            </a:r>
            <a:r>
              <a:rPr lang="en-US" dirty="0" err="1"/>
              <a:t>karena</a:t>
            </a:r>
            <a:r>
              <a:rPr lang="en-US" dirty="0"/>
              <a:t> </a:t>
            </a:r>
            <a:r>
              <a:rPr lang="en-US" dirty="0" err="1"/>
              <a:t>komunikasi</a:t>
            </a:r>
            <a:r>
              <a:rPr lang="en-US" dirty="0"/>
              <a:t> </a:t>
            </a:r>
            <a:r>
              <a:rPr lang="en-US" dirty="0" err="1"/>
              <a:t>mudah</a:t>
            </a:r>
            <a:endParaRPr lang="id-ID" dirty="0"/>
          </a:p>
          <a:p>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kerugian</a:t>
            </a:r>
            <a:r>
              <a:rPr lang="en-US" dirty="0"/>
              <a:t> </a:t>
            </a:r>
            <a:r>
              <a:rPr lang="en-US" dirty="0" err="1"/>
              <a:t>menggunakan</a:t>
            </a:r>
            <a:r>
              <a:rPr lang="en-US" dirty="0"/>
              <a:t> </a:t>
            </a:r>
            <a:r>
              <a:rPr lang="en-US" dirty="0" err="1"/>
              <a:t>struktur</a:t>
            </a:r>
            <a:r>
              <a:rPr lang="en-US" dirty="0"/>
              <a:t> </a:t>
            </a:r>
            <a:r>
              <a:rPr lang="en-US" dirty="0" err="1"/>
              <a:t>organisasi</a:t>
            </a:r>
            <a:r>
              <a:rPr lang="en-US" dirty="0"/>
              <a:t> </a:t>
            </a:r>
            <a:r>
              <a:rPr lang="en-US" dirty="0" err="1"/>
              <a:t>garis</a:t>
            </a:r>
            <a:r>
              <a:rPr lang="en-US" dirty="0" smtClean="0"/>
              <a:t>:</a:t>
            </a:r>
            <a:endParaRPr lang="id-ID" dirty="0"/>
          </a:p>
        </p:txBody>
      </p:sp>
      <p:sp>
        <p:nvSpPr>
          <p:cNvPr id="3" name="Content Placeholder 2"/>
          <p:cNvSpPr>
            <a:spLocks noGrp="1"/>
          </p:cNvSpPr>
          <p:nvPr>
            <p:ph idx="1"/>
          </p:nvPr>
        </p:nvSpPr>
        <p:spPr/>
        <p:txBody>
          <a:bodyPr/>
          <a:lstStyle/>
          <a:p>
            <a:pPr lvl="0"/>
            <a:r>
              <a:rPr lang="en-US" dirty="0" err="1"/>
              <a:t>Kaku</a:t>
            </a:r>
            <a:endParaRPr lang="id-ID" dirty="0"/>
          </a:p>
          <a:p>
            <a:pPr lvl="0"/>
            <a:r>
              <a:rPr lang="en-US" dirty="0" err="1"/>
              <a:t>Otoritas</a:t>
            </a:r>
            <a:r>
              <a:rPr lang="en-US" dirty="0"/>
              <a:t> </a:t>
            </a:r>
            <a:r>
              <a:rPr lang="en-US" dirty="0" err="1"/>
              <a:t>tinggi</a:t>
            </a:r>
            <a:endParaRPr lang="id-ID" dirty="0"/>
          </a:p>
          <a:p>
            <a:pPr lvl="0"/>
            <a:r>
              <a:rPr lang="en-US" dirty="0" err="1"/>
              <a:t>Ketergantungan</a:t>
            </a:r>
            <a:r>
              <a:rPr lang="en-US" dirty="0"/>
              <a:t> </a:t>
            </a:r>
            <a:r>
              <a:rPr lang="en-US" dirty="0" err="1"/>
              <a:t>pada</a:t>
            </a:r>
            <a:r>
              <a:rPr lang="en-US" dirty="0"/>
              <a:t> </a:t>
            </a:r>
            <a:r>
              <a:rPr lang="en-US" dirty="0" err="1"/>
              <a:t>seseorang</a:t>
            </a:r>
            <a:r>
              <a:rPr lang="en-US" dirty="0"/>
              <a:t> </a:t>
            </a:r>
            <a:r>
              <a:rPr lang="en-US" dirty="0" err="1"/>
              <a:t>tinggi</a:t>
            </a:r>
            <a:endParaRPr lang="id-ID" dirty="0"/>
          </a:p>
          <a:p>
            <a:pPr lvl="0"/>
            <a:r>
              <a:rPr lang="en-US" dirty="0" err="1"/>
              <a:t>Pengambilan</a:t>
            </a:r>
            <a:r>
              <a:rPr lang="en-US" dirty="0"/>
              <a:t> </a:t>
            </a:r>
            <a:r>
              <a:rPr lang="en-US" dirty="0" err="1"/>
              <a:t>keputusan</a:t>
            </a:r>
            <a:r>
              <a:rPr lang="en-US" dirty="0"/>
              <a:t> lama</a:t>
            </a:r>
            <a:endParaRPr lang="id-ID" dirty="0"/>
          </a:p>
          <a:p>
            <a:pPr lvl="0"/>
            <a:r>
              <a:rPr lang="en-US" dirty="0" err="1"/>
              <a:t>Bawahan</a:t>
            </a:r>
            <a:r>
              <a:rPr lang="en-US" dirty="0"/>
              <a:t> </a:t>
            </a:r>
            <a:r>
              <a:rPr lang="en-US" dirty="0" err="1"/>
              <a:t>kurang</a:t>
            </a:r>
            <a:r>
              <a:rPr lang="en-US" dirty="0"/>
              <a:t> </a:t>
            </a:r>
            <a:r>
              <a:rPr lang="en-US" dirty="0" err="1"/>
              <a:t>kreativitas</a:t>
            </a:r>
            <a:endParaRPr lang="id-ID" dirty="0"/>
          </a:p>
          <a:p>
            <a:pPr>
              <a:buNone/>
            </a:pP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1025" name="Object 1"/>
          <p:cNvGraphicFramePr>
            <a:graphicFrameLocks noChangeAspect="1"/>
          </p:cNvGraphicFramePr>
          <p:nvPr/>
        </p:nvGraphicFramePr>
        <p:xfrm>
          <a:off x="0" y="0"/>
          <a:ext cx="9144000" cy="6858000"/>
        </p:xfrm>
        <a:graphic>
          <a:graphicData uri="http://schemas.openxmlformats.org/presentationml/2006/ole">
            <p:oleObj spid="_x0000_s1025" name="Slide" r:id="rId3" imgW="4140587" imgH="3106073" progId="PowerPoint.Slide.12">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err="1"/>
              <a:t>Struktur</a:t>
            </a:r>
            <a:r>
              <a:rPr lang="en-US" dirty="0"/>
              <a:t> </a:t>
            </a:r>
            <a:r>
              <a:rPr lang="en-US" dirty="0" err="1"/>
              <a:t>Organisasi</a:t>
            </a:r>
            <a:r>
              <a:rPr lang="en-US" dirty="0"/>
              <a:t> </a:t>
            </a:r>
            <a:r>
              <a:rPr lang="en-US" dirty="0" err="1"/>
              <a:t>Garis</a:t>
            </a:r>
            <a:r>
              <a:rPr lang="en-US" dirty="0"/>
              <a:t> </a:t>
            </a:r>
            <a:r>
              <a:rPr lang="en-US" dirty="0" err="1"/>
              <a:t>dan</a:t>
            </a:r>
            <a:r>
              <a:rPr lang="en-US" dirty="0"/>
              <a:t> </a:t>
            </a:r>
            <a:r>
              <a:rPr lang="en-US" dirty="0" smtClean="0"/>
              <a:t>Staff</a:t>
            </a:r>
            <a:r>
              <a:rPr lang="id-ID" dirty="0" smtClean="0"/>
              <a:t>:</a:t>
            </a:r>
            <a:endParaRPr lang="id-ID" dirty="0"/>
          </a:p>
        </p:txBody>
      </p:sp>
      <p:sp>
        <p:nvSpPr>
          <p:cNvPr id="3" name="Content Placeholder 2"/>
          <p:cNvSpPr>
            <a:spLocks noGrp="1"/>
          </p:cNvSpPr>
          <p:nvPr>
            <p:ph idx="1"/>
          </p:nvPr>
        </p:nvSpPr>
        <p:spPr/>
        <p:txBody>
          <a:bodyPr>
            <a:normAutofit fontScale="92500" lnSpcReduction="10000"/>
          </a:bodyPr>
          <a:lstStyle/>
          <a:p>
            <a:r>
              <a:rPr lang="en-US" dirty="0" err="1"/>
              <a:t>Adalah</a:t>
            </a:r>
            <a:r>
              <a:rPr lang="en-US" dirty="0"/>
              <a:t> </a:t>
            </a:r>
            <a:r>
              <a:rPr lang="en-US" dirty="0" err="1"/>
              <a:t>struktur</a:t>
            </a:r>
            <a:r>
              <a:rPr lang="en-US" dirty="0"/>
              <a:t> yang </a:t>
            </a:r>
            <a:r>
              <a:rPr lang="en-US" dirty="0" err="1"/>
              <a:t>terdiri</a:t>
            </a:r>
            <a:r>
              <a:rPr lang="en-US" dirty="0"/>
              <a:t> </a:t>
            </a:r>
            <a:r>
              <a:rPr lang="en-US" dirty="0" err="1"/>
              <a:t>dari</a:t>
            </a:r>
            <a:r>
              <a:rPr lang="en-US" dirty="0"/>
              <a:t> </a:t>
            </a:r>
            <a:r>
              <a:rPr lang="en-US" dirty="0" err="1"/>
              <a:t>dua</a:t>
            </a:r>
            <a:r>
              <a:rPr lang="en-US" dirty="0"/>
              <a:t> </a:t>
            </a:r>
            <a:r>
              <a:rPr lang="en-US" dirty="0" err="1"/>
              <a:t>kelompok</a:t>
            </a:r>
            <a:r>
              <a:rPr lang="en-US" dirty="0"/>
              <a:t> </a:t>
            </a:r>
            <a:r>
              <a:rPr lang="en-US" dirty="0" err="1"/>
              <a:t>orang-orang</a:t>
            </a:r>
            <a:r>
              <a:rPr lang="en-US" dirty="0"/>
              <a:t> yang </a:t>
            </a:r>
            <a:r>
              <a:rPr lang="en-US" dirty="0" err="1"/>
              <a:t>berpengaruh</a:t>
            </a:r>
            <a:r>
              <a:rPr lang="en-US" dirty="0"/>
              <a:t> </a:t>
            </a:r>
            <a:r>
              <a:rPr lang="en-US" dirty="0" err="1"/>
              <a:t>dalam</a:t>
            </a:r>
            <a:r>
              <a:rPr lang="en-US" dirty="0"/>
              <a:t> </a:t>
            </a:r>
            <a:r>
              <a:rPr lang="en-US" dirty="0" err="1"/>
              <a:t>organisasi</a:t>
            </a:r>
            <a:r>
              <a:rPr lang="en-US" dirty="0"/>
              <a:t>. </a:t>
            </a:r>
            <a:r>
              <a:rPr lang="en-US" dirty="0" err="1"/>
              <a:t>Kelompok</a:t>
            </a:r>
            <a:r>
              <a:rPr lang="en-US" dirty="0"/>
              <a:t> </a:t>
            </a:r>
            <a:r>
              <a:rPr lang="en-US" dirty="0" err="1"/>
              <a:t>pertama</a:t>
            </a:r>
            <a:r>
              <a:rPr lang="en-US" dirty="0"/>
              <a:t> </a:t>
            </a:r>
            <a:r>
              <a:rPr lang="en-US" dirty="0" err="1"/>
              <a:t>adalah</a:t>
            </a:r>
            <a:r>
              <a:rPr lang="en-US" dirty="0"/>
              <a:t> </a:t>
            </a:r>
            <a:r>
              <a:rPr lang="en-US" dirty="0" err="1"/>
              <a:t>orang-orang</a:t>
            </a:r>
            <a:r>
              <a:rPr lang="en-US" dirty="0"/>
              <a:t> yang </a:t>
            </a:r>
            <a:r>
              <a:rPr lang="en-US" dirty="0" err="1"/>
              <a:t>menjalankan</a:t>
            </a:r>
            <a:r>
              <a:rPr lang="en-US" dirty="0"/>
              <a:t> </a:t>
            </a:r>
            <a:r>
              <a:rPr lang="en-US" dirty="0" err="1"/>
              <a:t>tugas-tugas</a:t>
            </a:r>
            <a:r>
              <a:rPr lang="en-US" dirty="0"/>
              <a:t> </a:t>
            </a:r>
            <a:r>
              <a:rPr lang="en-US" dirty="0" err="1"/>
              <a:t>pokok</a:t>
            </a:r>
            <a:r>
              <a:rPr lang="en-US" dirty="0"/>
              <a:t> </a:t>
            </a:r>
            <a:r>
              <a:rPr lang="en-US" dirty="0" err="1"/>
              <a:t>organisasi</a:t>
            </a:r>
            <a:r>
              <a:rPr lang="en-US" dirty="0"/>
              <a:t> </a:t>
            </a:r>
            <a:r>
              <a:rPr lang="en-US" dirty="0" err="1"/>
              <a:t>untuk</a:t>
            </a:r>
            <a:r>
              <a:rPr lang="en-US" dirty="0"/>
              <a:t> </a:t>
            </a:r>
            <a:r>
              <a:rPr lang="en-US" dirty="0" err="1"/>
              <a:t>mencapai</a:t>
            </a:r>
            <a:r>
              <a:rPr lang="en-US" dirty="0"/>
              <a:t> </a:t>
            </a:r>
            <a:r>
              <a:rPr lang="en-US" dirty="0" err="1"/>
              <a:t>tujuan</a:t>
            </a:r>
            <a:r>
              <a:rPr lang="en-US" dirty="0"/>
              <a:t> yang </a:t>
            </a:r>
            <a:r>
              <a:rPr lang="en-US" dirty="0" err="1"/>
              <a:t>ditempatkan</a:t>
            </a:r>
            <a:r>
              <a:rPr lang="en-US" dirty="0"/>
              <a:t> </a:t>
            </a:r>
            <a:r>
              <a:rPr lang="en-US" dirty="0" err="1"/>
              <a:t>dalam</a:t>
            </a:r>
            <a:r>
              <a:rPr lang="en-US" dirty="0"/>
              <a:t> </a:t>
            </a:r>
            <a:r>
              <a:rPr lang="en-US" dirty="0" err="1"/>
              <a:t>kotak-kotak</a:t>
            </a:r>
            <a:r>
              <a:rPr lang="en-US" dirty="0"/>
              <a:t> </a:t>
            </a:r>
            <a:r>
              <a:rPr lang="en-US" dirty="0" err="1"/>
              <a:t>garis</a:t>
            </a:r>
            <a:r>
              <a:rPr lang="en-US" dirty="0"/>
              <a:t> (line), </a:t>
            </a:r>
            <a:r>
              <a:rPr lang="en-US" dirty="0" err="1"/>
              <a:t>sedangkan</a:t>
            </a:r>
            <a:r>
              <a:rPr lang="en-US" dirty="0"/>
              <a:t> yang </a:t>
            </a:r>
            <a:r>
              <a:rPr lang="en-US" dirty="0" err="1"/>
              <a:t>kedua</a:t>
            </a:r>
            <a:r>
              <a:rPr lang="en-US" dirty="0"/>
              <a:t> </a:t>
            </a:r>
            <a:r>
              <a:rPr lang="en-US" dirty="0" err="1"/>
              <a:t>melakukan</a:t>
            </a:r>
            <a:r>
              <a:rPr lang="en-US" dirty="0"/>
              <a:t> </a:t>
            </a:r>
            <a:r>
              <a:rPr lang="en-US" dirty="0" err="1"/>
              <a:t>tugas-tugas</a:t>
            </a:r>
            <a:r>
              <a:rPr lang="en-US" dirty="0"/>
              <a:t> </a:t>
            </a:r>
            <a:r>
              <a:rPr lang="en-US" dirty="0" err="1"/>
              <a:t>berdasarkan</a:t>
            </a:r>
            <a:r>
              <a:rPr lang="en-US" dirty="0"/>
              <a:t> </a:t>
            </a:r>
            <a:r>
              <a:rPr lang="en-US" dirty="0" err="1"/>
              <a:t>keahlian</a:t>
            </a:r>
            <a:r>
              <a:rPr lang="en-US" dirty="0"/>
              <a:t> (staff). Staff </a:t>
            </a:r>
            <a:r>
              <a:rPr lang="en-US" dirty="0" err="1"/>
              <a:t>dapat</a:t>
            </a:r>
            <a:r>
              <a:rPr lang="en-US" dirty="0"/>
              <a:t> </a:t>
            </a:r>
            <a:r>
              <a:rPr lang="en-US" dirty="0" err="1"/>
              <a:t>memberikan</a:t>
            </a:r>
            <a:r>
              <a:rPr lang="en-US" dirty="0"/>
              <a:t> saran-saran </a:t>
            </a:r>
            <a:r>
              <a:rPr lang="en-US" dirty="0" err="1"/>
              <a:t>kepada</a:t>
            </a:r>
            <a:r>
              <a:rPr lang="en-US" dirty="0"/>
              <a:t> unit </a:t>
            </a:r>
            <a:r>
              <a:rPr lang="en-US" dirty="0" err="1"/>
              <a:t>operasional</a:t>
            </a:r>
            <a:r>
              <a:rPr lang="en-US" dirty="0"/>
              <a:t> </a:t>
            </a:r>
            <a:r>
              <a:rPr lang="en-US" dirty="0" err="1"/>
              <a:t>dan</a:t>
            </a:r>
            <a:r>
              <a:rPr lang="en-US" dirty="0"/>
              <a:t> saran-saran </a:t>
            </a:r>
            <a:r>
              <a:rPr lang="en-US" dirty="0" err="1"/>
              <a:t>tersebut</a:t>
            </a:r>
            <a:r>
              <a:rPr lang="en-US" dirty="0"/>
              <a:t> </a:t>
            </a:r>
            <a:r>
              <a:rPr lang="en-US" dirty="0" err="1"/>
              <a:t>dapat</a:t>
            </a:r>
            <a:r>
              <a:rPr lang="en-US" dirty="0"/>
              <a:t> </a:t>
            </a:r>
            <a:r>
              <a:rPr lang="en-US" dirty="0" err="1"/>
              <a:t>dijadikan</a:t>
            </a:r>
            <a:r>
              <a:rPr lang="en-US" dirty="0"/>
              <a:t> </a:t>
            </a:r>
            <a:r>
              <a:rPr lang="en-US" dirty="0" err="1"/>
              <a:t>pedoman</a:t>
            </a:r>
            <a:r>
              <a:rPr lang="en-US" dirty="0"/>
              <a:t> </a:t>
            </a:r>
            <a:r>
              <a:rPr lang="en-US" dirty="0" err="1"/>
              <a:t>pelaksanaan</a:t>
            </a:r>
            <a:r>
              <a:rPr lang="en-US" dirty="0"/>
              <a:t>.</a:t>
            </a:r>
            <a:endParaRPr lang="id-ID" dirty="0"/>
          </a:p>
          <a:p>
            <a:pPr>
              <a:buNone/>
            </a:pP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Keuntungan menggunakan Struktur Organisasi Garis dan Staff</a:t>
            </a:r>
            <a:r>
              <a:rPr lang="id-ID" dirty="0" smtClean="0"/>
              <a:t>:</a:t>
            </a:r>
            <a:endParaRPr lang="id-ID" dirty="0"/>
          </a:p>
        </p:txBody>
      </p:sp>
      <p:sp>
        <p:nvSpPr>
          <p:cNvPr id="3" name="Content Placeholder 2"/>
          <p:cNvSpPr>
            <a:spLocks noGrp="1"/>
          </p:cNvSpPr>
          <p:nvPr>
            <p:ph idx="1"/>
          </p:nvPr>
        </p:nvSpPr>
        <p:spPr/>
        <p:txBody>
          <a:bodyPr>
            <a:normAutofit fontScale="85000" lnSpcReduction="20000"/>
          </a:bodyPr>
          <a:lstStyle/>
          <a:p>
            <a:pPr lvl="0"/>
            <a:r>
              <a:rPr lang="en-US" dirty="0" err="1"/>
              <a:t>Pembagian</a:t>
            </a:r>
            <a:r>
              <a:rPr lang="en-US" dirty="0"/>
              <a:t> </a:t>
            </a:r>
            <a:r>
              <a:rPr lang="en-US" dirty="0" err="1"/>
              <a:t>tugas</a:t>
            </a:r>
            <a:r>
              <a:rPr lang="en-US" dirty="0"/>
              <a:t> yang </a:t>
            </a:r>
            <a:r>
              <a:rPr lang="en-US" dirty="0" err="1"/>
              <a:t>jelas</a:t>
            </a:r>
            <a:r>
              <a:rPr lang="en-US" dirty="0"/>
              <a:t> </a:t>
            </a:r>
            <a:r>
              <a:rPr lang="en-US" dirty="0" err="1"/>
              <a:t>antara</a:t>
            </a:r>
            <a:r>
              <a:rPr lang="en-US" dirty="0"/>
              <a:t> </a:t>
            </a:r>
            <a:r>
              <a:rPr lang="en-US" dirty="0" err="1"/>
              <a:t>orang-orang</a:t>
            </a:r>
            <a:r>
              <a:rPr lang="en-US" dirty="0"/>
              <a:t> yang </a:t>
            </a:r>
            <a:r>
              <a:rPr lang="en-US" dirty="0" err="1"/>
              <a:t>melaksanakan</a:t>
            </a:r>
            <a:r>
              <a:rPr lang="en-US" dirty="0"/>
              <a:t> </a:t>
            </a:r>
            <a:r>
              <a:rPr lang="en-US" dirty="0" err="1"/>
              <a:t>tugas</a:t>
            </a:r>
            <a:r>
              <a:rPr lang="en-US" dirty="0"/>
              <a:t> </a:t>
            </a:r>
            <a:r>
              <a:rPr lang="en-US" dirty="0" err="1"/>
              <a:t>pokok</a:t>
            </a:r>
            <a:r>
              <a:rPr lang="en-US" dirty="0"/>
              <a:t> </a:t>
            </a:r>
            <a:r>
              <a:rPr lang="en-US" dirty="0" err="1"/>
              <a:t>organisasi</a:t>
            </a:r>
            <a:r>
              <a:rPr lang="en-US" dirty="0"/>
              <a:t> </a:t>
            </a:r>
            <a:r>
              <a:rPr lang="en-US" dirty="0" err="1"/>
              <a:t>dengan</a:t>
            </a:r>
            <a:r>
              <a:rPr lang="en-US" dirty="0"/>
              <a:t> </a:t>
            </a:r>
            <a:r>
              <a:rPr lang="en-US" dirty="0" err="1"/>
              <a:t>tugas</a:t>
            </a:r>
            <a:r>
              <a:rPr lang="en-US" dirty="0"/>
              <a:t> </a:t>
            </a:r>
            <a:r>
              <a:rPr lang="en-US" dirty="0" err="1"/>
              <a:t>penunjang</a:t>
            </a:r>
            <a:r>
              <a:rPr lang="en-US" dirty="0"/>
              <a:t>.</a:t>
            </a:r>
            <a:endParaRPr lang="id-ID" dirty="0"/>
          </a:p>
          <a:p>
            <a:pPr lvl="0"/>
            <a:r>
              <a:rPr lang="en-US" dirty="0" err="1"/>
              <a:t>Keputusan</a:t>
            </a:r>
            <a:r>
              <a:rPr lang="en-US" dirty="0"/>
              <a:t> </a:t>
            </a:r>
            <a:r>
              <a:rPr lang="en-US" dirty="0" err="1"/>
              <a:t>biasanya</a:t>
            </a:r>
            <a:r>
              <a:rPr lang="en-US" dirty="0"/>
              <a:t> </a:t>
            </a:r>
            <a:r>
              <a:rPr lang="en-US" dirty="0" err="1"/>
              <a:t>diambil</a:t>
            </a:r>
            <a:r>
              <a:rPr lang="en-US" dirty="0"/>
              <a:t> </a:t>
            </a:r>
            <a:r>
              <a:rPr lang="en-US" dirty="0" err="1"/>
              <a:t>dengan</a:t>
            </a:r>
            <a:r>
              <a:rPr lang="en-US" dirty="0"/>
              <a:t> </a:t>
            </a:r>
            <a:r>
              <a:rPr lang="en-US" dirty="0" err="1"/>
              <a:t>pertimbangan</a:t>
            </a:r>
            <a:r>
              <a:rPr lang="en-US" dirty="0"/>
              <a:t> yang </a:t>
            </a:r>
            <a:r>
              <a:rPr lang="en-US" dirty="0" err="1"/>
              <a:t>matang</a:t>
            </a:r>
            <a:r>
              <a:rPr lang="en-US" dirty="0"/>
              <a:t> </a:t>
            </a:r>
            <a:r>
              <a:rPr lang="en-US" dirty="0" err="1"/>
              <a:t>oleh</a:t>
            </a:r>
            <a:r>
              <a:rPr lang="en-US" dirty="0"/>
              <a:t> </a:t>
            </a:r>
            <a:r>
              <a:rPr lang="en-US" dirty="0" err="1"/>
              <a:t>semua</a:t>
            </a:r>
            <a:r>
              <a:rPr lang="en-US" dirty="0"/>
              <a:t> </a:t>
            </a:r>
            <a:r>
              <a:rPr lang="en-US" dirty="0" err="1"/>
              <a:t>anggota</a:t>
            </a:r>
            <a:r>
              <a:rPr lang="en-US" dirty="0"/>
              <a:t> </a:t>
            </a:r>
            <a:r>
              <a:rPr lang="en-US" dirty="0" err="1"/>
              <a:t>organisasi</a:t>
            </a:r>
            <a:endParaRPr lang="id-ID" dirty="0"/>
          </a:p>
          <a:p>
            <a:pPr lvl="0"/>
            <a:r>
              <a:rPr lang="en-US" dirty="0" err="1"/>
              <a:t>Kemampuan</a:t>
            </a:r>
            <a:r>
              <a:rPr lang="en-US" dirty="0"/>
              <a:t> </a:t>
            </a:r>
            <a:r>
              <a:rPr lang="en-US" dirty="0" err="1"/>
              <a:t>dan</a:t>
            </a:r>
            <a:r>
              <a:rPr lang="en-US" dirty="0"/>
              <a:t> </a:t>
            </a:r>
            <a:r>
              <a:rPr lang="en-US" dirty="0" err="1"/>
              <a:t>bakat</a:t>
            </a:r>
            <a:r>
              <a:rPr lang="en-US" dirty="0"/>
              <a:t> yang </a:t>
            </a:r>
            <a:r>
              <a:rPr lang="en-US" dirty="0" err="1"/>
              <a:t>berbeda-beda</a:t>
            </a:r>
            <a:r>
              <a:rPr lang="en-US" dirty="0"/>
              <a:t> </a:t>
            </a:r>
            <a:r>
              <a:rPr lang="en-US" dirty="0" err="1"/>
              <a:t>dapat</a:t>
            </a:r>
            <a:r>
              <a:rPr lang="en-US" dirty="0"/>
              <a:t> </a:t>
            </a:r>
            <a:r>
              <a:rPr lang="en-US" dirty="0" err="1"/>
              <a:t>saling</a:t>
            </a:r>
            <a:r>
              <a:rPr lang="en-US" dirty="0"/>
              <a:t> </a:t>
            </a:r>
            <a:r>
              <a:rPr lang="en-US" dirty="0" err="1"/>
              <a:t>mengisi</a:t>
            </a:r>
            <a:endParaRPr lang="id-ID" dirty="0"/>
          </a:p>
          <a:p>
            <a:pPr lvl="0"/>
            <a:r>
              <a:rPr lang="en-US" dirty="0" err="1"/>
              <a:t>Ahli-ahli</a:t>
            </a:r>
            <a:r>
              <a:rPr lang="en-US" dirty="0"/>
              <a:t> </a:t>
            </a:r>
            <a:r>
              <a:rPr lang="en-US" dirty="0" err="1"/>
              <a:t>dalam</a:t>
            </a:r>
            <a:r>
              <a:rPr lang="en-US" dirty="0"/>
              <a:t> </a:t>
            </a:r>
            <a:r>
              <a:rPr lang="en-US" dirty="0" err="1"/>
              <a:t>staf</a:t>
            </a:r>
            <a:r>
              <a:rPr lang="en-US" dirty="0"/>
              <a:t> </a:t>
            </a:r>
            <a:r>
              <a:rPr lang="en-US" dirty="0" err="1"/>
              <a:t>dapat</a:t>
            </a:r>
            <a:r>
              <a:rPr lang="en-US" dirty="0"/>
              <a:t> </a:t>
            </a:r>
            <a:r>
              <a:rPr lang="en-US" dirty="0" err="1"/>
              <a:t>menghasilkan</a:t>
            </a:r>
            <a:r>
              <a:rPr lang="en-US" dirty="0"/>
              <a:t> </a:t>
            </a:r>
            <a:r>
              <a:rPr lang="en-US" dirty="0" err="1"/>
              <a:t>pekerjaan</a:t>
            </a:r>
            <a:r>
              <a:rPr lang="en-US" dirty="0"/>
              <a:t> yang </a:t>
            </a:r>
            <a:r>
              <a:rPr lang="en-US" dirty="0" err="1"/>
              <a:t>bermutu</a:t>
            </a:r>
            <a:r>
              <a:rPr lang="en-US" dirty="0"/>
              <a:t> </a:t>
            </a:r>
            <a:r>
              <a:rPr lang="en-US" dirty="0" err="1"/>
              <a:t>tinggi</a:t>
            </a:r>
            <a:endParaRPr lang="id-ID" dirty="0"/>
          </a:p>
          <a:p>
            <a:pPr lvl="0"/>
            <a:r>
              <a:rPr lang="en-US" dirty="0" err="1"/>
              <a:t>Penghargaan</a:t>
            </a:r>
            <a:r>
              <a:rPr lang="en-US" dirty="0"/>
              <a:t> </a:t>
            </a:r>
            <a:r>
              <a:rPr lang="en-US" dirty="0" err="1"/>
              <a:t>terhadap</a:t>
            </a:r>
            <a:r>
              <a:rPr lang="en-US" dirty="0"/>
              <a:t> </a:t>
            </a:r>
            <a:r>
              <a:rPr lang="en-US" dirty="0" err="1"/>
              <a:t>keahlian</a:t>
            </a:r>
            <a:r>
              <a:rPr lang="en-US" dirty="0"/>
              <a:t> </a:t>
            </a:r>
            <a:r>
              <a:rPr lang="en-US" dirty="0" err="1"/>
              <a:t>tinggi</a:t>
            </a:r>
            <a:endParaRPr lang="id-ID" dirty="0"/>
          </a:p>
          <a:p>
            <a:pPr lvl="0"/>
            <a:r>
              <a:rPr lang="en-US" dirty="0" err="1"/>
              <a:t>Mengurangi</a:t>
            </a:r>
            <a:r>
              <a:rPr lang="en-US" dirty="0"/>
              <a:t> </a:t>
            </a:r>
            <a:r>
              <a:rPr lang="en-US" dirty="0" err="1"/>
              <a:t>beban</a:t>
            </a:r>
            <a:r>
              <a:rPr lang="en-US" dirty="0"/>
              <a:t> </a:t>
            </a:r>
            <a:r>
              <a:rPr lang="en-US" dirty="0" err="1"/>
              <a:t>kerja</a:t>
            </a:r>
            <a:r>
              <a:rPr lang="en-US" dirty="0"/>
              <a:t> </a:t>
            </a:r>
            <a:r>
              <a:rPr lang="en-US" dirty="0" err="1"/>
              <a:t>manajer</a:t>
            </a:r>
            <a:r>
              <a:rPr lang="en-US" dirty="0"/>
              <a:t> line </a:t>
            </a:r>
            <a:r>
              <a:rPr lang="en-US" dirty="0" err="1"/>
              <a:t>dari</a:t>
            </a:r>
            <a:r>
              <a:rPr lang="en-US" dirty="0"/>
              <a:t> </a:t>
            </a:r>
            <a:r>
              <a:rPr lang="en-US" dirty="0" err="1"/>
              <a:t>pekerjaan</a:t>
            </a:r>
            <a:r>
              <a:rPr lang="en-US" dirty="0"/>
              <a:t> yang </a:t>
            </a:r>
            <a:r>
              <a:rPr lang="en-US" dirty="0" err="1"/>
              <a:t>sangat</a:t>
            </a:r>
            <a:r>
              <a:rPr lang="en-US" dirty="0"/>
              <a:t> </a:t>
            </a:r>
            <a:r>
              <a:rPr lang="en-US" dirty="0" err="1"/>
              <a:t>tekhnis</a:t>
            </a:r>
            <a:endParaRPr lang="id-ID" dirty="0"/>
          </a:p>
          <a:p>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Kelemahan struktur organisasi garis dan staff</a:t>
            </a:r>
            <a:r>
              <a:rPr lang="id-ID" dirty="0" smtClean="0"/>
              <a:t>:</a:t>
            </a:r>
            <a:endParaRPr lang="id-ID" dirty="0"/>
          </a:p>
        </p:txBody>
      </p:sp>
      <p:sp>
        <p:nvSpPr>
          <p:cNvPr id="3" name="Content Placeholder 2"/>
          <p:cNvSpPr>
            <a:spLocks noGrp="1"/>
          </p:cNvSpPr>
          <p:nvPr>
            <p:ph idx="1"/>
          </p:nvPr>
        </p:nvSpPr>
        <p:spPr/>
        <p:txBody>
          <a:bodyPr>
            <a:normAutofit fontScale="92500" lnSpcReduction="10000"/>
          </a:bodyPr>
          <a:lstStyle/>
          <a:p>
            <a:pPr lvl="0"/>
            <a:r>
              <a:rPr lang="en-US" dirty="0" err="1"/>
              <a:t>Orang-orang</a:t>
            </a:r>
            <a:r>
              <a:rPr lang="en-US" dirty="0"/>
              <a:t> yang </a:t>
            </a:r>
            <a:r>
              <a:rPr lang="en-US" dirty="0" err="1"/>
              <a:t>berada</a:t>
            </a:r>
            <a:r>
              <a:rPr lang="en-US" dirty="0"/>
              <a:t> </a:t>
            </a:r>
            <a:r>
              <a:rPr lang="en-US" dirty="0" err="1"/>
              <a:t>dalam</a:t>
            </a:r>
            <a:r>
              <a:rPr lang="en-US" dirty="0"/>
              <a:t> </a:t>
            </a:r>
            <a:r>
              <a:rPr lang="en-US" dirty="0" err="1"/>
              <a:t>garis</a:t>
            </a:r>
            <a:r>
              <a:rPr lang="en-US" dirty="0"/>
              <a:t> </a:t>
            </a:r>
            <a:r>
              <a:rPr lang="en-US" dirty="0" err="1"/>
              <a:t>dihadapkan</a:t>
            </a:r>
            <a:r>
              <a:rPr lang="en-US" dirty="0"/>
              <a:t> </a:t>
            </a:r>
            <a:r>
              <a:rPr lang="en-US" dirty="0" err="1"/>
              <a:t>pada</a:t>
            </a:r>
            <a:r>
              <a:rPr lang="en-US" dirty="0"/>
              <a:t> </a:t>
            </a:r>
            <a:r>
              <a:rPr lang="en-US" dirty="0" err="1"/>
              <a:t>dua</a:t>
            </a:r>
            <a:r>
              <a:rPr lang="en-US" dirty="0"/>
              <a:t> </a:t>
            </a:r>
            <a:r>
              <a:rPr lang="en-US" dirty="0" err="1"/>
              <a:t>atasan</a:t>
            </a:r>
            <a:r>
              <a:rPr lang="en-US" dirty="0"/>
              <a:t>, </a:t>
            </a:r>
            <a:r>
              <a:rPr lang="en-US" dirty="0" err="1"/>
              <a:t>yaitu</a:t>
            </a:r>
            <a:r>
              <a:rPr lang="en-US" dirty="0"/>
              <a:t> </a:t>
            </a:r>
            <a:r>
              <a:rPr lang="en-US" dirty="0" err="1"/>
              <a:t>atasan</a:t>
            </a:r>
            <a:r>
              <a:rPr lang="en-US" dirty="0"/>
              <a:t> yang </a:t>
            </a:r>
            <a:r>
              <a:rPr lang="en-US" dirty="0" err="1"/>
              <a:t>berhak</a:t>
            </a:r>
            <a:r>
              <a:rPr lang="en-US" dirty="0"/>
              <a:t> </a:t>
            </a:r>
            <a:r>
              <a:rPr lang="en-US" dirty="0" err="1"/>
              <a:t>memerintah</a:t>
            </a:r>
            <a:r>
              <a:rPr lang="en-US" dirty="0"/>
              <a:t> </a:t>
            </a:r>
            <a:r>
              <a:rPr lang="en-US" dirty="0" err="1"/>
              <a:t>dan</a:t>
            </a:r>
            <a:r>
              <a:rPr lang="en-US" dirty="0"/>
              <a:t> </a:t>
            </a:r>
            <a:r>
              <a:rPr lang="en-US" dirty="0" err="1"/>
              <a:t>pimpinan</a:t>
            </a:r>
            <a:r>
              <a:rPr lang="en-US" dirty="0"/>
              <a:t> yang </a:t>
            </a:r>
            <a:r>
              <a:rPr lang="en-US" dirty="0" err="1"/>
              <a:t>berhak</a:t>
            </a:r>
            <a:r>
              <a:rPr lang="en-US" dirty="0"/>
              <a:t> member saran</a:t>
            </a:r>
            <a:endParaRPr lang="id-ID" dirty="0"/>
          </a:p>
          <a:p>
            <a:pPr lvl="0"/>
            <a:r>
              <a:rPr lang="en-US" dirty="0"/>
              <a:t>Saran staff </a:t>
            </a:r>
            <a:r>
              <a:rPr lang="en-US" dirty="0" err="1"/>
              <a:t>mungkin</a:t>
            </a:r>
            <a:r>
              <a:rPr lang="en-US" dirty="0"/>
              <a:t> </a:t>
            </a:r>
            <a:r>
              <a:rPr lang="en-US" dirty="0" err="1"/>
              <a:t>kurang</a:t>
            </a:r>
            <a:r>
              <a:rPr lang="en-US" dirty="0"/>
              <a:t> </a:t>
            </a:r>
            <a:r>
              <a:rPr lang="en-US" dirty="0" err="1"/>
              <a:t>tepat</a:t>
            </a:r>
            <a:r>
              <a:rPr lang="en-US" dirty="0"/>
              <a:t> </a:t>
            </a:r>
            <a:r>
              <a:rPr lang="en-US" dirty="0" err="1"/>
              <a:t>dan</a:t>
            </a:r>
            <a:r>
              <a:rPr lang="en-US" dirty="0"/>
              <a:t> </a:t>
            </a:r>
            <a:r>
              <a:rPr lang="en-US" dirty="0" err="1"/>
              <a:t>sukar</a:t>
            </a:r>
            <a:r>
              <a:rPr lang="en-US" dirty="0"/>
              <a:t> </a:t>
            </a:r>
            <a:r>
              <a:rPr lang="en-US" dirty="0" err="1"/>
              <a:t>dilaksanakan</a:t>
            </a:r>
            <a:endParaRPr lang="id-ID" dirty="0"/>
          </a:p>
          <a:p>
            <a:pPr lvl="0"/>
            <a:r>
              <a:rPr lang="en-US" dirty="0" err="1"/>
              <a:t>Orang-orang</a:t>
            </a:r>
            <a:r>
              <a:rPr lang="en-US" dirty="0"/>
              <a:t> </a:t>
            </a:r>
            <a:r>
              <a:rPr lang="en-US" dirty="0" err="1"/>
              <a:t>pada</a:t>
            </a:r>
            <a:r>
              <a:rPr lang="en-US" dirty="0"/>
              <a:t> </a:t>
            </a:r>
            <a:r>
              <a:rPr lang="en-US" dirty="0" err="1"/>
              <a:t>garis</a:t>
            </a:r>
            <a:r>
              <a:rPr lang="en-US" dirty="0"/>
              <a:t> </a:t>
            </a:r>
            <a:r>
              <a:rPr lang="en-US" dirty="0" err="1"/>
              <a:t>cenderung</a:t>
            </a:r>
            <a:r>
              <a:rPr lang="en-US" dirty="0"/>
              <a:t> </a:t>
            </a:r>
            <a:r>
              <a:rPr lang="en-US" dirty="0" err="1"/>
              <a:t>mengabaikan</a:t>
            </a:r>
            <a:r>
              <a:rPr lang="en-US" dirty="0"/>
              <a:t> saran </a:t>
            </a:r>
            <a:r>
              <a:rPr lang="en-US" dirty="0" err="1"/>
              <a:t>staf</a:t>
            </a:r>
            <a:endParaRPr lang="id-ID" dirty="0"/>
          </a:p>
          <a:p>
            <a:pPr lvl="0"/>
            <a:r>
              <a:rPr lang="en-US" dirty="0" err="1"/>
              <a:t>Menimbulkan</a:t>
            </a:r>
            <a:r>
              <a:rPr lang="en-US" dirty="0"/>
              <a:t> </a:t>
            </a:r>
            <a:r>
              <a:rPr lang="en-US" dirty="0" err="1"/>
              <a:t>kekacauan</a:t>
            </a:r>
            <a:r>
              <a:rPr lang="en-US" dirty="0"/>
              <a:t> </a:t>
            </a:r>
            <a:r>
              <a:rPr lang="en-US" dirty="0" err="1"/>
              <a:t>apabila</a:t>
            </a:r>
            <a:r>
              <a:rPr lang="en-US" dirty="0"/>
              <a:t> </a:t>
            </a:r>
            <a:r>
              <a:rPr lang="en-US" dirty="0" err="1"/>
              <a:t>tugas</a:t>
            </a:r>
            <a:r>
              <a:rPr lang="en-US" dirty="0"/>
              <a:t> </a:t>
            </a:r>
            <a:r>
              <a:rPr lang="en-US" dirty="0" err="1"/>
              <a:t>tidak</a:t>
            </a:r>
            <a:r>
              <a:rPr lang="en-US" dirty="0"/>
              <a:t> </a:t>
            </a:r>
            <a:r>
              <a:rPr lang="en-US" dirty="0" err="1"/>
              <a:t>dirumuskan</a:t>
            </a:r>
            <a:r>
              <a:rPr lang="en-US" dirty="0"/>
              <a:t> </a:t>
            </a:r>
            <a:r>
              <a:rPr lang="en-US" dirty="0" err="1"/>
              <a:t>dengan</a:t>
            </a:r>
            <a:r>
              <a:rPr lang="en-US" dirty="0"/>
              <a:t> </a:t>
            </a:r>
            <a:r>
              <a:rPr lang="en-US" dirty="0" err="1"/>
              <a:t>jelas</a:t>
            </a:r>
            <a:endParaRPr lang="id-ID" dirty="0"/>
          </a:p>
          <a:p>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8913" name="Object 1"/>
          <p:cNvGraphicFramePr>
            <a:graphicFrameLocks noChangeAspect="1"/>
          </p:cNvGraphicFramePr>
          <p:nvPr/>
        </p:nvGraphicFramePr>
        <p:xfrm>
          <a:off x="0" y="0"/>
          <a:ext cx="9144000" cy="6858000"/>
        </p:xfrm>
        <a:graphic>
          <a:graphicData uri="http://schemas.openxmlformats.org/presentationml/2006/ole">
            <p:oleObj spid="_x0000_s38913" name="Slide" r:id="rId3" imgW="4140587" imgH="3106073" progId="PowerPoint.Slide.12">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Garis Instruksi </a:t>
            </a:r>
            <a:br>
              <a:rPr lang="id-ID" dirty="0" smtClean="0"/>
            </a:br>
            <a:endParaRPr lang="id-ID" dirty="0"/>
          </a:p>
        </p:txBody>
      </p:sp>
      <p:sp>
        <p:nvSpPr>
          <p:cNvPr id="3" name="Content Placeholder 2"/>
          <p:cNvSpPr>
            <a:spLocks noGrp="1"/>
          </p:cNvSpPr>
          <p:nvPr>
            <p:ph idx="1"/>
          </p:nvPr>
        </p:nvSpPr>
        <p:spPr/>
        <p:txBody>
          <a:bodyPr>
            <a:normAutofit fontScale="77500" lnSpcReduction="20000"/>
          </a:bodyPr>
          <a:lstStyle/>
          <a:p>
            <a:pPr marL="0" indent="0">
              <a:buNone/>
            </a:pPr>
            <a:r>
              <a:rPr lang="id-ID" dirty="0" smtClean="0"/>
              <a:t>Adalah </a:t>
            </a:r>
            <a:r>
              <a:rPr lang="id-ID" dirty="0" smtClean="0"/>
              <a:t>menunjukkan hubungan kerja dengan pola perintah atau instruksi yang disampaikan dari pimpinan kepada bawahan dalam rangka pelaksanaan tugas dan wewenang sesuai mekanisme yang berlaku. Adapun penggunaan garis instruksi adalah sebagai berikut :</a:t>
            </a:r>
          </a:p>
          <a:p>
            <a:r>
              <a:rPr lang="id-ID" dirty="0" smtClean="0"/>
              <a:t>Garis Instruksi terdapat pada struktur organisasi dimana terdapat tingkatan atau susunan yang didalamnya terdapat hubungan pimpinan dengan bawahan.</a:t>
            </a:r>
          </a:p>
          <a:p>
            <a:r>
              <a:rPr lang="id-ID" dirty="0" smtClean="0"/>
              <a:t>Garis Instruksi juga menunjukkan mekanisme pertanggungjawaban dari bawahan kepada pimpinan.</a:t>
            </a:r>
          </a:p>
          <a:p>
            <a:r>
              <a:rPr lang="id-ID" dirty="0" smtClean="0"/>
              <a:t>Garis Instruksi ditandai dengan suatu garis lurus yang utuh dengan pimpinan dan bawahan sebagai titik pangkal</a:t>
            </a:r>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Pengorganisasian adalah</a:t>
            </a:r>
            <a:endParaRPr lang="id-ID" dirty="0"/>
          </a:p>
        </p:txBody>
      </p:sp>
      <p:sp>
        <p:nvSpPr>
          <p:cNvPr id="3" name="Content Placeholder 2"/>
          <p:cNvSpPr>
            <a:spLocks noGrp="1"/>
          </p:cNvSpPr>
          <p:nvPr>
            <p:ph idx="1"/>
          </p:nvPr>
        </p:nvSpPr>
        <p:spPr/>
        <p:txBody>
          <a:bodyPr/>
          <a:lstStyle/>
          <a:p>
            <a:r>
              <a:rPr lang="id-ID" dirty="0"/>
              <a:t>mengatur pekerjaan dan kelompok pekerjaan dalam suatu departemen, sehingga karyawan dapat melaksanakan tugas tugas mereka seefektif mungkin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Garis Koordinasi </a:t>
            </a:r>
            <a:r>
              <a:rPr lang="id-ID" dirty="0" smtClean="0"/>
              <a:t>:</a:t>
            </a:r>
            <a:endParaRPr lang="id-ID" dirty="0"/>
          </a:p>
        </p:txBody>
      </p:sp>
      <p:sp>
        <p:nvSpPr>
          <p:cNvPr id="3" name="Content Placeholder 2"/>
          <p:cNvSpPr>
            <a:spLocks noGrp="1"/>
          </p:cNvSpPr>
          <p:nvPr>
            <p:ph idx="1"/>
          </p:nvPr>
        </p:nvSpPr>
        <p:spPr/>
        <p:txBody>
          <a:bodyPr>
            <a:normAutofit fontScale="62500" lnSpcReduction="20000"/>
          </a:bodyPr>
          <a:lstStyle/>
          <a:p>
            <a:pPr marL="0" indent="0">
              <a:buNone/>
            </a:pPr>
            <a:r>
              <a:rPr lang="id-ID" dirty="0" smtClean="0"/>
              <a:t>Adalah </a:t>
            </a:r>
            <a:r>
              <a:rPr lang="id-ID" dirty="0" smtClean="0"/>
              <a:t>garis kerja yang diterjemahkan sebagai hubungan kerjasama atau koordinasi antar beberapa badan yang posisinya sama atau sejajar. Hubungan koordinasi dapat dilakukan antar lembaga atau badan atau pengurus dalam suatu struktur maupun antar struktur organisasi pada semua tingkatan yang sifatnya otonom. Adapun penggunaan garis koordinasi adalah :</a:t>
            </a:r>
          </a:p>
          <a:p>
            <a:r>
              <a:rPr lang="id-ID" dirty="0" smtClean="0"/>
              <a:t>Garis Koordinasi terdapat pada semua tingkatan organisasi yang didalamnya terdapat hubungan antar fungsionaris yang kedudukannya sejajar atau antar tingkatan organisasi yang bersifat otonom, dimana hubungan antara atasan dan bawahan yang bersifat instruksi hanya berkaitan dengan program kerja.</a:t>
            </a:r>
          </a:p>
          <a:p>
            <a:r>
              <a:rPr lang="id-ID" dirty="0" smtClean="0"/>
              <a:t>Dalam Garis Koordinasi tidak terdapat mekanisme atau hubungan pertanggungjawaban. Yang ada hanyalah mekanisme komunikasi dua arah.</a:t>
            </a:r>
          </a:p>
          <a:p>
            <a:r>
              <a:rPr lang="id-ID" dirty="0" smtClean="0"/>
              <a:t>Garis Koordinasi ditandai dengan garis putus-putus yang dapat menghubungkan antara fungsionaris dalam satu tingkatan atau antar tingkatan organisasi.</a:t>
            </a:r>
          </a:p>
          <a:p>
            <a:endParaRPr lang="id-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a:t>Struktur</a:t>
            </a:r>
            <a:r>
              <a:rPr lang="en-US" dirty="0"/>
              <a:t> </a:t>
            </a:r>
            <a:r>
              <a:rPr lang="en-US" dirty="0" err="1"/>
              <a:t>Organisasi</a:t>
            </a:r>
            <a:r>
              <a:rPr lang="en-US" dirty="0"/>
              <a:t> </a:t>
            </a:r>
            <a:r>
              <a:rPr lang="en-US" dirty="0" err="1"/>
              <a:t>Fungsional</a:t>
            </a:r>
            <a:r>
              <a:rPr lang="id-ID" dirty="0"/>
              <a:t/>
            </a:r>
            <a:br>
              <a:rPr lang="id-ID" dirty="0"/>
            </a:br>
            <a:endParaRPr lang="id-ID" dirty="0"/>
          </a:p>
        </p:txBody>
      </p:sp>
      <p:sp>
        <p:nvSpPr>
          <p:cNvPr id="3" name="Content Placeholder 2"/>
          <p:cNvSpPr>
            <a:spLocks noGrp="1"/>
          </p:cNvSpPr>
          <p:nvPr>
            <p:ph idx="1"/>
          </p:nvPr>
        </p:nvSpPr>
        <p:spPr>
          <a:xfrm>
            <a:off x="457200" y="1142984"/>
            <a:ext cx="8229600" cy="4983179"/>
          </a:xfrm>
        </p:spPr>
        <p:txBody>
          <a:bodyPr>
            <a:normAutofit fontScale="85000" lnSpcReduction="20000"/>
          </a:bodyPr>
          <a:lstStyle/>
          <a:p>
            <a:r>
              <a:rPr lang="en-US" dirty="0" err="1"/>
              <a:t>Adalah</a:t>
            </a:r>
            <a:r>
              <a:rPr lang="en-US" dirty="0"/>
              <a:t> </a:t>
            </a:r>
            <a:r>
              <a:rPr lang="en-US" dirty="0" err="1"/>
              <a:t>struktur</a:t>
            </a:r>
            <a:r>
              <a:rPr lang="en-US" dirty="0"/>
              <a:t> </a:t>
            </a:r>
            <a:r>
              <a:rPr lang="en-US" dirty="0" err="1"/>
              <a:t>organisasi</a:t>
            </a:r>
            <a:r>
              <a:rPr lang="en-US" dirty="0"/>
              <a:t> yang </a:t>
            </a:r>
            <a:r>
              <a:rPr lang="en-US" dirty="0" err="1"/>
              <a:t>pembagian</a:t>
            </a:r>
            <a:r>
              <a:rPr lang="en-US" dirty="0"/>
              <a:t> </a:t>
            </a:r>
            <a:r>
              <a:rPr lang="en-US" dirty="0" err="1"/>
              <a:t>tugasnya</a:t>
            </a:r>
            <a:r>
              <a:rPr lang="en-US" dirty="0"/>
              <a:t> </a:t>
            </a:r>
            <a:r>
              <a:rPr lang="en-US" dirty="0" err="1"/>
              <a:t>atas</a:t>
            </a:r>
            <a:r>
              <a:rPr lang="en-US" dirty="0"/>
              <a:t> </a:t>
            </a:r>
            <a:r>
              <a:rPr lang="en-US" dirty="0" err="1"/>
              <a:t>para</a:t>
            </a:r>
            <a:r>
              <a:rPr lang="en-US" dirty="0"/>
              <a:t> </a:t>
            </a:r>
            <a:r>
              <a:rPr lang="en-US" dirty="0" err="1"/>
              <a:t>pejabatnya</a:t>
            </a:r>
            <a:r>
              <a:rPr lang="en-US" dirty="0"/>
              <a:t> </a:t>
            </a:r>
            <a:r>
              <a:rPr lang="en-US" dirty="0" err="1"/>
              <a:t>disesuaikan</a:t>
            </a:r>
            <a:r>
              <a:rPr lang="en-US" dirty="0"/>
              <a:t> </a:t>
            </a:r>
            <a:r>
              <a:rPr lang="en-US" dirty="0" err="1"/>
              <a:t>dengan</a:t>
            </a:r>
            <a:r>
              <a:rPr lang="en-US" dirty="0"/>
              <a:t> </a:t>
            </a:r>
            <a:r>
              <a:rPr lang="en-US" dirty="0" err="1"/>
              <a:t>bidang</a:t>
            </a:r>
            <a:r>
              <a:rPr lang="en-US" dirty="0"/>
              <a:t> </a:t>
            </a:r>
            <a:r>
              <a:rPr lang="en-US" dirty="0" err="1"/>
              <a:t>keahliannya</a:t>
            </a:r>
            <a:r>
              <a:rPr lang="en-US" dirty="0"/>
              <a:t>. </a:t>
            </a:r>
            <a:r>
              <a:rPr lang="en-US" dirty="0" err="1"/>
              <a:t>Organisasi</a:t>
            </a:r>
            <a:r>
              <a:rPr lang="en-US" dirty="0"/>
              <a:t> </a:t>
            </a:r>
            <a:r>
              <a:rPr lang="en-US" dirty="0" err="1"/>
              <a:t>ini</a:t>
            </a:r>
            <a:r>
              <a:rPr lang="en-US" dirty="0"/>
              <a:t> </a:t>
            </a:r>
            <a:r>
              <a:rPr lang="en-US" dirty="0" err="1"/>
              <a:t>tidak</a:t>
            </a:r>
            <a:r>
              <a:rPr lang="en-US" dirty="0"/>
              <a:t> </a:t>
            </a:r>
            <a:r>
              <a:rPr lang="en-US" dirty="0" err="1"/>
              <a:t>terlalu</a:t>
            </a:r>
            <a:r>
              <a:rPr lang="en-US" dirty="0"/>
              <a:t> </a:t>
            </a:r>
            <a:r>
              <a:rPr lang="en-US" dirty="0" err="1"/>
              <a:t>menekankan</a:t>
            </a:r>
            <a:r>
              <a:rPr lang="en-US" dirty="0"/>
              <a:t> </a:t>
            </a:r>
            <a:r>
              <a:rPr lang="en-US" dirty="0" err="1"/>
              <a:t>pada</a:t>
            </a:r>
            <a:r>
              <a:rPr lang="en-US" dirty="0"/>
              <a:t> </a:t>
            </a:r>
            <a:r>
              <a:rPr lang="en-US" dirty="0" err="1"/>
              <a:t>hierarki</a:t>
            </a:r>
            <a:r>
              <a:rPr lang="en-US" dirty="0"/>
              <a:t> structural, </a:t>
            </a:r>
            <a:r>
              <a:rPr lang="en-US" dirty="0" err="1"/>
              <a:t>namun</a:t>
            </a:r>
            <a:r>
              <a:rPr lang="en-US" dirty="0"/>
              <a:t> </a:t>
            </a:r>
            <a:r>
              <a:rPr lang="en-US" dirty="0" err="1"/>
              <a:t>lebih</a:t>
            </a:r>
            <a:r>
              <a:rPr lang="en-US" dirty="0"/>
              <a:t> </a:t>
            </a:r>
            <a:r>
              <a:rPr lang="en-US" dirty="0" err="1"/>
              <a:t>menekankan</a:t>
            </a:r>
            <a:r>
              <a:rPr lang="en-US" dirty="0"/>
              <a:t> </a:t>
            </a:r>
            <a:r>
              <a:rPr lang="en-US" dirty="0" err="1"/>
              <a:t>pada</a:t>
            </a:r>
            <a:r>
              <a:rPr lang="en-US" dirty="0"/>
              <a:t> </a:t>
            </a:r>
            <a:r>
              <a:rPr lang="en-US" dirty="0" err="1"/>
              <a:t>sifat</a:t>
            </a:r>
            <a:r>
              <a:rPr lang="en-US" dirty="0"/>
              <a:t> </a:t>
            </a:r>
            <a:r>
              <a:rPr lang="en-US" dirty="0" err="1"/>
              <a:t>dan</a:t>
            </a:r>
            <a:r>
              <a:rPr lang="en-US" dirty="0"/>
              <a:t> </a:t>
            </a:r>
            <a:r>
              <a:rPr lang="en-US" dirty="0" err="1"/>
              <a:t>macam</a:t>
            </a:r>
            <a:r>
              <a:rPr lang="en-US" dirty="0"/>
              <a:t> </a:t>
            </a:r>
            <a:r>
              <a:rPr lang="en-US" dirty="0" err="1"/>
              <a:t>fungsi</a:t>
            </a:r>
            <a:r>
              <a:rPr lang="en-US" dirty="0"/>
              <a:t> yang </a:t>
            </a:r>
            <a:r>
              <a:rPr lang="en-US" dirty="0" err="1"/>
              <a:t>akan</a:t>
            </a:r>
            <a:r>
              <a:rPr lang="en-US" dirty="0"/>
              <a:t> </a:t>
            </a:r>
            <a:r>
              <a:rPr lang="en-US" dirty="0" err="1"/>
              <a:t>dilaksanakan</a:t>
            </a:r>
            <a:r>
              <a:rPr lang="en-US" dirty="0"/>
              <a:t>. </a:t>
            </a:r>
            <a:r>
              <a:rPr lang="en-US" dirty="0" err="1"/>
              <a:t>Bawahan</a:t>
            </a:r>
            <a:r>
              <a:rPr lang="en-US" dirty="0"/>
              <a:t> </a:t>
            </a:r>
            <a:r>
              <a:rPr lang="en-US" dirty="0" err="1"/>
              <a:t>dapat</a:t>
            </a:r>
            <a:r>
              <a:rPr lang="en-US" dirty="0"/>
              <a:t> </a:t>
            </a:r>
            <a:r>
              <a:rPr lang="en-US" dirty="0" err="1"/>
              <a:t>menerima</a:t>
            </a:r>
            <a:r>
              <a:rPr lang="en-US" dirty="0"/>
              <a:t> </a:t>
            </a:r>
            <a:r>
              <a:rPr lang="en-US" dirty="0" err="1"/>
              <a:t>perintah</a:t>
            </a:r>
            <a:r>
              <a:rPr lang="en-US" dirty="0"/>
              <a:t> </a:t>
            </a:r>
            <a:r>
              <a:rPr lang="en-US" dirty="0" err="1"/>
              <a:t>dari</a:t>
            </a:r>
            <a:r>
              <a:rPr lang="en-US" dirty="0"/>
              <a:t> </a:t>
            </a:r>
            <a:r>
              <a:rPr lang="en-US" dirty="0" err="1"/>
              <a:t>beberapa</a:t>
            </a:r>
            <a:r>
              <a:rPr lang="en-US" dirty="0"/>
              <a:t> </a:t>
            </a:r>
            <a:r>
              <a:rPr lang="en-US" dirty="0" err="1"/>
              <a:t>pejabat</a:t>
            </a:r>
            <a:r>
              <a:rPr lang="en-US" dirty="0"/>
              <a:t> </a:t>
            </a:r>
            <a:r>
              <a:rPr lang="en-US" dirty="0" err="1"/>
              <a:t>dan</a:t>
            </a:r>
            <a:r>
              <a:rPr lang="en-US" dirty="0"/>
              <a:t> </a:t>
            </a:r>
            <a:r>
              <a:rPr lang="en-US" dirty="0" err="1"/>
              <a:t>mempertanggung</a:t>
            </a:r>
            <a:r>
              <a:rPr lang="en-US" dirty="0"/>
              <a:t> </a:t>
            </a:r>
            <a:r>
              <a:rPr lang="en-US" dirty="0" err="1"/>
              <a:t>jawabkan</a:t>
            </a:r>
            <a:r>
              <a:rPr lang="en-US" dirty="0"/>
              <a:t> </a:t>
            </a:r>
            <a:r>
              <a:rPr lang="en-US" dirty="0" err="1"/>
              <a:t>pada</a:t>
            </a:r>
            <a:r>
              <a:rPr lang="en-US" dirty="0"/>
              <a:t> </a:t>
            </a:r>
            <a:r>
              <a:rPr lang="en-US" dirty="0" err="1"/>
              <a:t>pejabat</a:t>
            </a:r>
            <a:r>
              <a:rPr lang="en-US" dirty="0"/>
              <a:t> </a:t>
            </a:r>
            <a:r>
              <a:rPr lang="en-US" dirty="0" err="1"/>
              <a:t>masing-masing</a:t>
            </a:r>
            <a:r>
              <a:rPr lang="en-US" dirty="0" smtClean="0"/>
              <a:t>.</a:t>
            </a:r>
            <a:endParaRPr lang="id-ID" dirty="0" smtClean="0"/>
          </a:p>
          <a:p>
            <a:r>
              <a:rPr lang="en-US" dirty="0" smtClean="0"/>
              <a:t> </a:t>
            </a:r>
            <a:r>
              <a:rPr lang="en-US" dirty="0" err="1"/>
              <a:t>Perbedaan</a:t>
            </a:r>
            <a:r>
              <a:rPr lang="en-US" dirty="0"/>
              <a:t> </a:t>
            </a:r>
            <a:r>
              <a:rPr lang="en-US" dirty="0" err="1"/>
              <a:t>struktur</a:t>
            </a:r>
            <a:r>
              <a:rPr lang="en-US" dirty="0"/>
              <a:t> </a:t>
            </a:r>
            <a:r>
              <a:rPr lang="en-US" dirty="0" err="1"/>
              <a:t>organisasi</a:t>
            </a:r>
            <a:r>
              <a:rPr lang="en-US" dirty="0"/>
              <a:t> </a:t>
            </a:r>
            <a:r>
              <a:rPr lang="en-US" dirty="0" err="1"/>
              <a:t>garis</a:t>
            </a:r>
            <a:r>
              <a:rPr lang="en-US" dirty="0"/>
              <a:t> </a:t>
            </a:r>
            <a:r>
              <a:rPr lang="en-US" dirty="0" err="1"/>
              <a:t>dan</a:t>
            </a:r>
            <a:r>
              <a:rPr lang="en-US" dirty="0"/>
              <a:t> </a:t>
            </a:r>
            <a:r>
              <a:rPr lang="en-US" dirty="0" err="1"/>
              <a:t>staf</a:t>
            </a:r>
            <a:r>
              <a:rPr lang="en-US" dirty="0"/>
              <a:t> </a:t>
            </a:r>
            <a:r>
              <a:rPr lang="en-US" dirty="0" err="1"/>
              <a:t>dengan</a:t>
            </a:r>
            <a:r>
              <a:rPr lang="en-US" dirty="0"/>
              <a:t> </a:t>
            </a:r>
            <a:r>
              <a:rPr lang="en-US" dirty="0" err="1"/>
              <a:t>struktur</a:t>
            </a:r>
            <a:r>
              <a:rPr lang="en-US" dirty="0"/>
              <a:t> </a:t>
            </a:r>
            <a:r>
              <a:rPr lang="en-US" dirty="0" err="1"/>
              <a:t>organisasi</a:t>
            </a:r>
            <a:r>
              <a:rPr lang="en-US" dirty="0"/>
              <a:t> </a:t>
            </a:r>
            <a:r>
              <a:rPr lang="en-US" dirty="0" err="1"/>
              <a:t>fungsional</a:t>
            </a:r>
            <a:r>
              <a:rPr lang="en-US" dirty="0"/>
              <a:t> </a:t>
            </a:r>
            <a:r>
              <a:rPr lang="en-US" dirty="0" err="1"/>
              <a:t>adalah</a:t>
            </a:r>
            <a:r>
              <a:rPr lang="en-US" dirty="0"/>
              <a:t> </a:t>
            </a:r>
            <a:r>
              <a:rPr lang="en-US" dirty="0" err="1"/>
              <a:t>struktur</a:t>
            </a:r>
            <a:r>
              <a:rPr lang="en-US" dirty="0"/>
              <a:t> </a:t>
            </a:r>
            <a:r>
              <a:rPr lang="en-US" dirty="0" err="1"/>
              <a:t>organisasi</a:t>
            </a:r>
            <a:r>
              <a:rPr lang="en-US" dirty="0"/>
              <a:t> </a:t>
            </a:r>
            <a:r>
              <a:rPr lang="en-US" dirty="0" err="1"/>
              <a:t>fungsional</a:t>
            </a:r>
            <a:r>
              <a:rPr lang="en-US" dirty="0"/>
              <a:t> </a:t>
            </a:r>
            <a:r>
              <a:rPr lang="en-US" dirty="0" err="1"/>
              <a:t>terdiri</a:t>
            </a:r>
            <a:r>
              <a:rPr lang="en-US" dirty="0"/>
              <a:t> </a:t>
            </a:r>
            <a:r>
              <a:rPr lang="en-US" dirty="0" err="1"/>
              <a:t>atas</a:t>
            </a:r>
            <a:r>
              <a:rPr lang="en-US" dirty="0"/>
              <a:t> </a:t>
            </a:r>
            <a:r>
              <a:rPr lang="en-US" dirty="0" err="1"/>
              <a:t>spesialis</a:t>
            </a:r>
            <a:r>
              <a:rPr lang="en-US" dirty="0"/>
              <a:t> staff yang </a:t>
            </a:r>
            <a:r>
              <a:rPr lang="en-US" dirty="0" err="1"/>
              <a:t>dapat</a:t>
            </a:r>
            <a:r>
              <a:rPr lang="en-US" dirty="0"/>
              <a:t> </a:t>
            </a:r>
            <a:r>
              <a:rPr lang="en-US" dirty="0" err="1"/>
              <a:t>melaksanakan</a:t>
            </a:r>
            <a:r>
              <a:rPr lang="en-US" dirty="0"/>
              <a:t> </a:t>
            </a:r>
            <a:r>
              <a:rPr lang="en-US" dirty="0" err="1"/>
              <a:t>otoritas</a:t>
            </a:r>
            <a:r>
              <a:rPr lang="en-US" dirty="0"/>
              <a:t> </a:t>
            </a:r>
            <a:r>
              <a:rPr lang="en-US" dirty="0" err="1"/>
              <a:t>langsung</a:t>
            </a:r>
            <a:r>
              <a:rPr lang="en-US" dirty="0"/>
              <a:t> </a:t>
            </a:r>
            <a:r>
              <a:rPr lang="en-US" dirty="0" err="1"/>
              <a:t>atas</a:t>
            </a:r>
            <a:r>
              <a:rPr lang="en-US" dirty="0"/>
              <a:t> </a:t>
            </a:r>
            <a:r>
              <a:rPr lang="en-US" dirty="0" err="1"/>
              <a:t>beberapa</a:t>
            </a:r>
            <a:r>
              <a:rPr lang="en-US" dirty="0"/>
              <a:t> </a:t>
            </a:r>
            <a:r>
              <a:rPr lang="en-US" dirty="0" err="1"/>
              <a:t>kegiatan</a:t>
            </a:r>
            <a:r>
              <a:rPr lang="en-US" dirty="0"/>
              <a:t> </a:t>
            </a:r>
            <a:r>
              <a:rPr lang="en-US" dirty="0" err="1"/>
              <a:t>departemen</a:t>
            </a:r>
            <a:r>
              <a:rPr lang="en-US" dirty="0"/>
              <a:t> </a:t>
            </a:r>
            <a:r>
              <a:rPr lang="en-US" dirty="0" err="1"/>
              <a:t>garis</a:t>
            </a:r>
            <a:r>
              <a:rPr lang="en-US" dirty="0"/>
              <a:t>.</a:t>
            </a:r>
            <a:endParaRPr lang="id-ID" dirty="0"/>
          </a:p>
          <a:p>
            <a:endParaRPr lang="id-ID" dirty="0"/>
          </a:p>
          <a:p>
            <a:endParaRPr lang="id-ID"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Keuntungan menggunakan struktur organisasi fungsional antara lain:</a:t>
            </a:r>
          </a:p>
        </p:txBody>
      </p:sp>
      <p:sp>
        <p:nvSpPr>
          <p:cNvPr id="3" name="Content Placeholder 2"/>
          <p:cNvSpPr>
            <a:spLocks noGrp="1"/>
          </p:cNvSpPr>
          <p:nvPr>
            <p:ph idx="1"/>
          </p:nvPr>
        </p:nvSpPr>
        <p:spPr/>
        <p:txBody>
          <a:bodyPr>
            <a:normAutofit fontScale="92500" lnSpcReduction="10000"/>
          </a:bodyPr>
          <a:lstStyle/>
          <a:p>
            <a:pPr lvl="0"/>
            <a:r>
              <a:rPr lang="en-US" dirty="0" err="1"/>
              <a:t>Spesialisasi</a:t>
            </a:r>
            <a:r>
              <a:rPr lang="en-US" dirty="0"/>
              <a:t> </a:t>
            </a:r>
            <a:r>
              <a:rPr lang="en-US" dirty="0" err="1"/>
              <a:t>menyebabkan</a:t>
            </a:r>
            <a:r>
              <a:rPr lang="en-US" dirty="0"/>
              <a:t> </a:t>
            </a:r>
            <a:r>
              <a:rPr lang="en-US" dirty="0" err="1"/>
              <a:t>perencanaan</a:t>
            </a:r>
            <a:r>
              <a:rPr lang="en-US" dirty="0"/>
              <a:t> </a:t>
            </a:r>
            <a:r>
              <a:rPr lang="en-US" dirty="0" err="1"/>
              <a:t>dapat</a:t>
            </a:r>
            <a:r>
              <a:rPr lang="en-US" dirty="0"/>
              <a:t> </a:t>
            </a:r>
            <a:r>
              <a:rPr lang="en-US" dirty="0" err="1"/>
              <a:t>dilaksanakan</a:t>
            </a:r>
            <a:r>
              <a:rPr lang="en-US" dirty="0"/>
              <a:t> </a:t>
            </a:r>
            <a:r>
              <a:rPr lang="en-US" dirty="0" err="1"/>
              <a:t>dengan</a:t>
            </a:r>
            <a:r>
              <a:rPr lang="en-US" dirty="0"/>
              <a:t> </a:t>
            </a:r>
            <a:r>
              <a:rPr lang="en-US" dirty="0" err="1"/>
              <a:t>baik</a:t>
            </a:r>
            <a:r>
              <a:rPr lang="en-US" dirty="0"/>
              <a:t>, </a:t>
            </a:r>
            <a:r>
              <a:rPr lang="en-US" dirty="0" err="1"/>
              <a:t>dengan</a:t>
            </a:r>
            <a:r>
              <a:rPr lang="en-US" dirty="0"/>
              <a:t> </a:t>
            </a:r>
            <a:r>
              <a:rPr lang="en-US" dirty="0" err="1"/>
              <a:t>memusatkan</a:t>
            </a:r>
            <a:r>
              <a:rPr lang="en-US" dirty="0"/>
              <a:t> </a:t>
            </a:r>
            <a:r>
              <a:rPr lang="en-US" dirty="0" err="1"/>
              <a:t>keahlian</a:t>
            </a:r>
            <a:r>
              <a:rPr lang="en-US" dirty="0"/>
              <a:t> </a:t>
            </a:r>
            <a:r>
              <a:rPr lang="en-US" dirty="0" err="1"/>
              <a:t>masing-masing</a:t>
            </a:r>
            <a:r>
              <a:rPr lang="en-US" dirty="0"/>
              <a:t>.</a:t>
            </a:r>
            <a:endParaRPr lang="id-ID" dirty="0"/>
          </a:p>
          <a:p>
            <a:pPr lvl="0"/>
            <a:r>
              <a:rPr lang="en-US" dirty="0" err="1"/>
              <a:t>Spesialisasi</a:t>
            </a:r>
            <a:r>
              <a:rPr lang="en-US" dirty="0"/>
              <a:t> staff </a:t>
            </a:r>
            <a:r>
              <a:rPr lang="en-US" dirty="0" err="1"/>
              <a:t>dapat</a:t>
            </a:r>
            <a:r>
              <a:rPr lang="en-US" dirty="0"/>
              <a:t> </a:t>
            </a:r>
            <a:r>
              <a:rPr lang="en-US" dirty="0" err="1"/>
              <a:t>dimanfaatkan</a:t>
            </a:r>
            <a:r>
              <a:rPr lang="en-US" dirty="0"/>
              <a:t> </a:t>
            </a:r>
            <a:r>
              <a:rPr lang="en-US" dirty="0" err="1"/>
              <a:t>secara</a:t>
            </a:r>
            <a:r>
              <a:rPr lang="en-US" dirty="0"/>
              <a:t> optimal (</a:t>
            </a:r>
            <a:r>
              <a:rPr lang="en-US" dirty="0" err="1"/>
              <a:t>efektif</a:t>
            </a:r>
            <a:r>
              <a:rPr lang="en-US" dirty="0"/>
              <a:t> </a:t>
            </a:r>
            <a:r>
              <a:rPr lang="en-US" dirty="0" err="1"/>
              <a:t>dan</a:t>
            </a:r>
            <a:r>
              <a:rPr lang="en-US" dirty="0"/>
              <a:t> </a:t>
            </a:r>
            <a:r>
              <a:rPr lang="en-US" dirty="0" err="1"/>
              <a:t>efisien</a:t>
            </a:r>
            <a:r>
              <a:rPr lang="en-US" dirty="0"/>
              <a:t>)</a:t>
            </a:r>
            <a:endParaRPr lang="id-ID" dirty="0"/>
          </a:p>
          <a:p>
            <a:pPr lvl="0"/>
            <a:r>
              <a:rPr lang="en-US" dirty="0" err="1"/>
              <a:t>Koordinasi</a:t>
            </a:r>
            <a:r>
              <a:rPr lang="en-US" dirty="0"/>
              <a:t> </a:t>
            </a:r>
            <a:r>
              <a:rPr lang="en-US" dirty="0" err="1"/>
              <a:t>mudah</a:t>
            </a:r>
            <a:r>
              <a:rPr lang="en-US" dirty="0"/>
              <a:t> </a:t>
            </a:r>
            <a:r>
              <a:rPr lang="en-US" dirty="0" err="1"/>
              <a:t>dilaksannakan</a:t>
            </a:r>
            <a:r>
              <a:rPr lang="en-US" dirty="0"/>
              <a:t> </a:t>
            </a:r>
            <a:endParaRPr lang="id-ID" dirty="0"/>
          </a:p>
          <a:p>
            <a:pPr lvl="0"/>
            <a:r>
              <a:rPr lang="en-US" dirty="0" err="1"/>
              <a:t>Memungkinkan</a:t>
            </a:r>
            <a:r>
              <a:rPr lang="en-US" dirty="0"/>
              <a:t> </a:t>
            </a:r>
            <a:r>
              <a:rPr lang="en-US" dirty="0" err="1"/>
              <a:t>pengawasan</a:t>
            </a:r>
            <a:r>
              <a:rPr lang="en-US" dirty="0"/>
              <a:t> </a:t>
            </a:r>
            <a:r>
              <a:rPr lang="en-US" dirty="0" err="1"/>
              <a:t>manajemen</a:t>
            </a:r>
            <a:r>
              <a:rPr lang="en-US" dirty="0"/>
              <a:t> </a:t>
            </a:r>
            <a:r>
              <a:rPr lang="en-US" dirty="0" err="1"/>
              <a:t>puncak</a:t>
            </a:r>
            <a:r>
              <a:rPr lang="en-US" dirty="0"/>
              <a:t> </a:t>
            </a:r>
            <a:r>
              <a:rPr lang="en-US" dirty="0" err="1"/>
              <a:t>lebih</a:t>
            </a:r>
            <a:r>
              <a:rPr lang="en-US" dirty="0"/>
              <a:t> </a:t>
            </a:r>
            <a:r>
              <a:rPr lang="en-US" dirty="0" err="1"/>
              <a:t>ketat</a:t>
            </a:r>
            <a:r>
              <a:rPr lang="en-US" dirty="0"/>
              <a:t> </a:t>
            </a:r>
            <a:r>
              <a:rPr lang="en-US" dirty="0" err="1"/>
              <a:t>terhadap</a:t>
            </a:r>
            <a:r>
              <a:rPr lang="en-US" dirty="0"/>
              <a:t> </a:t>
            </a:r>
            <a:r>
              <a:rPr lang="en-US" dirty="0" err="1"/>
              <a:t>fungsi-fungsi</a:t>
            </a:r>
            <a:endParaRPr lang="id-ID" dirty="0"/>
          </a:p>
          <a:p>
            <a:pPr lvl="0"/>
            <a:r>
              <a:rPr lang="en-US" dirty="0" err="1"/>
              <a:t>Pekerjaan</a:t>
            </a:r>
            <a:r>
              <a:rPr lang="en-US" dirty="0"/>
              <a:t> </a:t>
            </a:r>
            <a:r>
              <a:rPr lang="en-US" dirty="0" err="1"/>
              <a:t>otak</a:t>
            </a:r>
            <a:r>
              <a:rPr lang="en-US" dirty="0"/>
              <a:t> </a:t>
            </a:r>
            <a:r>
              <a:rPr lang="en-US" dirty="0" err="1"/>
              <a:t>terpisah</a:t>
            </a:r>
            <a:r>
              <a:rPr lang="en-US" dirty="0"/>
              <a:t> </a:t>
            </a:r>
            <a:r>
              <a:rPr lang="en-US" dirty="0" err="1"/>
              <a:t>dengan</a:t>
            </a:r>
            <a:r>
              <a:rPr lang="en-US" dirty="0"/>
              <a:t> </a:t>
            </a:r>
            <a:r>
              <a:rPr lang="en-US" dirty="0" err="1"/>
              <a:t>pekerjaan</a:t>
            </a:r>
            <a:r>
              <a:rPr lang="en-US" dirty="0"/>
              <a:t> </a:t>
            </a:r>
            <a:r>
              <a:rPr lang="en-US" dirty="0" err="1"/>
              <a:t>otot</a:t>
            </a:r>
            <a:endParaRPr lang="id-ID" dirty="0"/>
          </a:p>
          <a:p>
            <a:endParaRPr lang="id-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Kelemahan</a:t>
            </a:r>
            <a:r>
              <a:rPr lang="en-US" dirty="0"/>
              <a:t> </a:t>
            </a:r>
            <a:r>
              <a:rPr lang="en-US" dirty="0" err="1"/>
              <a:t>menggunakan</a:t>
            </a:r>
            <a:r>
              <a:rPr lang="en-US" dirty="0"/>
              <a:t> </a:t>
            </a:r>
            <a:r>
              <a:rPr lang="en-US" dirty="0" err="1"/>
              <a:t>struktur</a:t>
            </a:r>
            <a:r>
              <a:rPr lang="en-US" dirty="0"/>
              <a:t> </a:t>
            </a:r>
            <a:r>
              <a:rPr lang="en-US" dirty="0" err="1"/>
              <a:t>organisasi</a:t>
            </a:r>
            <a:r>
              <a:rPr lang="en-US" dirty="0"/>
              <a:t> </a:t>
            </a:r>
            <a:r>
              <a:rPr lang="en-US" dirty="0" err="1"/>
              <a:t>fungsional</a:t>
            </a:r>
            <a:r>
              <a:rPr lang="en-US" dirty="0"/>
              <a:t> </a:t>
            </a:r>
            <a:r>
              <a:rPr lang="en-US" dirty="0" err="1"/>
              <a:t>antara</a:t>
            </a:r>
            <a:r>
              <a:rPr lang="en-US" dirty="0"/>
              <a:t> lain</a:t>
            </a:r>
            <a:r>
              <a:rPr lang="en-US" dirty="0" smtClean="0"/>
              <a:t>:</a:t>
            </a:r>
            <a:endParaRPr lang="id-ID" dirty="0"/>
          </a:p>
        </p:txBody>
      </p:sp>
      <p:sp>
        <p:nvSpPr>
          <p:cNvPr id="3" name="Content Placeholder 2"/>
          <p:cNvSpPr>
            <a:spLocks noGrp="1"/>
          </p:cNvSpPr>
          <p:nvPr>
            <p:ph idx="1"/>
          </p:nvPr>
        </p:nvSpPr>
        <p:spPr/>
        <p:txBody>
          <a:bodyPr/>
          <a:lstStyle/>
          <a:p>
            <a:pPr lvl="0"/>
            <a:r>
              <a:rPr lang="en-US" dirty="0" err="1"/>
              <a:t>Tidak</a:t>
            </a:r>
            <a:r>
              <a:rPr lang="en-US" dirty="0"/>
              <a:t> </a:t>
            </a:r>
            <a:r>
              <a:rPr lang="en-US" dirty="0" err="1"/>
              <a:t>jelas</a:t>
            </a:r>
            <a:r>
              <a:rPr lang="en-US" dirty="0"/>
              <a:t> </a:t>
            </a:r>
            <a:r>
              <a:rPr lang="en-US" dirty="0" err="1"/>
              <a:t>siapa</a:t>
            </a:r>
            <a:r>
              <a:rPr lang="en-US" dirty="0"/>
              <a:t> yang </a:t>
            </a:r>
            <a:r>
              <a:rPr lang="en-US" dirty="0" err="1"/>
              <a:t>bertanggung</a:t>
            </a:r>
            <a:r>
              <a:rPr lang="en-US" dirty="0"/>
              <a:t> </a:t>
            </a:r>
            <a:r>
              <a:rPr lang="en-US" dirty="0" err="1"/>
              <a:t>jawab</a:t>
            </a:r>
            <a:r>
              <a:rPr lang="en-US" dirty="0"/>
              <a:t> </a:t>
            </a:r>
            <a:r>
              <a:rPr lang="en-US" dirty="0" err="1"/>
              <a:t>penuh</a:t>
            </a:r>
            <a:r>
              <a:rPr lang="en-US" dirty="0"/>
              <a:t> </a:t>
            </a:r>
            <a:r>
              <a:rPr lang="en-US" dirty="0" err="1"/>
              <a:t>atas</a:t>
            </a:r>
            <a:r>
              <a:rPr lang="en-US" dirty="0"/>
              <a:t>  </a:t>
            </a:r>
            <a:r>
              <a:rPr lang="en-US" dirty="0" err="1"/>
              <a:t>suatu</a:t>
            </a:r>
            <a:r>
              <a:rPr lang="en-US" dirty="0"/>
              <a:t> </a:t>
            </a:r>
            <a:r>
              <a:rPr lang="en-US" dirty="0" err="1"/>
              <a:t>pekerjaan</a:t>
            </a:r>
            <a:r>
              <a:rPr lang="en-US" dirty="0"/>
              <a:t>.</a:t>
            </a:r>
            <a:endParaRPr lang="id-ID" dirty="0"/>
          </a:p>
          <a:p>
            <a:pPr lvl="0"/>
            <a:r>
              <a:rPr lang="en-US" dirty="0" err="1"/>
              <a:t>Banyaknya</a:t>
            </a:r>
            <a:r>
              <a:rPr lang="en-US" dirty="0"/>
              <a:t> </a:t>
            </a:r>
            <a:r>
              <a:rPr lang="en-US" dirty="0" err="1"/>
              <a:t>atasan</a:t>
            </a:r>
            <a:r>
              <a:rPr lang="en-US" dirty="0"/>
              <a:t> </a:t>
            </a:r>
            <a:r>
              <a:rPr lang="en-US" dirty="0" err="1"/>
              <a:t>membingungkan</a:t>
            </a:r>
            <a:r>
              <a:rPr lang="en-US" dirty="0"/>
              <a:t> </a:t>
            </a:r>
            <a:r>
              <a:rPr lang="en-US" dirty="0" err="1"/>
              <a:t>bawahan</a:t>
            </a:r>
            <a:endParaRPr lang="id-ID" dirty="0"/>
          </a:p>
          <a:p>
            <a:pPr lvl="0"/>
            <a:r>
              <a:rPr lang="en-US" dirty="0" err="1"/>
              <a:t>Saling</a:t>
            </a:r>
            <a:r>
              <a:rPr lang="en-US" dirty="0"/>
              <a:t> </a:t>
            </a:r>
            <a:r>
              <a:rPr lang="en-US" dirty="0" err="1"/>
              <a:t>mementingkan</a:t>
            </a:r>
            <a:r>
              <a:rPr lang="en-US" dirty="0"/>
              <a:t> </a:t>
            </a:r>
            <a:r>
              <a:rPr lang="en-US" dirty="0" err="1"/>
              <a:t>fungsinya</a:t>
            </a:r>
            <a:r>
              <a:rPr lang="en-US" dirty="0"/>
              <a:t> </a:t>
            </a:r>
            <a:r>
              <a:rPr lang="en-US" dirty="0" err="1"/>
              <a:t>masing-masing</a:t>
            </a:r>
            <a:r>
              <a:rPr lang="en-US" dirty="0"/>
              <a:t> </a:t>
            </a:r>
            <a:r>
              <a:rPr lang="en-US" dirty="0" err="1"/>
              <a:t>sehingga</a:t>
            </a:r>
            <a:r>
              <a:rPr lang="en-US" dirty="0"/>
              <a:t> </a:t>
            </a:r>
            <a:r>
              <a:rPr lang="en-US" dirty="0" err="1"/>
              <a:t>dapat</a:t>
            </a:r>
            <a:r>
              <a:rPr lang="en-US" dirty="0"/>
              <a:t> </a:t>
            </a:r>
            <a:r>
              <a:rPr lang="en-US" dirty="0" err="1"/>
              <a:t>menimbulkan</a:t>
            </a:r>
            <a:r>
              <a:rPr lang="en-US" dirty="0"/>
              <a:t> </a:t>
            </a:r>
            <a:r>
              <a:rPr lang="en-US" dirty="0" err="1"/>
              <a:t>konflik</a:t>
            </a:r>
            <a:r>
              <a:rPr lang="en-US" dirty="0"/>
              <a:t> </a:t>
            </a:r>
            <a:r>
              <a:rPr lang="en-US" dirty="0" err="1"/>
              <a:t>antar</a:t>
            </a:r>
            <a:r>
              <a:rPr lang="en-US" dirty="0"/>
              <a:t> </a:t>
            </a:r>
            <a:r>
              <a:rPr lang="en-US" dirty="0" err="1"/>
              <a:t>fungsi</a:t>
            </a:r>
            <a:endParaRPr lang="id-ID" dirty="0"/>
          </a:p>
          <a:p>
            <a:pPr lvl="0"/>
            <a:r>
              <a:rPr lang="en-US" dirty="0" err="1"/>
              <a:t>Sukar</a:t>
            </a:r>
            <a:r>
              <a:rPr lang="en-US" dirty="0"/>
              <a:t> </a:t>
            </a:r>
            <a:r>
              <a:rPr lang="en-US" dirty="0" err="1"/>
              <a:t>melakukan</a:t>
            </a:r>
            <a:r>
              <a:rPr lang="en-US" dirty="0"/>
              <a:t> </a:t>
            </a:r>
            <a:r>
              <a:rPr lang="en-US" dirty="0" err="1"/>
              <a:t>mutasi</a:t>
            </a:r>
            <a:endParaRPr lang="id-ID" dirty="0"/>
          </a:p>
          <a:p>
            <a:pPr>
              <a:buNone/>
            </a:pPr>
            <a:endParaRPr lang="id-ID"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endParaRPr lang="id-ID"/>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3009" name="Object 1"/>
          <p:cNvGraphicFramePr>
            <a:graphicFrameLocks noChangeAspect="1"/>
          </p:cNvGraphicFramePr>
          <p:nvPr/>
        </p:nvGraphicFramePr>
        <p:xfrm>
          <a:off x="0" y="0"/>
          <a:ext cx="9144000" cy="6858000"/>
        </p:xfrm>
        <a:graphic>
          <a:graphicData uri="http://schemas.openxmlformats.org/presentationml/2006/ole">
            <p:oleObj spid="_x0000_s43009" name="Slide" r:id="rId3" imgW="3843519" imgH="2881793" progId="PowerPoint.Slide.12">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err="1"/>
              <a:t>Struktur</a:t>
            </a:r>
            <a:r>
              <a:rPr lang="en-US" dirty="0"/>
              <a:t> </a:t>
            </a:r>
            <a:r>
              <a:rPr lang="en-US" dirty="0" err="1"/>
              <a:t>Organisasi</a:t>
            </a:r>
            <a:r>
              <a:rPr lang="en-US" dirty="0"/>
              <a:t> </a:t>
            </a:r>
            <a:r>
              <a:rPr lang="en-US" dirty="0" err="1" smtClean="0"/>
              <a:t>Devisional</a:t>
            </a:r>
            <a:r>
              <a:rPr lang="id-ID" dirty="0" smtClean="0"/>
              <a:t>:</a:t>
            </a:r>
            <a:endParaRPr lang="id-ID" dirty="0"/>
          </a:p>
        </p:txBody>
      </p:sp>
      <p:sp>
        <p:nvSpPr>
          <p:cNvPr id="3" name="Content Placeholder 2"/>
          <p:cNvSpPr>
            <a:spLocks noGrp="1"/>
          </p:cNvSpPr>
          <p:nvPr>
            <p:ph idx="1"/>
          </p:nvPr>
        </p:nvSpPr>
        <p:spPr/>
        <p:txBody>
          <a:bodyPr/>
          <a:lstStyle/>
          <a:p>
            <a:r>
              <a:rPr lang="en-US" dirty="0" err="1"/>
              <a:t>Adalah</a:t>
            </a:r>
            <a:r>
              <a:rPr lang="en-US" dirty="0"/>
              <a:t> </a:t>
            </a:r>
            <a:r>
              <a:rPr lang="en-US" dirty="0" err="1"/>
              <a:t>struktur</a:t>
            </a:r>
            <a:r>
              <a:rPr lang="en-US" dirty="0"/>
              <a:t> </a:t>
            </a:r>
            <a:r>
              <a:rPr lang="en-US" dirty="0" err="1"/>
              <a:t>organisasi</a:t>
            </a:r>
            <a:r>
              <a:rPr lang="en-US" dirty="0"/>
              <a:t> </a:t>
            </a:r>
            <a:r>
              <a:rPr lang="en-US" dirty="0" err="1"/>
              <a:t>untuk</a:t>
            </a:r>
            <a:r>
              <a:rPr lang="en-US" dirty="0"/>
              <a:t> </a:t>
            </a:r>
            <a:r>
              <a:rPr lang="en-US" dirty="0" err="1"/>
              <a:t>perusahaan</a:t>
            </a:r>
            <a:r>
              <a:rPr lang="en-US" dirty="0"/>
              <a:t> yang </a:t>
            </a:r>
            <a:r>
              <a:rPr lang="en-US" dirty="0" err="1"/>
              <a:t>cukup</a:t>
            </a:r>
            <a:r>
              <a:rPr lang="en-US" dirty="0"/>
              <a:t> </a:t>
            </a:r>
            <a:r>
              <a:rPr lang="en-US" dirty="0" err="1"/>
              <a:t>besar</a:t>
            </a:r>
            <a:r>
              <a:rPr lang="en-US" dirty="0"/>
              <a:t>, </a:t>
            </a:r>
            <a:r>
              <a:rPr lang="en-US" dirty="0" err="1"/>
              <a:t>dengan</a:t>
            </a:r>
            <a:r>
              <a:rPr lang="en-US" dirty="0"/>
              <a:t> </a:t>
            </a:r>
            <a:r>
              <a:rPr lang="en-US" dirty="0" err="1"/>
              <a:t>banyaknya</a:t>
            </a:r>
            <a:r>
              <a:rPr lang="en-US" dirty="0"/>
              <a:t> </a:t>
            </a:r>
            <a:r>
              <a:rPr lang="en-US" dirty="0" err="1"/>
              <a:t>jenis</a:t>
            </a:r>
            <a:r>
              <a:rPr lang="en-US" dirty="0"/>
              <a:t> </a:t>
            </a:r>
            <a:r>
              <a:rPr lang="en-US" dirty="0" err="1"/>
              <a:t>jasa</a:t>
            </a:r>
            <a:r>
              <a:rPr lang="en-US" dirty="0"/>
              <a:t> </a:t>
            </a:r>
            <a:r>
              <a:rPr lang="en-US" dirty="0" err="1"/>
              <a:t>dan</a:t>
            </a:r>
            <a:r>
              <a:rPr lang="en-US" dirty="0"/>
              <a:t> </a:t>
            </a:r>
            <a:r>
              <a:rPr lang="en-US" dirty="0" err="1"/>
              <a:t>produk</a:t>
            </a:r>
            <a:r>
              <a:rPr lang="en-US" dirty="0"/>
              <a:t> yang </a:t>
            </a:r>
            <a:r>
              <a:rPr lang="en-US" dirty="0" err="1"/>
              <a:t>dihasilkan</a:t>
            </a:r>
            <a:r>
              <a:rPr lang="en-US" dirty="0"/>
              <a:t>. </a:t>
            </a:r>
            <a:r>
              <a:rPr lang="en-US" dirty="0" err="1"/>
              <a:t>Pada</a:t>
            </a:r>
            <a:r>
              <a:rPr lang="en-US" dirty="0"/>
              <a:t> </a:t>
            </a:r>
            <a:r>
              <a:rPr lang="en-US" dirty="0" err="1"/>
              <a:t>struktur</a:t>
            </a:r>
            <a:r>
              <a:rPr lang="en-US" dirty="0"/>
              <a:t> </a:t>
            </a:r>
            <a:r>
              <a:rPr lang="en-US" dirty="0" err="1"/>
              <a:t>devisional</a:t>
            </a:r>
            <a:r>
              <a:rPr lang="en-US" dirty="0"/>
              <a:t> </a:t>
            </a:r>
            <a:r>
              <a:rPr lang="en-US" dirty="0" err="1"/>
              <a:t>perlu</a:t>
            </a:r>
            <a:r>
              <a:rPr lang="en-US" dirty="0"/>
              <a:t> </a:t>
            </a:r>
            <a:r>
              <a:rPr lang="en-US" dirty="0" err="1"/>
              <a:t>dibentuk</a:t>
            </a:r>
            <a:r>
              <a:rPr lang="en-US" dirty="0"/>
              <a:t> </a:t>
            </a:r>
            <a:r>
              <a:rPr lang="en-US" dirty="0" err="1"/>
              <a:t>devisi-devisi</a:t>
            </a:r>
            <a:r>
              <a:rPr lang="en-US" dirty="0"/>
              <a:t> semi </a:t>
            </a:r>
            <a:r>
              <a:rPr lang="en-US" dirty="0" err="1"/>
              <a:t>otonomi</a:t>
            </a:r>
            <a:r>
              <a:rPr lang="en-US" dirty="0"/>
              <a:t> yang </a:t>
            </a:r>
            <a:r>
              <a:rPr lang="en-US" dirty="0" err="1"/>
              <a:t>akan</a:t>
            </a:r>
            <a:r>
              <a:rPr lang="en-US" dirty="0"/>
              <a:t> </a:t>
            </a:r>
            <a:r>
              <a:rPr lang="en-US" dirty="0" err="1"/>
              <a:t>merancang</a:t>
            </a:r>
            <a:r>
              <a:rPr lang="en-US" dirty="0"/>
              <a:t>, </a:t>
            </a:r>
            <a:r>
              <a:rPr lang="en-US" dirty="0" err="1"/>
              <a:t>memproduksi</a:t>
            </a:r>
            <a:r>
              <a:rPr lang="en-US" dirty="0"/>
              <a:t> </a:t>
            </a:r>
            <a:r>
              <a:rPr lang="en-US" dirty="0" err="1"/>
              <a:t>dan</a:t>
            </a:r>
            <a:r>
              <a:rPr lang="en-US" dirty="0"/>
              <a:t> </a:t>
            </a:r>
            <a:r>
              <a:rPr lang="en-US" dirty="0" err="1"/>
              <a:t>memasarkan</a:t>
            </a:r>
            <a:r>
              <a:rPr lang="en-US" dirty="0"/>
              <a:t> </a:t>
            </a:r>
            <a:r>
              <a:rPr lang="en-US" dirty="0" err="1"/>
              <a:t>jasa</a:t>
            </a:r>
            <a:r>
              <a:rPr lang="en-US" dirty="0"/>
              <a:t> </a:t>
            </a:r>
            <a:r>
              <a:rPr lang="en-US" dirty="0" err="1"/>
              <a:t>dan</a:t>
            </a:r>
            <a:r>
              <a:rPr lang="en-US" dirty="0"/>
              <a:t> </a:t>
            </a:r>
            <a:r>
              <a:rPr lang="en-US" dirty="0" err="1"/>
              <a:t>produknya</a:t>
            </a:r>
            <a:r>
              <a:rPr lang="en-US" dirty="0"/>
              <a:t> </a:t>
            </a:r>
            <a:r>
              <a:rPr lang="en-US" dirty="0" err="1"/>
              <a:t>masing-masing</a:t>
            </a:r>
            <a:r>
              <a:rPr lang="en-US" dirty="0"/>
              <a:t>.</a:t>
            </a:r>
            <a:endParaRPr lang="id-ID" dirty="0"/>
          </a:p>
          <a:p>
            <a:endParaRPr lang="id-ID"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Keuntungan</a:t>
            </a:r>
            <a:r>
              <a:rPr lang="en-US" dirty="0"/>
              <a:t> </a:t>
            </a:r>
            <a:r>
              <a:rPr lang="en-US" dirty="0" err="1"/>
              <a:t>menggunakan</a:t>
            </a:r>
            <a:r>
              <a:rPr lang="en-US" dirty="0"/>
              <a:t> </a:t>
            </a:r>
            <a:r>
              <a:rPr lang="en-US" dirty="0" err="1"/>
              <a:t>struktur</a:t>
            </a:r>
            <a:r>
              <a:rPr lang="en-US" dirty="0"/>
              <a:t> </a:t>
            </a:r>
            <a:r>
              <a:rPr lang="en-US" dirty="0" err="1"/>
              <a:t>organisasi</a:t>
            </a:r>
            <a:r>
              <a:rPr lang="en-US" dirty="0"/>
              <a:t> </a:t>
            </a:r>
            <a:r>
              <a:rPr lang="en-US" dirty="0" err="1"/>
              <a:t>devisional</a:t>
            </a:r>
            <a:r>
              <a:rPr lang="en-US" dirty="0"/>
              <a:t> </a:t>
            </a:r>
            <a:r>
              <a:rPr lang="en-US" dirty="0" err="1"/>
              <a:t>adalah</a:t>
            </a:r>
            <a:r>
              <a:rPr lang="en-US" dirty="0" smtClean="0"/>
              <a:t>:</a:t>
            </a:r>
            <a:endParaRPr lang="id-ID" dirty="0"/>
          </a:p>
        </p:txBody>
      </p:sp>
      <p:sp>
        <p:nvSpPr>
          <p:cNvPr id="3" name="Content Placeholder 2"/>
          <p:cNvSpPr>
            <a:spLocks noGrp="1"/>
          </p:cNvSpPr>
          <p:nvPr>
            <p:ph idx="1"/>
          </p:nvPr>
        </p:nvSpPr>
        <p:spPr/>
        <p:txBody>
          <a:bodyPr>
            <a:normAutofit fontScale="85000" lnSpcReduction="20000"/>
          </a:bodyPr>
          <a:lstStyle/>
          <a:p>
            <a:pPr lvl="0"/>
            <a:r>
              <a:rPr lang="en-US" dirty="0" err="1"/>
              <a:t>Koordinasi</a:t>
            </a:r>
            <a:r>
              <a:rPr lang="en-US" dirty="0"/>
              <a:t> </a:t>
            </a:r>
            <a:r>
              <a:rPr lang="en-US" dirty="0" err="1"/>
              <a:t>dan</a:t>
            </a:r>
            <a:r>
              <a:rPr lang="en-US" dirty="0"/>
              <a:t> </a:t>
            </a:r>
            <a:r>
              <a:rPr lang="en-US" dirty="0" err="1"/>
              <a:t>wewenang</a:t>
            </a:r>
            <a:r>
              <a:rPr lang="en-US" dirty="0"/>
              <a:t> </a:t>
            </a:r>
            <a:r>
              <a:rPr lang="en-US" dirty="0" err="1"/>
              <a:t>dapat</a:t>
            </a:r>
            <a:r>
              <a:rPr lang="en-US" dirty="0"/>
              <a:t> </a:t>
            </a:r>
            <a:r>
              <a:rPr lang="en-US" dirty="0" err="1"/>
              <a:t>memberikan</a:t>
            </a:r>
            <a:r>
              <a:rPr lang="en-US" dirty="0"/>
              <a:t> </a:t>
            </a:r>
            <a:r>
              <a:rPr lang="en-US" dirty="0" err="1"/>
              <a:t>tanggapan</a:t>
            </a:r>
            <a:r>
              <a:rPr lang="en-US" dirty="0"/>
              <a:t> yang </a:t>
            </a:r>
            <a:r>
              <a:rPr lang="en-US" dirty="0" err="1"/>
              <a:t>cepat</a:t>
            </a:r>
            <a:r>
              <a:rPr lang="en-US" dirty="0"/>
              <a:t> </a:t>
            </a:r>
            <a:r>
              <a:rPr lang="en-US" dirty="0" err="1"/>
              <a:t>dan</a:t>
            </a:r>
            <a:r>
              <a:rPr lang="en-US" dirty="0"/>
              <a:t> </a:t>
            </a:r>
            <a:r>
              <a:rPr lang="en-US" dirty="0" err="1"/>
              <a:t>tepat</a:t>
            </a:r>
            <a:endParaRPr lang="id-ID" dirty="0"/>
          </a:p>
          <a:p>
            <a:pPr lvl="0"/>
            <a:r>
              <a:rPr lang="en-US" dirty="0" err="1"/>
              <a:t>Pengembangan</a:t>
            </a:r>
            <a:r>
              <a:rPr lang="en-US" dirty="0"/>
              <a:t> </a:t>
            </a:r>
            <a:r>
              <a:rPr lang="en-US" dirty="0" err="1"/>
              <a:t>dan</a:t>
            </a:r>
            <a:r>
              <a:rPr lang="en-US" dirty="0"/>
              <a:t> </a:t>
            </a:r>
            <a:r>
              <a:rPr lang="en-US" dirty="0" err="1"/>
              <a:t>implementasi</a:t>
            </a:r>
            <a:r>
              <a:rPr lang="en-US" dirty="0"/>
              <a:t> </a:t>
            </a:r>
            <a:r>
              <a:rPr lang="en-US" dirty="0" err="1"/>
              <a:t>strategi</a:t>
            </a:r>
            <a:r>
              <a:rPr lang="en-US" dirty="0"/>
              <a:t> </a:t>
            </a:r>
            <a:r>
              <a:rPr lang="en-US" dirty="0" err="1"/>
              <a:t>organisasi</a:t>
            </a:r>
            <a:r>
              <a:rPr lang="en-US" dirty="0"/>
              <a:t> </a:t>
            </a:r>
            <a:r>
              <a:rPr lang="en-US" dirty="0" err="1"/>
              <a:t>dekat</a:t>
            </a:r>
            <a:r>
              <a:rPr lang="en-US" dirty="0"/>
              <a:t> </a:t>
            </a:r>
            <a:r>
              <a:rPr lang="en-US" dirty="0" err="1"/>
              <a:t>dengan</a:t>
            </a:r>
            <a:r>
              <a:rPr lang="en-US" dirty="0"/>
              <a:t> </a:t>
            </a:r>
            <a:r>
              <a:rPr lang="en-US" dirty="0" err="1"/>
              <a:t>lingkungan</a:t>
            </a:r>
            <a:r>
              <a:rPr lang="en-US" dirty="0"/>
              <a:t> yang </a:t>
            </a:r>
            <a:r>
              <a:rPr lang="en-US" dirty="0" err="1"/>
              <a:t>khas</a:t>
            </a:r>
            <a:endParaRPr lang="id-ID" dirty="0"/>
          </a:p>
          <a:p>
            <a:pPr lvl="0"/>
            <a:r>
              <a:rPr lang="en-US" dirty="0" err="1"/>
              <a:t>Rumusan</a:t>
            </a:r>
            <a:r>
              <a:rPr lang="en-US" dirty="0"/>
              <a:t> </a:t>
            </a:r>
            <a:r>
              <a:rPr lang="en-US" dirty="0" err="1"/>
              <a:t>tanggung</a:t>
            </a:r>
            <a:r>
              <a:rPr lang="en-US" dirty="0"/>
              <a:t> </a:t>
            </a:r>
            <a:r>
              <a:rPr lang="en-US" dirty="0" err="1"/>
              <a:t>jawab</a:t>
            </a:r>
            <a:r>
              <a:rPr lang="en-US" dirty="0"/>
              <a:t> </a:t>
            </a:r>
            <a:r>
              <a:rPr lang="en-US" dirty="0" err="1"/>
              <a:t>jelas</a:t>
            </a:r>
            <a:r>
              <a:rPr lang="en-US" dirty="0"/>
              <a:t> </a:t>
            </a:r>
            <a:r>
              <a:rPr lang="en-US" dirty="0" err="1"/>
              <a:t>dengan</a:t>
            </a:r>
            <a:r>
              <a:rPr lang="en-US" dirty="0"/>
              <a:t> </a:t>
            </a:r>
            <a:r>
              <a:rPr lang="en-US" dirty="0" err="1"/>
              <a:t>kinerja</a:t>
            </a:r>
            <a:r>
              <a:rPr lang="en-US" dirty="0"/>
              <a:t> yang </a:t>
            </a:r>
            <a:r>
              <a:rPr lang="en-US" dirty="0" err="1"/>
              <a:t>diukur</a:t>
            </a:r>
            <a:r>
              <a:rPr lang="en-US" dirty="0"/>
              <a:t> </a:t>
            </a:r>
            <a:r>
              <a:rPr lang="en-US" dirty="0" err="1"/>
              <a:t>dari</a:t>
            </a:r>
            <a:r>
              <a:rPr lang="en-US" dirty="0"/>
              <a:t> </a:t>
            </a:r>
            <a:r>
              <a:rPr lang="en-US" dirty="0" err="1"/>
              <a:t>masing-masing</a:t>
            </a:r>
            <a:r>
              <a:rPr lang="en-US" dirty="0"/>
              <a:t> </a:t>
            </a:r>
            <a:r>
              <a:rPr lang="en-US" dirty="0" err="1"/>
              <a:t>devisi</a:t>
            </a:r>
            <a:endParaRPr lang="id-ID" dirty="0"/>
          </a:p>
          <a:p>
            <a:pPr lvl="0"/>
            <a:r>
              <a:rPr lang="en-US" dirty="0" err="1"/>
              <a:t>Manajer</a:t>
            </a:r>
            <a:r>
              <a:rPr lang="en-US" dirty="0"/>
              <a:t> </a:t>
            </a:r>
            <a:r>
              <a:rPr lang="en-US" dirty="0" err="1"/>
              <a:t>puncak</a:t>
            </a:r>
            <a:r>
              <a:rPr lang="en-US" dirty="0"/>
              <a:t> </a:t>
            </a:r>
            <a:r>
              <a:rPr lang="en-US" dirty="0" err="1"/>
              <a:t>dapat</a:t>
            </a:r>
            <a:r>
              <a:rPr lang="en-US" dirty="0"/>
              <a:t> </a:t>
            </a:r>
            <a:r>
              <a:rPr lang="en-US" dirty="0" err="1"/>
              <a:t>memusatkan</a:t>
            </a:r>
            <a:r>
              <a:rPr lang="en-US" dirty="0"/>
              <a:t> </a:t>
            </a:r>
            <a:r>
              <a:rPr lang="en-US" dirty="0" err="1"/>
              <a:t>pikiran</a:t>
            </a:r>
            <a:r>
              <a:rPr lang="en-US" dirty="0"/>
              <a:t> </a:t>
            </a:r>
            <a:r>
              <a:rPr lang="en-US" dirty="0" err="1"/>
              <a:t>pada</a:t>
            </a:r>
            <a:r>
              <a:rPr lang="en-US" dirty="0"/>
              <a:t> </a:t>
            </a:r>
            <a:r>
              <a:rPr lang="en-US" dirty="0" err="1"/>
              <a:t>kebijakan</a:t>
            </a:r>
            <a:r>
              <a:rPr lang="en-US" dirty="0"/>
              <a:t> </a:t>
            </a:r>
            <a:r>
              <a:rPr lang="en-US" dirty="0" err="1"/>
              <a:t>strategis</a:t>
            </a:r>
            <a:endParaRPr lang="id-ID" dirty="0"/>
          </a:p>
          <a:p>
            <a:pPr lvl="0"/>
            <a:r>
              <a:rPr lang="en-US" dirty="0" err="1"/>
              <a:t>Sesuai</a:t>
            </a:r>
            <a:r>
              <a:rPr lang="en-US" dirty="0"/>
              <a:t> </a:t>
            </a:r>
            <a:r>
              <a:rPr lang="en-US" dirty="0" err="1"/>
              <a:t>untuk</a:t>
            </a:r>
            <a:r>
              <a:rPr lang="en-US" dirty="0"/>
              <a:t> </a:t>
            </a:r>
            <a:r>
              <a:rPr lang="en-US" dirty="0" err="1"/>
              <a:t>lingkungan</a:t>
            </a:r>
            <a:r>
              <a:rPr lang="en-US" dirty="0"/>
              <a:t> yang </a:t>
            </a:r>
            <a:r>
              <a:rPr lang="en-US" dirty="0" err="1"/>
              <a:t>cepat</a:t>
            </a:r>
            <a:r>
              <a:rPr lang="en-US" dirty="0"/>
              <a:t> </a:t>
            </a:r>
            <a:r>
              <a:rPr lang="en-US" dirty="0" err="1"/>
              <a:t>berubah</a:t>
            </a:r>
            <a:endParaRPr lang="id-ID" dirty="0"/>
          </a:p>
          <a:p>
            <a:pPr lvl="0"/>
            <a:r>
              <a:rPr lang="en-US" dirty="0" err="1"/>
              <a:t>Mempertahankan</a:t>
            </a:r>
            <a:r>
              <a:rPr lang="en-US" dirty="0"/>
              <a:t> </a:t>
            </a:r>
            <a:r>
              <a:rPr lang="en-US" dirty="0" err="1"/>
              <a:t>spesifikasi</a:t>
            </a:r>
            <a:r>
              <a:rPr lang="en-US" dirty="0"/>
              <a:t> </a:t>
            </a:r>
            <a:r>
              <a:rPr lang="en-US" dirty="0" err="1"/>
              <a:t>fungsional</a:t>
            </a:r>
            <a:r>
              <a:rPr lang="en-US" dirty="0"/>
              <a:t> </a:t>
            </a:r>
            <a:r>
              <a:rPr lang="en-US" dirty="0" err="1"/>
              <a:t>setiap</a:t>
            </a:r>
            <a:r>
              <a:rPr lang="en-US" dirty="0"/>
              <a:t> </a:t>
            </a:r>
            <a:r>
              <a:rPr lang="en-US" dirty="0" err="1"/>
              <a:t>devisi</a:t>
            </a:r>
            <a:endParaRPr lang="id-ID" dirty="0"/>
          </a:p>
          <a:p>
            <a:pPr lvl="0"/>
            <a:r>
              <a:rPr lang="en-US" dirty="0" err="1"/>
              <a:t>Wadah</a:t>
            </a:r>
            <a:r>
              <a:rPr lang="en-US" dirty="0"/>
              <a:t> </a:t>
            </a:r>
            <a:r>
              <a:rPr lang="en-US" dirty="0" err="1"/>
              <a:t>latihan</a:t>
            </a:r>
            <a:r>
              <a:rPr lang="en-US" dirty="0"/>
              <a:t> yang </a:t>
            </a:r>
            <a:r>
              <a:rPr lang="en-US" dirty="0" err="1"/>
              <a:t>baik</a:t>
            </a:r>
            <a:r>
              <a:rPr lang="en-US" dirty="0"/>
              <a:t> </a:t>
            </a:r>
            <a:r>
              <a:rPr lang="en-US" dirty="0" err="1"/>
              <a:t>bagi</a:t>
            </a:r>
            <a:r>
              <a:rPr lang="en-US" dirty="0"/>
              <a:t> </a:t>
            </a:r>
            <a:r>
              <a:rPr lang="en-US" dirty="0" err="1"/>
              <a:t>manajer</a:t>
            </a:r>
            <a:r>
              <a:rPr lang="en-US" dirty="0"/>
              <a:t> </a:t>
            </a:r>
            <a:r>
              <a:rPr lang="en-US" dirty="0" err="1"/>
              <a:t>strategis</a:t>
            </a:r>
            <a:r>
              <a:rPr lang="en-US" dirty="0"/>
              <a:t>    </a:t>
            </a:r>
            <a:endParaRPr lang="id-ID" dirty="0"/>
          </a:p>
          <a:p>
            <a:endParaRPr lang="id-ID"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kelemahan</a:t>
            </a:r>
            <a:r>
              <a:rPr lang="en-US" dirty="0"/>
              <a:t> </a:t>
            </a:r>
            <a:r>
              <a:rPr lang="en-US" dirty="0" err="1"/>
              <a:t>menggunakan</a:t>
            </a:r>
            <a:r>
              <a:rPr lang="en-US" dirty="0"/>
              <a:t> </a:t>
            </a:r>
            <a:r>
              <a:rPr lang="en-US" dirty="0" err="1"/>
              <a:t>struktur</a:t>
            </a:r>
            <a:r>
              <a:rPr lang="en-US" dirty="0"/>
              <a:t> </a:t>
            </a:r>
            <a:r>
              <a:rPr lang="en-US" dirty="0" err="1"/>
              <a:t>organisasi</a:t>
            </a:r>
            <a:r>
              <a:rPr lang="en-US" dirty="0"/>
              <a:t> </a:t>
            </a:r>
            <a:r>
              <a:rPr lang="en-US" dirty="0" err="1"/>
              <a:t>devisional</a:t>
            </a:r>
            <a:r>
              <a:rPr lang="en-US" dirty="0"/>
              <a:t> </a:t>
            </a:r>
            <a:r>
              <a:rPr lang="en-US" dirty="0" err="1"/>
              <a:t>adalah</a:t>
            </a:r>
            <a:r>
              <a:rPr lang="en-US" dirty="0" smtClean="0"/>
              <a:t>:</a:t>
            </a:r>
            <a:endParaRPr lang="id-ID" dirty="0"/>
          </a:p>
        </p:txBody>
      </p:sp>
      <p:sp>
        <p:nvSpPr>
          <p:cNvPr id="3" name="Content Placeholder 2"/>
          <p:cNvSpPr>
            <a:spLocks noGrp="1"/>
          </p:cNvSpPr>
          <p:nvPr>
            <p:ph idx="1"/>
          </p:nvPr>
        </p:nvSpPr>
        <p:spPr/>
        <p:txBody>
          <a:bodyPr/>
          <a:lstStyle/>
          <a:p>
            <a:pPr lvl="0"/>
            <a:r>
              <a:rPr lang="en-US" dirty="0" err="1"/>
              <a:t>Berkembangnya</a:t>
            </a:r>
            <a:r>
              <a:rPr lang="en-US" dirty="0"/>
              <a:t> </a:t>
            </a:r>
            <a:r>
              <a:rPr lang="en-US" dirty="0" err="1"/>
              <a:t>persaingan</a:t>
            </a:r>
            <a:r>
              <a:rPr lang="en-US" dirty="0"/>
              <a:t> </a:t>
            </a:r>
            <a:r>
              <a:rPr lang="en-US" dirty="0" err="1"/>
              <a:t>kurang</a:t>
            </a:r>
            <a:r>
              <a:rPr lang="en-US" dirty="0"/>
              <a:t> </a:t>
            </a:r>
            <a:r>
              <a:rPr lang="en-US" dirty="0" err="1"/>
              <a:t>sehat</a:t>
            </a:r>
            <a:r>
              <a:rPr lang="en-US" dirty="0"/>
              <a:t> </a:t>
            </a:r>
            <a:r>
              <a:rPr lang="en-US" dirty="0" err="1"/>
              <a:t>atas</a:t>
            </a:r>
            <a:r>
              <a:rPr lang="en-US" dirty="0"/>
              <a:t> </a:t>
            </a:r>
            <a:r>
              <a:rPr lang="en-US" dirty="0" err="1"/>
              <a:t>potensi</a:t>
            </a:r>
            <a:r>
              <a:rPr lang="en-US" dirty="0"/>
              <a:t> </a:t>
            </a:r>
            <a:r>
              <a:rPr lang="en-US" dirty="0" err="1"/>
              <a:t>sumber</a:t>
            </a:r>
            <a:r>
              <a:rPr lang="en-US" dirty="0"/>
              <a:t> </a:t>
            </a:r>
            <a:r>
              <a:rPr lang="en-US" dirty="0" err="1"/>
              <a:t>daya</a:t>
            </a:r>
            <a:r>
              <a:rPr lang="en-US" dirty="0"/>
              <a:t> </a:t>
            </a:r>
            <a:r>
              <a:rPr lang="en-US" dirty="0" err="1"/>
              <a:t>organisasi</a:t>
            </a:r>
            <a:r>
              <a:rPr lang="en-US" dirty="0"/>
              <a:t> </a:t>
            </a:r>
            <a:r>
              <a:rPr lang="en-US" dirty="0" err="1"/>
              <a:t>dan</a:t>
            </a:r>
            <a:r>
              <a:rPr lang="en-US" dirty="0"/>
              <a:t> </a:t>
            </a:r>
            <a:r>
              <a:rPr lang="en-US" dirty="0" err="1"/>
              <a:t>konflik</a:t>
            </a:r>
            <a:r>
              <a:rPr lang="en-US" dirty="0"/>
              <a:t> </a:t>
            </a:r>
            <a:r>
              <a:rPr lang="en-US" dirty="0" err="1"/>
              <a:t>tugas</a:t>
            </a:r>
            <a:r>
              <a:rPr lang="en-US" dirty="0"/>
              <a:t> </a:t>
            </a:r>
            <a:r>
              <a:rPr lang="en-US" dirty="0" err="1"/>
              <a:t>dengan</a:t>
            </a:r>
            <a:r>
              <a:rPr lang="en-US" dirty="0"/>
              <a:t> </a:t>
            </a:r>
            <a:r>
              <a:rPr lang="en-US" dirty="0" err="1"/>
              <a:t>prioritas</a:t>
            </a:r>
            <a:endParaRPr lang="id-ID" dirty="0"/>
          </a:p>
          <a:p>
            <a:pPr lvl="0"/>
            <a:r>
              <a:rPr lang="en-US" dirty="0" err="1"/>
              <a:t>Masalah-masalah</a:t>
            </a:r>
            <a:r>
              <a:rPr lang="en-US" dirty="0"/>
              <a:t> </a:t>
            </a:r>
            <a:r>
              <a:rPr lang="en-US" dirty="0" err="1"/>
              <a:t>didelegasikan</a:t>
            </a:r>
            <a:r>
              <a:rPr lang="en-US" dirty="0"/>
              <a:t> </a:t>
            </a:r>
            <a:r>
              <a:rPr lang="en-US" dirty="0" err="1"/>
              <a:t>kepada</a:t>
            </a:r>
            <a:r>
              <a:rPr lang="en-US" dirty="0"/>
              <a:t> </a:t>
            </a:r>
            <a:r>
              <a:rPr lang="en-US" dirty="0" err="1"/>
              <a:t>manajer-manajer</a:t>
            </a:r>
            <a:r>
              <a:rPr lang="en-US" dirty="0"/>
              <a:t> </a:t>
            </a:r>
            <a:r>
              <a:rPr lang="en-US" dirty="0" err="1"/>
              <a:t>devisi</a:t>
            </a:r>
            <a:endParaRPr lang="id-ID" dirty="0"/>
          </a:p>
          <a:p>
            <a:pPr lvl="0"/>
            <a:r>
              <a:rPr lang="en-US" dirty="0" err="1"/>
              <a:t>Biaya</a:t>
            </a:r>
            <a:r>
              <a:rPr lang="en-US" dirty="0"/>
              <a:t> </a:t>
            </a:r>
            <a:r>
              <a:rPr lang="en-US" dirty="0" err="1"/>
              <a:t>operasional</a:t>
            </a:r>
            <a:r>
              <a:rPr lang="en-US" dirty="0"/>
              <a:t> </a:t>
            </a:r>
            <a:r>
              <a:rPr lang="en-US" dirty="0" err="1"/>
              <a:t>organisasi</a:t>
            </a:r>
            <a:r>
              <a:rPr lang="en-US" dirty="0"/>
              <a:t> </a:t>
            </a:r>
            <a:r>
              <a:rPr lang="en-US" dirty="0" err="1"/>
              <a:t>meningkat</a:t>
            </a:r>
            <a:endParaRPr lang="id-ID" dirty="0"/>
          </a:p>
          <a:p>
            <a:pPr lvl="0"/>
            <a:r>
              <a:rPr lang="en-US" dirty="0" err="1"/>
              <a:t>Tidak</a:t>
            </a:r>
            <a:r>
              <a:rPr lang="en-US" dirty="0"/>
              <a:t> </a:t>
            </a:r>
            <a:r>
              <a:rPr lang="en-US" dirty="0" err="1"/>
              <a:t>samanya</a:t>
            </a:r>
            <a:r>
              <a:rPr lang="en-US" dirty="0"/>
              <a:t> </a:t>
            </a:r>
            <a:r>
              <a:rPr lang="en-US" dirty="0" err="1"/>
              <a:t>kebijakan</a:t>
            </a:r>
            <a:r>
              <a:rPr lang="en-US" dirty="0"/>
              <a:t> </a:t>
            </a:r>
            <a:r>
              <a:rPr lang="en-US" dirty="0" err="1"/>
              <a:t>antar</a:t>
            </a:r>
            <a:r>
              <a:rPr lang="en-US" dirty="0"/>
              <a:t> </a:t>
            </a:r>
            <a:r>
              <a:rPr lang="en-US" dirty="0" err="1"/>
              <a:t>devisi</a:t>
            </a:r>
            <a:endParaRPr lang="id-ID" dirty="0"/>
          </a:p>
          <a:p>
            <a:pPr lvl="0"/>
            <a:r>
              <a:rPr lang="en-US" dirty="0" err="1"/>
              <a:t>Duplikasi</a:t>
            </a:r>
            <a:r>
              <a:rPr lang="en-US" dirty="0"/>
              <a:t> </a:t>
            </a:r>
            <a:r>
              <a:rPr lang="en-US" dirty="0" err="1"/>
              <a:t>sumber</a:t>
            </a:r>
            <a:r>
              <a:rPr lang="en-US" dirty="0"/>
              <a:t> </a:t>
            </a:r>
            <a:r>
              <a:rPr lang="en-US" dirty="0" err="1"/>
              <a:t>daya</a:t>
            </a:r>
            <a:r>
              <a:rPr lang="en-US" dirty="0"/>
              <a:t> </a:t>
            </a:r>
            <a:r>
              <a:rPr lang="en-US" dirty="0" err="1"/>
              <a:t>organisasi</a:t>
            </a:r>
            <a:r>
              <a:rPr lang="en-US" dirty="0"/>
              <a:t> </a:t>
            </a:r>
            <a:endParaRPr lang="id-ID" dirty="0"/>
          </a:p>
          <a:p>
            <a:pPr>
              <a:buNone/>
            </a:pPr>
            <a:endParaRPr lang="id-ID"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7105" name="Object 1"/>
          <p:cNvGraphicFramePr>
            <a:graphicFrameLocks noChangeAspect="1"/>
          </p:cNvGraphicFramePr>
          <p:nvPr/>
        </p:nvGraphicFramePr>
        <p:xfrm>
          <a:off x="0" y="428604"/>
          <a:ext cx="9144000" cy="6858000"/>
        </p:xfrm>
        <a:graphic>
          <a:graphicData uri="http://schemas.openxmlformats.org/presentationml/2006/ole">
            <p:oleObj spid="_x0000_s47105" name="Slide" r:id="rId3" imgW="3843519" imgH="2881793" progId="PowerPoint.Slide.12">
              <p:embed/>
            </p:oleObj>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a:t>Struktur</a:t>
            </a:r>
            <a:r>
              <a:rPr lang="en-US" dirty="0"/>
              <a:t> </a:t>
            </a:r>
            <a:r>
              <a:rPr lang="en-US" dirty="0" err="1"/>
              <a:t>Organisasi</a:t>
            </a:r>
            <a:r>
              <a:rPr lang="en-US" dirty="0"/>
              <a:t> </a:t>
            </a:r>
            <a:r>
              <a:rPr lang="en-US" dirty="0" err="1"/>
              <a:t>Komite</a:t>
            </a:r>
            <a:r>
              <a:rPr lang="en-US" dirty="0"/>
              <a:t> / </a:t>
            </a:r>
            <a:r>
              <a:rPr lang="en-US" dirty="0" err="1" smtClean="0"/>
              <a:t>Panitia</a:t>
            </a:r>
            <a:r>
              <a:rPr lang="id-ID" dirty="0" smtClean="0"/>
              <a:t>:</a:t>
            </a:r>
            <a:endParaRPr lang="id-ID" dirty="0"/>
          </a:p>
        </p:txBody>
      </p:sp>
      <p:sp>
        <p:nvSpPr>
          <p:cNvPr id="3" name="Content Placeholder 2"/>
          <p:cNvSpPr>
            <a:spLocks noGrp="1"/>
          </p:cNvSpPr>
          <p:nvPr>
            <p:ph idx="1"/>
          </p:nvPr>
        </p:nvSpPr>
        <p:spPr/>
        <p:txBody>
          <a:bodyPr/>
          <a:lstStyle/>
          <a:p>
            <a:r>
              <a:rPr lang="en-US" dirty="0" err="1"/>
              <a:t>Adalah</a:t>
            </a:r>
            <a:r>
              <a:rPr lang="en-US" dirty="0"/>
              <a:t> </a:t>
            </a:r>
            <a:r>
              <a:rPr lang="en-US" dirty="0" err="1"/>
              <a:t>sekumpulan</a:t>
            </a:r>
            <a:r>
              <a:rPr lang="en-US" dirty="0"/>
              <a:t> </a:t>
            </a:r>
            <a:r>
              <a:rPr lang="en-US" dirty="0" err="1"/>
              <a:t>orang</a:t>
            </a:r>
            <a:r>
              <a:rPr lang="en-US" dirty="0"/>
              <a:t> yang </a:t>
            </a:r>
            <a:r>
              <a:rPr lang="en-US" dirty="0" err="1"/>
              <a:t>membentuk</a:t>
            </a:r>
            <a:r>
              <a:rPr lang="en-US" dirty="0"/>
              <a:t> </a:t>
            </a:r>
            <a:r>
              <a:rPr lang="en-US" dirty="0" err="1"/>
              <a:t>satu</a:t>
            </a:r>
            <a:r>
              <a:rPr lang="en-US" dirty="0"/>
              <a:t> </a:t>
            </a:r>
            <a:r>
              <a:rPr lang="en-US" dirty="0" err="1"/>
              <a:t>kelompok</a:t>
            </a:r>
            <a:r>
              <a:rPr lang="en-US" dirty="0"/>
              <a:t> yang </a:t>
            </a:r>
            <a:r>
              <a:rPr lang="en-US" dirty="0" err="1"/>
              <a:t>disebut</a:t>
            </a:r>
            <a:r>
              <a:rPr lang="en-US" dirty="0"/>
              <a:t> </a:t>
            </a:r>
            <a:r>
              <a:rPr lang="en-US" dirty="0" err="1"/>
              <a:t>komite</a:t>
            </a:r>
            <a:r>
              <a:rPr lang="en-US" dirty="0"/>
              <a:t> </a:t>
            </a:r>
            <a:r>
              <a:rPr lang="en-US" dirty="0" err="1"/>
              <a:t>atau</a:t>
            </a:r>
            <a:r>
              <a:rPr lang="en-US" dirty="0"/>
              <a:t> </a:t>
            </a:r>
            <a:r>
              <a:rPr lang="en-US" dirty="0" err="1"/>
              <a:t>panitia</a:t>
            </a:r>
            <a:r>
              <a:rPr lang="en-US" dirty="0"/>
              <a:t>.</a:t>
            </a:r>
            <a:endParaRPr lang="id-ID" dirty="0"/>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Tujuan organisasi secara khusus </a:t>
            </a:r>
            <a:r>
              <a:rPr lang="id-ID" dirty="0" smtClean="0"/>
              <a:t>:</a:t>
            </a:r>
            <a:endParaRPr lang="id-ID" dirty="0"/>
          </a:p>
        </p:txBody>
      </p:sp>
      <p:sp>
        <p:nvSpPr>
          <p:cNvPr id="3" name="Content Placeholder 2"/>
          <p:cNvSpPr>
            <a:spLocks noGrp="1"/>
          </p:cNvSpPr>
          <p:nvPr>
            <p:ph idx="1"/>
          </p:nvPr>
        </p:nvSpPr>
        <p:spPr/>
        <p:txBody>
          <a:bodyPr/>
          <a:lstStyle/>
          <a:p>
            <a:r>
              <a:rPr lang="id-ID" dirty="0"/>
              <a:t>mengadakan pasokan barang dan jasa yang bermanfaat bagi masyarakat umum.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Keuntungan</a:t>
            </a:r>
            <a:r>
              <a:rPr lang="en-US" dirty="0"/>
              <a:t> </a:t>
            </a:r>
            <a:r>
              <a:rPr lang="en-US" dirty="0" err="1"/>
              <a:t>menggunakan</a:t>
            </a:r>
            <a:r>
              <a:rPr lang="en-US" dirty="0"/>
              <a:t> </a:t>
            </a:r>
            <a:r>
              <a:rPr lang="en-US" dirty="0" err="1"/>
              <a:t>struktur</a:t>
            </a:r>
            <a:r>
              <a:rPr lang="en-US" dirty="0"/>
              <a:t> </a:t>
            </a:r>
            <a:r>
              <a:rPr lang="en-US" dirty="0" err="1"/>
              <a:t>organisasi</a:t>
            </a:r>
            <a:r>
              <a:rPr lang="en-US" dirty="0"/>
              <a:t> </a:t>
            </a:r>
            <a:r>
              <a:rPr lang="en-US" dirty="0" err="1"/>
              <a:t>komite</a:t>
            </a:r>
            <a:r>
              <a:rPr lang="en-US" dirty="0"/>
              <a:t> / </a:t>
            </a:r>
            <a:r>
              <a:rPr lang="en-US" dirty="0" err="1"/>
              <a:t>panitia</a:t>
            </a:r>
            <a:r>
              <a:rPr lang="en-US" dirty="0" smtClean="0"/>
              <a:t>:</a:t>
            </a:r>
            <a:endParaRPr lang="id-ID" dirty="0"/>
          </a:p>
        </p:txBody>
      </p:sp>
      <p:sp>
        <p:nvSpPr>
          <p:cNvPr id="3" name="Content Placeholder 2"/>
          <p:cNvSpPr>
            <a:spLocks noGrp="1"/>
          </p:cNvSpPr>
          <p:nvPr>
            <p:ph idx="1"/>
          </p:nvPr>
        </p:nvSpPr>
        <p:spPr/>
        <p:txBody>
          <a:bodyPr/>
          <a:lstStyle/>
          <a:p>
            <a:pPr lvl="0"/>
            <a:r>
              <a:rPr lang="en-US" dirty="0" err="1"/>
              <a:t>Keputusan</a:t>
            </a:r>
            <a:r>
              <a:rPr lang="en-US" dirty="0"/>
              <a:t> </a:t>
            </a:r>
            <a:r>
              <a:rPr lang="en-US" dirty="0" err="1"/>
              <a:t>lebih</a:t>
            </a:r>
            <a:r>
              <a:rPr lang="en-US" dirty="0"/>
              <a:t> </a:t>
            </a:r>
            <a:r>
              <a:rPr lang="en-US" dirty="0" err="1"/>
              <a:t>berkualitas</a:t>
            </a:r>
            <a:r>
              <a:rPr lang="en-US" dirty="0"/>
              <a:t> </a:t>
            </a:r>
            <a:r>
              <a:rPr lang="en-US" dirty="0" err="1"/>
              <a:t>karena</a:t>
            </a:r>
            <a:r>
              <a:rPr lang="en-US" dirty="0"/>
              <a:t> </a:t>
            </a:r>
            <a:r>
              <a:rPr lang="en-US" dirty="0" err="1"/>
              <a:t>dipikirkan</a:t>
            </a:r>
            <a:r>
              <a:rPr lang="en-US" dirty="0"/>
              <a:t>  </a:t>
            </a:r>
            <a:r>
              <a:rPr lang="en-US" dirty="0" err="1"/>
              <a:t>bersama-sama</a:t>
            </a:r>
            <a:endParaRPr lang="id-ID" dirty="0"/>
          </a:p>
          <a:p>
            <a:pPr lvl="0"/>
            <a:r>
              <a:rPr lang="en-US" dirty="0" err="1"/>
              <a:t>Meningkatkan</a:t>
            </a:r>
            <a:r>
              <a:rPr lang="en-US" dirty="0"/>
              <a:t> </a:t>
            </a:r>
            <a:r>
              <a:rPr lang="en-US" dirty="0" err="1"/>
              <a:t>penerimaan</a:t>
            </a:r>
            <a:r>
              <a:rPr lang="en-US" dirty="0"/>
              <a:t> </a:t>
            </a:r>
            <a:r>
              <a:rPr lang="en-US" dirty="0" err="1"/>
              <a:t>kelompok</a:t>
            </a:r>
            <a:r>
              <a:rPr lang="en-US" dirty="0"/>
              <a:t> </a:t>
            </a:r>
            <a:r>
              <a:rPr lang="en-US" dirty="0" err="1"/>
              <a:t>karena</a:t>
            </a:r>
            <a:r>
              <a:rPr lang="en-US" dirty="0"/>
              <a:t> </a:t>
            </a:r>
            <a:r>
              <a:rPr lang="en-US" dirty="0" err="1"/>
              <a:t>setiap</a:t>
            </a:r>
            <a:r>
              <a:rPr lang="en-US" dirty="0"/>
              <a:t> </a:t>
            </a:r>
            <a:r>
              <a:rPr lang="en-US" dirty="0" err="1"/>
              <a:t>orang</a:t>
            </a:r>
            <a:r>
              <a:rPr lang="en-US" dirty="0"/>
              <a:t> </a:t>
            </a:r>
            <a:r>
              <a:rPr lang="en-US" dirty="0" err="1"/>
              <a:t>diundang</a:t>
            </a:r>
            <a:r>
              <a:rPr lang="en-US" dirty="0"/>
              <a:t> </a:t>
            </a:r>
            <a:r>
              <a:rPr lang="en-US" dirty="0" err="1"/>
              <a:t>untuk</a:t>
            </a:r>
            <a:r>
              <a:rPr lang="en-US" dirty="0"/>
              <a:t> </a:t>
            </a:r>
            <a:r>
              <a:rPr lang="en-US" dirty="0" err="1"/>
              <a:t>berpartisipasi</a:t>
            </a:r>
            <a:endParaRPr lang="id-ID" dirty="0"/>
          </a:p>
          <a:p>
            <a:pPr lvl="0"/>
            <a:r>
              <a:rPr lang="en-US" dirty="0" err="1"/>
              <a:t>Meningkatkan</a:t>
            </a:r>
            <a:r>
              <a:rPr lang="en-US" dirty="0"/>
              <a:t> </a:t>
            </a:r>
            <a:r>
              <a:rPr lang="en-US" dirty="0" err="1"/>
              <a:t>koordinasi</a:t>
            </a:r>
            <a:endParaRPr lang="id-ID" dirty="0"/>
          </a:p>
          <a:p>
            <a:pPr lvl="0"/>
            <a:r>
              <a:rPr lang="en-US" dirty="0" err="1"/>
              <a:t>Tempat</a:t>
            </a:r>
            <a:r>
              <a:rPr lang="en-US" dirty="0"/>
              <a:t> </a:t>
            </a:r>
            <a:r>
              <a:rPr lang="en-US" dirty="0" err="1"/>
              <a:t>latihan</a:t>
            </a:r>
            <a:r>
              <a:rPr lang="en-US" dirty="0"/>
              <a:t> </a:t>
            </a:r>
            <a:r>
              <a:rPr lang="en-US" dirty="0" err="1"/>
              <a:t>bagi</a:t>
            </a:r>
            <a:r>
              <a:rPr lang="en-US" dirty="0"/>
              <a:t> </a:t>
            </a:r>
            <a:r>
              <a:rPr lang="en-US" dirty="0" err="1"/>
              <a:t>manajer</a:t>
            </a:r>
            <a:endParaRPr lang="id-ID" dirty="0"/>
          </a:p>
          <a:p>
            <a:pPr lvl="0"/>
            <a:r>
              <a:rPr lang="en-US" dirty="0" err="1"/>
              <a:t>Pembagian</a:t>
            </a:r>
            <a:r>
              <a:rPr lang="en-US" dirty="0"/>
              <a:t> </a:t>
            </a:r>
            <a:r>
              <a:rPr lang="en-US" dirty="0" err="1"/>
              <a:t>kekuasaan</a:t>
            </a:r>
            <a:endParaRPr lang="id-ID" dirty="0"/>
          </a:p>
          <a:p>
            <a:pPr lvl="0"/>
            <a:r>
              <a:rPr lang="en-US" dirty="0" err="1"/>
              <a:t>Menghindari</a:t>
            </a:r>
            <a:r>
              <a:rPr lang="en-US" dirty="0"/>
              <a:t> </a:t>
            </a:r>
            <a:r>
              <a:rPr lang="en-US" dirty="0" err="1"/>
              <a:t>hal-hal</a:t>
            </a:r>
            <a:r>
              <a:rPr lang="en-US" dirty="0"/>
              <a:t> yang </a:t>
            </a:r>
            <a:r>
              <a:rPr lang="en-US" dirty="0" err="1"/>
              <a:t>tidak</a:t>
            </a:r>
            <a:r>
              <a:rPr lang="en-US" dirty="0"/>
              <a:t> </a:t>
            </a:r>
            <a:r>
              <a:rPr lang="en-US" dirty="0" err="1"/>
              <a:t>diinginkan</a:t>
            </a:r>
            <a:endParaRPr lang="id-ID" dirty="0"/>
          </a:p>
          <a:p>
            <a:endParaRPr lang="id-ID"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Kelemahan menggunakan struktur organisasi komite / panitia:</a:t>
            </a:r>
            <a:endParaRPr lang="id-ID" dirty="0"/>
          </a:p>
        </p:txBody>
      </p:sp>
      <p:sp>
        <p:nvSpPr>
          <p:cNvPr id="3" name="Content Placeholder 2"/>
          <p:cNvSpPr>
            <a:spLocks noGrp="1"/>
          </p:cNvSpPr>
          <p:nvPr>
            <p:ph idx="1"/>
          </p:nvPr>
        </p:nvSpPr>
        <p:spPr/>
        <p:txBody>
          <a:bodyPr>
            <a:normAutofit/>
          </a:bodyPr>
          <a:lstStyle/>
          <a:p>
            <a:pPr lvl="0"/>
            <a:r>
              <a:rPr lang="en-US" dirty="0" err="1" smtClean="0"/>
              <a:t>Pengambilan</a:t>
            </a:r>
            <a:r>
              <a:rPr lang="en-US" dirty="0" smtClean="0"/>
              <a:t> </a:t>
            </a:r>
            <a:r>
              <a:rPr lang="en-US" dirty="0" err="1"/>
              <a:t>keputusan</a:t>
            </a:r>
            <a:r>
              <a:rPr lang="en-US" dirty="0"/>
              <a:t> </a:t>
            </a:r>
            <a:r>
              <a:rPr lang="en-US" dirty="0" err="1"/>
              <a:t>menjadi</a:t>
            </a:r>
            <a:r>
              <a:rPr lang="en-US" dirty="0"/>
              <a:t> lama </a:t>
            </a:r>
            <a:r>
              <a:rPr lang="en-US" dirty="0" err="1"/>
              <a:t>karena</a:t>
            </a:r>
            <a:r>
              <a:rPr lang="en-US" dirty="0"/>
              <a:t> </a:t>
            </a:r>
            <a:r>
              <a:rPr lang="en-US" dirty="0" err="1"/>
              <a:t>harus</a:t>
            </a:r>
            <a:r>
              <a:rPr lang="en-US" dirty="0"/>
              <a:t> </a:t>
            </a:r>
            <a:r>
              <a:rPr lang="en-US" dirty="0" err="1"/>
              <a:t>melalui</a:t>
            </a:r>
            <a:r>
              <a:rPr lang="en-US" dirty="0"/>
              <a:t> </a:t>
            </a:r>
            <a:r>
              <a:rPr lang="en-US" dirty="0" err="1"/>
              <a:t>diskusi</a:t>
            </a:r>
            <a:r>
              <a:rPr lang="en-US" dirty="0"/>
              <a:t> </a:t>
            </a:r>
            <a:r>
              <a:rPr lang="en-US" dirty="0" err="1"/>
              <a:t>terlebih</a:t>
            </a:r>
            <a:r>
              <a:rPr lang="en-US" dirty="0"/>
              <a:t> </a:t>
            </a:r>
            <a:r>
              <a:rPr lang="en-US" dirty="0" err="1"/>
              <a:t>dahulu</a:t>
            </a:r>
            <a:endParaRPr lang="id-ID" dirty="0"/>
          </a:p>
          <a:p>
            <a:pPr lvl="0"/>
            <a:r>
              <a:rPr lang="en-US" dirty="0" err="1"/>
              <a:t>Pemborosan</a:t>
            </a:r>
            <a:r>
              <a:rPr lang="en-US" dirty="0"/>
              <a:t> </a:t>
            </a:r>
            <a:r>
              <a:rPr lang="en-US" dirty="0" err="1"/>
              <a:t>waktu</a:t>
            </a:r>
            <a:r>
              <a:rPr lang="en-US" dirty="0"/>
              <a:t>, </a:t>
            </a:r>
            <a:r>
              <a:rPr lang="en-US" dirty="0" err="1"/>
              <a:t>tenaga</a:t>
            </a:r>
            <a:r>
              <a:rPr lang="en-US" dirty="0"/>
              <a:t>, </a:t>
            </a:r>
            <a:r>
              <a:rPr lang="en-US" dirty="0" err="1"/>
              <a:t>dan</a:t>
            </a:r>
            <a:r>
              <a:rPr lang="en-US" dirty="0"/>
              <a:t> </a:t>
            </a:r>
            <a:r>
              <a:rPr lang="en-US" dirty="0" err="1"/>
              <a:t>uang</a:t>
            </a:r>
            <a:endParaRPr lang="id-ID" dirty="0"/>
          </a:p>
          <a:p>
            <a:pPr lvl="0"/>
            <a:r>
              <a:rPr lang="en-US" dirty="0" err="1"/>
              <a:t>Dominasi</a:t>
            </a:r>
            <a:r>
              <a:rPr lang="en-US" dirty="0"/>
              <a:t> </a:t>
            </a:r>
            <a:r>
              <a:rPr lang="en-US" dirty="0" err="1"/>
              <a:t>individu</a:t>
            </a:r>
            <a:endParaRPr lang="id-ID" dirty="0"/>
          </a:p>
          <a:p>
            <a:pPr lvl="0"/>
            <a:r>
              <a:rPr lang="en-US" dirty="0" err="1"/>
              <a:t>Adanya</a:t>
            </a:r>
            <a:r>
              <a:rPr lang="en-US" dirty="0"/>
              <a:t> </a:t>
            </a:r>
            <a:r>
              <a:rPr lang="en-US" dirty="0" err="1"/>
              <a:t>kompromi</a:t>
            </a:r>
            <a:r>
              <a:rPr lang="en-US" dirty="0"/>
              <a:t> </a:t>
            </a:r>
            <a:r>
              <a:rPr lang="en-US" dirty="0" err="1"/>
              <a:t>lebih</a:t>
            </a:r>
            <a:r>
              <a:rPr lang="en-US" dirty="0"/>
              <a:t> </a:t>
            </a:r>
            <a:r>
              <a:rPr lang="en-US" dirty="0" err="1"/>
              <a:t>dahulu</a:t>
            </a:r>
            <a:endParaRPr lang="id-ID" dirty="0"/>
          </a:p>
          <a:p>
            <a:pPr lvl="0"/>
            <a:r>
              <a:rPr lang="en-US" dirty="0" err="1"/>
              <a:t>Kurangnya</a:t>
            </a:r>
            <a:r>
              <a:rPr lang="en-US" dirty="0"/>
              <a:t> </a:t>
            </a:r>
            <a:r>
              <a:rPr lang="en-US" dirty="0" err="1"/>
              <a:t>tanggung</a:t>
            </a:r>
            <a:r>
              <a:rPr lang="en-US" dirty="0"/>
              <a:t> </a:t>
            </a:r>
            <a:r>
              <a:rPr lang="en-US" dirty="0" err="1"/>
              <a:t>jawab</a:t>
            </a:r>
            <a:r>
              <a:rPr lang="en-US" dirty="0"/>
              <a:t> </a:t>
            </a:r>
            <a:r>
              <a:rPr lang="en-US" dirty="0" err="1"/>
              <a:t>individu</a:t>
            </a:r>
            <a:r>
              <a:rPr lang="en-US" dirty="0"/>
              <a:t> </a:t>
            </a:r>
            <a:r>
              <a:rPr lang="en-US" dirty="0" err="1"/>
              <a:t>karena</a:t>
            </a:r>
            <a:r>
              <a:rPr lang="en-US" dirty="0"/>
              <a:t> </a:t>
            </a:r>
            <a:r>
              <a:rPr lang="en-US" dirty="0" err="1"/>
              <a:t>tanggung</a:t>
            </a:r>
            <a:r>
              <a:rPr lang="en-US" dirty="0"/>
              <a:t> </a:t>
            </a:r>
            <a:r>
              <a:rPr lang="en-US" dirty="0" err="1"/>
              <a:t>jawab</a:t>
            </a:r>
            <a:r>
              <a:rPr lang="en-US" dirty="0"/>
              <a:t> </a:t>
            </a:r>
            <a:r>
              <a:rPr lang="en-US" dirty="0" err="1"/>
              <a:t>bersama</a:t>
            </a:r>
            <a:endParaRPr lang="id-ID" dirty="0"/>
          </a:p>
          <a:p>
            <a:endParaRPr lang="id-ID"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err="1"/>
              <a:t>Struktur</a:t>
            </a:r>
            <a:r>
              <a:rPr lang="en-US" dirty="0"/>
              <a:t> </a:t>
            </a:r>
            <a:r>
              <a:rPr lang="en-US" dirty="0" err="1"/>
              <a:t>Organisasi</a:t>
            </a:r>
            <a:r>
              <a:rPr lang="en-US" dirty="0"/>
              <a:t> </a:t>
            </a:r>
            <a:r>
              <a:rPr lang="en-US" dirty="0" err="1" smtClean="0"/>
              <a:t>Matriks</a:t>
            </a:r>
            <a:endParaRPr lang="id-ID" dirty="0"/>
          </a:p>
        </p:txBody>
      </p:sp>
      <p:sp>
        <p:nvSpPr>
          <p:cNvPr id="3" name="Content Placeholder 2"/>
          <p:cNvSpPr>
            <a:spLocks noGrp="1"/>
          </p:cNvSpPr>
          <p:nvPr>
            <p:ph idx="1"/>
          </p:nvPr>
        </p:nvSpPr>
        <p:spPr/>
        <p:txBody>
          <a:bodyPr/>
          <a:lstStyle/>
          <a:p>
            <a:r>
              <a:rPr lang="en-US" dirty="0" err="1"/>
              <a:t>Adalah</a:t>
            </a:r>
            <a:r>
              <a:rPr lang="en-US" dirty="0"/>
              <a:t> </a:t>
            </a:r>
            <a:r>
              <a:rPr lang="en-US" dirty="0" err="1"/>
              <a:t>penyempurnaan</a:t>
            </a:r>
            <a:r>
              <a:rPr lang="en-US" dirty="0"/>
              <a:t> </a:t>
            </a:r>
            <a:r>
              <a:rPr lang="en-US" dirty="0" err="1"/>
              <a:t>dari</a:t>
            </a:r>
            <a:r>
              <a:rPr lang="en-US" dirty="0"/>
              <a:t> </a:t>
            </a:r>
            <a:r>
              <a:rPr lang="en-US" dirty="0" err="1"/>
              <a:t>organisasi</a:t>
            </a:r>
            <a:r>
              <a:rPr lang="en-US" dirty="0"/>
              <a:t> </a:t>
            </a:r>
            <a:r>
              <a:rPr lang="en-US" dirty="0" err="1"/>
              <a:t>fungsional</a:t>
            </a:r>
            <a:r>
              <a:rPr lang="en-US" dirty="0"/>
              <a:t>.</a:t>
            </a:r>
            <a:endParaRPr lang="id-ID" dirty="0"/>
          </a:p>
          <a:p>
            <a:endParaRPr lang="id-ID"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Keuntungan</a:t>
            </a:r>
            <a:r>
              <a:rPr lang="en-US" dirty="0" smtClean="0"/>
              <a:t> </a:t>
            </a:r>
            <a:r>
              <a:rPr lang="en-US" dirty="0" err="1" smtClean="0"/>
              <a:t>struktur</a:t>
            </a:r>
            <a:r>
              <a:rPr lang="en-US" dirty="0" smtClean="0"/>
              <a:t> </a:t>
            </a:r>
            <a:r>
              <a:rPr lang="en-US" dirty="0" err="1" smtClean="0"/>
              <a:t>organisasi</a:t>
            </a:r>
            <a:r>
              <a:rPr lang="en-US" dirty="0" smtClean="0"/>
              <a:t> </a:t>
            </a:r>
            <a:r>
              <a:rPr lang="en-US" dirty="0" err="1" smtClean="0"/>
              <a:t>matriks</a:t>
            </a:r>
            <a:r>
              <a:rPr lang="en-US" dirty="0" smtClean="0"/>
              <a:t> </a:t>
            </a:r>
            <a:r>
              <a:rPr lang="en-US" dirty="0" err="1" smtClean="0"/>
              <a:t>adalah</a:t>
            </a:r>
            <a:r>
              <a:rPr lang="en-US" dirty="0" smtClean="0"/>
              <a:t>:</a:t>
            </a:r>
            <a:endParaRPr lang="id-ID" dirty="0"/>
          </a:p>
        </p:txBody>
      </p:sp>
      <p:sp>
        <p:nvSpPr>
          <p:cNvPr id="3" name="Content Placeholder 2"/>
          <p:cNvSpPr>
            <a:spLocks noGrp="1"/>
          </p:cNvSpPr>
          <p:nvPr>
            <p:ph idx="1"/>
          </p:nvPr>
        </p:nvSpPr>
        <p:spPr/>
        <p:txBody>
          <a:bodyPr>
            <a:normAutofit/>
          </a:bodyPr>
          <a:lstStyle/>
          <a:p>
            <a:pPr lvl="0"/>
            <a:r>
              <a:rPr lang="en-US" dirty="0" err="1" smtClean="0"/>
              <a:t>Efisiensi</a:t>
            </a:r>
            <a:r>
              <a:rPr lang="en-US" dirty="0" smtClean="0"/>
              <a:t> </a:t>
            </a:r>
            <a:r>
              <a:rPr lang="en-US" dirty="0" err="1"/>
              <a:t>penggunaan</a:t>
            </a:r>
            <a:r>
              <a:rPr lang="en-US" dirty="0"/>
              <a:t> </a:t>
            </a:r>
            <a:r>
              <a:rPr lang="en-US" dirty="0" err="1"/>
              <a:t>manajer-manajer</a:t>
            </a:r>
            <a:r>
              <a:rPr lang="en-US" dirty="0"/>
              <a:t> </a:t>
            </a:r>
            <a:r>
              <a:rPr lang="en-US" dirty="0" err="1"/>
              <a:t>fungsional</a:t>
            </a:r>
            <a:endParaRPr lang="id-ID" dirty="0"/>
          </a:p>
          <a:p>
            <a:pPr lvl="0"/>
            <a:r>
              <a:rPr lang="en-US" dirty="0" err="1"/>
              <a:t>Luwes</a:t>
            </a:r>
            <a:r>
              <a:rPr lang="en-US" dirty="0"/>
              <a:t> </a:t>
            </a:r>
            <a:r>
              <a:rPr lang="en-US" dirty="0" err="1"/>
              <a:t>menghadapi</a:t>
            </a:r>
            <a:r>
              <a:rPr lang="en-US" dirty="0"/>
              <a:t> </a:t>
            </a:r>
            <a:r>
              <a:rPr lang="en-US" dirty="0" err="1"/>
              <a:t>perubahan</a:t>
            </a:r>
            <a:r>
              <a:rPr lang="en-US" dirty="0"/>
              <a:t> </a:t>
            </a:r>
            <a:r>
              <a:rPr lang="en-US" dirty="0" err="1"/>
              <a:t>dan</a:t>
            </a:r>
            <a:r>
              <a:rPr lang="en-US" dirty="0"/>
              <a:t> </a:t>
            </a:r>
            <a:r>
              <a:rPr lang="en-US" dirty="0" err="1"/>
              <a:t>ketidak</a:t>
            </a:r>
            <a:r>
              <a:rPr lang="en-US" dirty="0"/>
              <a:t> </a:t>
            </a:r>
            <a:r>
              <a:rPr lang="en-US" dirty="0" err="1"/>
              <a:t>pastian</a:t>
            </a:r>
            <a:endParaRPr lang="id-ID" dirty="0"/>
          </a:p>
          <a:p>
            <a:pPr lvl="0"/>
            <a:r>
              <a:rPr lang="en-US" dirty="0" err="1"/>
              <a:t>Keunggulan</a:t>
            </a:r>
            <a:r>
              <a:rPr lang="en-US" dirty="0"/>
              <a:t> </a:t>
            </a:r>
            <a:r>
              <a:rPr lang="en-US" dirty="0" err="1"/>
              <a:t>teknis</a:t>
            </a:r>
            <a:endParaRPr lang="id-ID" dirty="0"/>
          </a:p>
          <a:p>
            <a:pPr lvl="0"/>
            <a:r>
              <a:rPr lang="en-US" dirty="0" err="1"/>
              <a:t>Meningkatkan</a:t>
            </a:r>
            <a:r>
              <a:rPr lang="en-US" dirty="0"/>
              <a:t> </a:t>
            </a:r>
            <a:r>
              <a:rPr lang="en-US" dirty="0" err="1"/>
              <a:t>motivasi</a:t>
            </a:r>
            <a:r>
              <a:rPr lang="en-US" dirty="0"/>
              <a:t> </a:t>
            </a:r>
            <a:r>
              <a:rPr lang="en-US" dirty="0" err="1"/>
              <a:t>kerja</a:t>
            </a:r>
            <a:endParaRPr lang="id-ID" dirty="0"/>
          </a:p>
          <a:p>
            <a:pPr lvl="0"/>
            <a:r>
              <a:rPr lang="en-US" dirty="0" err="1"/>
              <a:t>Pengembangan</a:t>
            </a:r>
            <a:r>
              <a:rPr lang="en-US" dirty="0"/>
              <a:t> </a:t>
            </a:r>
            <a:r>
              <a:rPr lang="en-US" dirty="0" err="1"/>
              <a:t>diri</a:t>
            </a:r>
            <a:endParaRPr lang="id-ID" dirty="0"/>
          </a:p>
          <a:p>
            <a:endParaRPr lang="id-ID"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Kelemahan</a:t>
            </a:r>
            <a:r>
              <a:rPr lang="en-US" dirty="0" smtClean="0"/>
              <a:t> </a:t>
            </a:r>
            <a:r>
              <a:rPr lang="en-US" dirty="0" err="1" smtClean="0"/>
              <a:t>struktur</a:t>
            </a:r>
            <a:r>
              <a:rPr lang="en-US" dirty="0" smtClean="0"/>
              <a:t> </a:t>
            </a:r>
            <a:r>
              <a:rPr lang="en-US" dirty="0" err="1" smtClean="0"/>
              <a:t>organisasi</a:t>
            </a:r>
            <a:r>
              <a:rPr lang="en-US" dirty="0" smtClean="0"/>
              <a:t> </a:t>
            </a:r>
            <a:r>
              <a:rPr lang="en-US" dirty="0" err="1" smtClean="0"/>
              <a:t>matriks</a:t>
            </a:r>
            <a:r>
              <a:rPr lang="en-US" dirty="0" smtClean="0"/>
              <a:t> </a:t>
            </a:r>
            <a:r>
              <a:rPr lang="en-US" dirty="0" err="1" smtClean="0"/>
              <a:t>adalah</a:t>
            </a:r>
            <a:r>
              <a:rPr lang="en-US" dirty="0" smtClean="0"/>
              <a:t>:</a:t>
            </a:r>
            <a:endParaRPr lang="id-ID" dirty="0"/>
          </a:p>
        </p:txBody>
      </p:sp>
      <p:sp>
        <p:nvSpPr>
          <p:cNvPr id="3" name="Content Placeholder 2"/>
          <p:cNvSpPr>
            <a:spLocks noGrp="1"/>
          </p:cNvSpPr>
          <p:nvPr>
            <p:ph idx="1"/>
          </p:nvPr>
        </p:nvSpPr>
        <p:spPr/>
        <p:txBody>
          <a:bodyPr>
            <a:normAutofit fontScale="85000" lnSpcReduction="20000"/>
          </a:bodyPr>
          <a:lstStyle/>
          <a:p>
            <a:pPr lvl="0"/>
            <a:r>
              <a:rPr lang="en-US" dirty="0" err="1" smtClean="0"/>
              <a:t>Terjadinya</a:t>
            </a:r>
            <a:r>
              <a:rPr lang="en-US" dirty="0" smtClean="0"/>
              <a:t> </a:t>
            </a:r>
            <a:r>
              <a:rPr lang="en-US" dirty="0" err="1"/>
              <a:t>konflik</a:t>
            </a:r>
            <a:r>
              <a:rPr lang="en-US" dirty="0"/>
              <a:t> </a:t>
            </a:r>
            <a:r>
              <a:rPr lang="en-US" dirty="0" err="1"/>
              <a:t>karena</a:t>
            </a:r>
            <a:r>
              <a:rPr lang="en-US" dirty="0"/>
              <a:t> </a:t>
            </a:r>
            <a:r>
              <a:rPr lang="en-US" dirty="0" err="1"/>
              <a:t>adanya</a:t>
            </a:r>
            <a:r>
              <a:rPr lang="en-US" dirty="0"/>
              <a:t> </a:t>
            </a:r>
            <a:r>
              <a:rPr lang="en-US" dirty="0" err="1"/>
              <a:t>pertanggungjawaban</a:t>
            </a:r>
            <a:r>
              <a:rPr lang="en-US" dirty="0"/>
              <a:t> </a:t>
            </a:r>
            <a:r>
              <a:rPr lang="en-US" dirty="0" err="1"/>
              <a:t>ganda</a:t>
            </a:r>
            <a:r>
              <a:rPr lang="en-US" dirty="0"/>
              <a:t> yang </a:t>
            </a:r>
            <a:r>
              <a:rPr lang="en-US" dirty="0" err="1"/>
              <a:t>dapat</a:t>
            </a:r>
            <a:r>
              <a:rPr lang="en-US" dirty="0"/>
              <a:t> </a:t>
            </a:r>
            <a:r>
              <a:rPr lang="en-US" dirty="0" err="1"/>
              <a:t>menimbulkan</a:t>
            </a:r>
            <a:r>
              <a:rPr lang="en-US" dirty="0"/>
              <a:t> </a:t>
            </a:r>
            <a:r>
              <a:rPr lang="en-US" dirty="0" err="1"/>
              <a:t>kebingungan</a:t>
            </a:r>
            <a:r>
              <a:rPr lang="en-US" dirty="0"/>
              <a:t> </a:t>
            </a:r>
            <a:r>
              <a:rPr lang="en-US" dirty="0" err="1"/>
              <a:t>dan</a:t>
            </a:r>
            <a:r>
              <a:rPr lang="en-US" dirty="0"/>
              <a:t> </a:t>
            </a:r>
            <a:r>
              <a:rPr lang="en-US" dirty="0" err="1"/>
              <a:t>kebijakan-kebijakan</a:t>
            </a:r>
            <a:r>
              <a:rPr lang="en-US" dirty="0"/>
              <a:t> yang </a:t>
            </a:r>
            <a:r>
              <a:rPr lang="en-US" dirty="0" err="1"/>
              <a:t>kontradiktif</a:t>
            </a:r>
            <a:r>
              <a:rPr lang="en-US" dirty="0"/>
              <a:t> </a:t>
            </a:r>
            <a:r>
              <a:rPr lang="en-US" dirty="0" err="1"/>
              <a:t>serta</a:t>
            </a:r>
            <a:r>
              <a:rPr lang="en-US" dirty="0"/>
              <a:t> </a:t>
            </a:r>
            <a:r>
              <a:rPr lang="en-US" dirty="0" err="1"/>
              <a:t>pertentangan</a:t>
            </a:r>
            <a:r>
              <a:rPr lang="en-US" dirty="0"/>
              <a:t> </a:t>
            </a:r>
            <a:r>
              <a:rPr lang="en-US" dirty="0" err="1"/>
              <a:t>kekuasaan</a:t>
            </a:r>
            <a:r>
              <a:rPr lang="en-US" dirty="0"/>
              <a:t> yang </a:t>
            </a:r>
            <a:r>
              <a:rPr lang="en-US" dirty="0" err="1"/>
              <a:t>mengarah</a:t>
            </a:r>
            <a:r>
              <a:rPr lang="en-US" dirty="0"/>
              <a:t> </a:t>
            </a:r>
            <a:r>
              <a:rPr lang="en-US" dirty="0" err="1"/>
              <a:t>pada</a:t>
            </a:r>
            <a:r>
              <a:rPr lang="en-US" dirty="0"/>
              <a:t> </a:t>
            </a:r>
            <a:r>
              <a:rPr lang="en-US" dirty="0" err="1"/>
              <a:t>perdebatan</a:t>
            </a:r>
            <a:r>
              <a:rPr lang="en-US" dirty="0"/>
              <a:t> </a:t>
            </a:r>
            <a:r>
              <a:rPr lang="en-US" dirty="0" err="1"/>
              <a:t>atas</a:t>
            </a:r>
            <a:r>
              <a:rPr lang="en-US" dirty="0"/>
              <a:t> </a:t>
            </a:r>
            <a:r>
              <a:rPr lang="en-US" dirty="0" err="1"/>
              <a:t>suatu</a:t>
            </a:r>
            <a:r>
              <a:rPr lang="en-US" dirty="0"/>
              <a:t> </a:t>
            </a:r>
            <a:r>
              <a:rPr lang="en-US" dirty="0" err="1"/>
              <a:t>kegiatan</a:t>
            </a:r>
            <a:endParaRPr lang="id-ID" dirty="0"/>
          </a:p>
          <a:p>
            <a:pPr lvl="0"/>
            <a:r>
              <a:rPr lang="en-US" dirty="0" err="1"/>
              <a:t>Pimpinan</a:t>
            </a:r>
            <a:r>
              <a:rPr lang="en-US" dirty="0"/>
              <a:t> </a:t>
            </a:r>
            <a:r>
              <a:rPr lang="en-US" dirty="0" err="1"/>
              <a:t>tidak</a:t>
            </a:r>
            <a:r>
              <a:rPr lang="en-US" dirty="0"/>
              <a:t> </a:t>
            </a:r>
            <a:r>
              <a:rPr lang="en-US" dirty="0" err="1"/>
              <a:t>terbiasa</a:t>
            </a:r>
            <a:r>
              <a:rPr lang="en-US" dirty="0"/>
              <a:t> </a:t>
            </a:r>
            <a:r>
              <a:rPr lang="en-US" dirty="0" err="1"/>
              <a:t>bekerja</a:t>
            </a:r>
            <a:r>
              <a:rPr lang="en-US" dirty="0"/>
              <a:t> </a:t>
            </a:r>
            <a:r>
              <a:rPr lang="en-US" dirty="0" err="1"/>
              <a:t>secara</a:t>
            </a:r>
            <a:r>
              <a:rPr lang="en-US" dirty="0"/>
              <a:t> </a:t>
            </a:r>
            <a:r>
              <a:rPr lang="en-US" dirty="0" err="1"/>
              <a:t>tim</a:t>
            </a:r>
            <a:r>
              <a:rPr lang="en-US" dirty="0"/>
              <a:t> </a:t>
            </a:r>
            <a:r>
              <a:rPr lang="en-US" dirty="0" err="1"/>
              <a:t>dan</a:t>
            </a:r>
            <a:r>
              <a:rPr lang="en-US" dirty="0"/>
              <a:t> </a:t>
            </a:r>
            <a:r>
              <a:rPr lang="en-US" dirty="0" err="1"/>
              <a:t>terbiasa</a:t>
            </a:r>
            <a:r>
              <a:rPr lang="en-US" dirty="0"/>
              <a:t> </a:t>
            </a:r>
            <a:r>
              <a:rPr lang="en-US" dirty="0" err="1"/>
              <a:t>bekerja</a:t>
            </a:r>
            <a:r>
              <a:rPr lang="en-US" dirty="0"/>
              <a:t> </a:t>
            </a:r>
            <a:r>
              <a:rPr lang="en-US" dirty="0" err="1"/>
              <a:t>secara</a:t>
            </a:r>
            <a:r>
              <a:rPr lang="en-US" dirty="0"/>
              <a:t> </a:t>
            </a:r>
            <a:r>
              <a:rPr lang="en-US" dirty="0" err="1"/>
              <a:t>tradisional</a:t>
            </a:r>
            <a:endParaRPr lang="id-ID" dirty="0"/>
          </a:p>
          <a:p>
            <a:pPr lvl="0"/>
            <a:r>
              <a:rPr lang="en-US" dirty="0" err="1"/>
              <a:t>Memerlukan</a:t>
            </a:r>
            <a:r>
              <a:rPr lang="en-US" dirty="0"/>
              <a:t> </a:t>
            </a:r>
            <a:r>
              <a:rPr lang="en-US" dirty="0" err="1"/>
              <a:t>koordinasi</a:t>
            </a:r>
            <a:r>
              <a:rPr lang="en-US" dirty="0"/>
              <a:t> vertical </a:t>
            </a:r>
            <a:r>
              <a:rPr lang="en-US" dirty="0" err="1"/>
              <a:t>dan</a:t>
            </a:r>
            <a:r>
              <a:rPr lang="en-US" dirty="0"/>
              <a:t> horizontal</a:t>
            </a:r>
            <a:endParaRPr lang="id-ID" dirty="0"/>
          </a:p>
          <a:p>
            <a:pPr lvl="0"/>
            <a:r>
              <a:rPr lang="en-US" dirty="0" err="1"/>
              <a:t>Memerlukan</a:t>
            </a:r>
            <a:r>
              <a:rPr lang="en-US" dirty="0"/>
              <a:t> </a:t>
            </a:r>
            <a:r>
              <a:rPr lang="en-US" dirty="0" err="1"/>
              <a:t>lebih</a:t>
            </a:r>
            <a:r>
              <a:rPr lang="en-US" dirty="0"/>
              <a:t> </a:t>
            </a:r>
            <a:r>
              <a:rPr lang="en-US" dirty="0" err="1"/>
              <a:t>banyak</a:t>
            </a:r>
            <a:r>
              <a:rPr lang="en-US" dirty="0"/>
              <a:t> </a:t>
            </a:r>
            <a:r>
              <a:rPr lang="en-US" dirty="0" err="1"/>
              <a:t>keterampilan</a:t>
            </a:r>
            <a:r>
              <a:rPr lang="en-US" dirty="0"/>
              <a:t> </a:t>
            </a:r>
            <a:r>
              <a:rPr lang="en-US" dirty="0" err="1"/>
              <a:t>antar</a:t>
            </a:r>
            <a:r>
              <a:rPr lang="en-US" dirty="0"/>
              <a:t> </a:t>
            </a:r>
            <a:r>
              <a:rPr lang="en-US" dirty="0" err="1"/>
              <a:t>pribadi</a:t>
            </a:r>
            <a:endParaRPr lang="id-ID" dirty="0"/>
          </a:p>
          <a:p>
            <a:pPr lvl="0"/>
            <a:r>
              <a:rPr lang="en-US" dirty="0" err="1"/>
              <a:t>Mengandung</a:t>
            </a:r>
            <a:r>
              <a:rPr lang="en-US" dirty="0"/>
              <a:t> </a:t>
            </a:r>
            <a:r>
              <a:rPr lang="en-US" dirty="0" err="1"/>
              <a:t>resiko</a:t>
            </a:r>
            <a:r>
              <a:rPr lang="en-US" dirty="0"/>
              <a:t> </a:t>
            </a:r>
            <a:r>
              <a:rPr lang="en-US" dirty="0" err="1"/>
              <a:t>timbulnya</a:t>
            </a:r>
            <a:r>
              <a:rPr lang="en-US" dirty="0"/>
              <a:t> </a:t>
            </a:r>
            <a:r>
              <a:rPr lang="en-US" dirty="0" err="1"/>
              <a:t>anarki</a:t>
            </a:r>
            <a:endParaRPr lang="id-ID" dirty="0"/>
          </a:p>
          <a:p>
            <a:r>
              <a:rPr lang="id-ID" dirty="0"/>
              <a:t>Sangat mahal untuk diterapkan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1201" name="Object 1"/>
          <p:cNvGraphicFramePr>
            <a:graphicFrameLocks noChangeAspect="1"/>
          </p:cNvGraphicFramePr>
          <p:nvPr/>
        </p:nvGraphicFramePr>
        <p:xfrm>
          <a:off x="0" y="0"/>
          <a:ext cx="9144000" cy="6858000"/>
        </p:xfrm>
        <a:graphic>
          <a:graphicData uri="http://schemas.openxmlformats.org/presentationml/2006/ole">
            <p:oleObj spid="_x0000_s51201" name="Slide" r:id="rId3" imgW="4154270" imgH="3116513" progId="PowerPoint.Slide.12">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Wewenang dan Tanggung </a:t>
            </a:r>
            <a:r>
              <a:rPr lang="id-ID" b="1" dirty="0" smtClean="0"/>
              <a:t>Jawab:</a:t>
            </a:r>
            <a:endParaRPr lang="id-ID" dirty="0"/>
          </a:p>
        </p:txBody>
      </p:sp>
      <p:sp>
        <p:nvSpPr>
          <p:cNvPr id="3" name="Content Placeholder 2"/>
          <p:cNvSpPr>
            <a:spLocks noGrp="1"/>
          </p:cNvSpPr>
          <p:nvPr>
            <p:ph idx="1"/>
          </p:nvPr>
        </p:nvSpPr>
        <p:spPr/>
        <p:txBody>
          <a:bodyPr>
            <a:normAutofit fontScale="85000" lnSpcReduction="20000"/>
          </a:bodyPr>
          <a:lstStyle/>
          <a:p>
            <a:r>
              <a:rPr lang="id-ID" dirty="0"/>
              <a:t>Wewenang </a:t>
            </a:r>
            <a:r>
              <a:rPr lang="id-ID" dirty="0" smtClean="0"/>
              <a:t>adalah</a:t>
            </a:r>
            <a:r>
              <a:rPr lang="id-ID" dirty="0"/>
              <a:t> kekuasaan yang diperlukan untuk dapat melaksanakan tanggung jawab. Wewenang seorang penyelia meliputi hak untuk membuat keputusan, mengontrol biaya dan mutu dan menerapkan disiplin yang perlu terhadap karyawan yang ditugaskan membantu melaksanakan tanggung jawab.</a:t>
            </a:r>
          </a:p>
          <a:p>
            <a:r>
              <a:rPr lang="id-ID" dirty="0"/>
              <a:t>Tanggung jawab adalah sesuatu yang harus dipertanggung jawabkan, misalnya biaya, ketepatan waktu pengantaran, kebersihan dan lain lain. Tanggung jawab juga dikatakan sebagai kewajiban seperti mengecek absensi, menjadwal karyawan dan memelihara catatan produksi.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10000"/>
          </a:bodyPr>
          <a:lstStyle/>
          <a:p>
            <a:r>
              <a:rPr lang="id-ID" dirty="0"/>
              <a:t>Wewenang berbeda dengan tanggung jawab, namun wewenang berjalan seiring dengan tanggung jawab</a:t>
            </a:r>
            <a:r>
              <a:rPr lang="id-ID" dirty="0" smtClean="0"/>
              <a:t>.</a:t>
            </a:r>
          </a:p>
          <a:p>
            <a:r>
              <a:rPr lang="id-ID" dirty="0" smtClean="0"/>
              <a:t>Seorang </a:t>
            </a:r>
            <a:r>
              <a:rPr lang="id-ID" dirty="0"/>
              <a:t>penyelia tidak mungkin diberikan tanggung jawab tanpa wewenang untuk melaksanakannya.</a:t>
            </a:r>
          </a:p>
          <a:p>
            <a:r>
              <a:rPr lang="id-ID" dirty="0"/>
              <a:t>Contoh: Seorang penyelia yang diberikan tanggung jawab untuk mengusahakan agar mutu produksi sesuai dengan persyaratan, maka penyelia itu harus juga diberikan wewenang untuk menghentikan produksi bila mutunya menurun atau diberikan wewenang untuk memperbaiki keadaan tersebut.</a:t>
            </a:r>
          </a:p>
          <a:p>
            <a:endParaRPr lang="id-ID"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Wewenang diberikan kepada bawahan agar</a:t>
            </a:r>
            <a:r>
              <a:rPr lang="id-ID" dirty="0" smtClean="0"/>
              <a:t>:</a:t>
            </a:r>
            <a:endParaRPr lang="id-ID" dirty="0"/>
          </a:p>
        </p:txBody>
      </p:sp>
      <p:sp>
        <p:nvSpPr>
          <p:cNvPr id="3" name="Content Placeholder 2"/>
          <p:cNvSpPr>
            <a:spLocks noGrp="1"/>
          </p:cNvSpPr>
          <p:nvPr>
            <p:ph idx="1"/>
          </p:nvPr>
        </p:nvSpPr>
        <p:spPr/>
        <p:txBody>
          <a:bodyPr/>
          <a:lstStyle/>
          <a:p>
            <a:pPr lvl="0"/>
            <a:r>
              <a:rPr lang="en-US" dirty="0" err="1"/>
              <a:t>Mempunyai</a:t>
            </a:r>
            <a:r>
              <a:rPr lang="en-US" dirty="0"/>
              <a:t> </a:t>
            </a:r>
            <a:r>
              <a:rPr lang="en-US" dirty="0" err="1"/>
              <a:t>peluang</a:t>
            </a:r>
            <a:r>
              <a:rPr lang="en-US" dirty="0"/>
              <a:t> </a:t>
            </a:r>
            <a:r>
              <a:rPr lang="en-US" dirty="0" err="1"/>
              <a:t>untuk</a:t>
            </a:r>
            <a:r>
              <a:rPr lang="en-US" dirty="0"/>
              <a:t> </a:t>
            </a:r>
            <a:r>
              <a:rPr lang="en-US" dirty="0" err="1"/>
              <a:t>berprestasi</a:t>
            </a:r>
            <a:endParaRPr lang="id-ID" dirty="0"/>
          </a:p>
          <a:p>
            <a:pPr lvl="0"/>
            <a:r>
              <a:rPr lang="en-US" dirty="0" err="1"/>
              <a:t>Mampu</a:t>
            </a:r>
            <a:r>
              <a:rPr lang="en-US" dirty="0"/>
              <a:t> </a:t>
            </a:r>
            <a:r>
              <a:rPr lang="en-US" dirty="0" err="1"/>
              <a:t>mengambil</a:t>
            </a:r>
            <a:r>
              <a:rPr lang="en-US" dirty="0"/>
              <a:t> </a:t>
            </a:r>
            <a:r>
              <a:rPr lang="en-US" dirty="0" err="1"/>
              <a:t>keputusan</a:t>
            </a:r>
            <a:r>
              <a:rPr lang="en-US" dirty="0"/>
              <a:t> </a:t>
            </a:r>
            <a:r>
              <a:rPr lang="en-US" dirty="0" err="1"/>
              <a:t>secara</a:t>
            </a:r>
            <a:r>
              <a:rPr lang="en-US" dirty="0"/>
              <a:t> </a:t>
            </a:r>
            <a:r>
              <a:rPr lang="en-US" dirty="0" err="1"/>
              <a:t>mandiri</a:t>
            </a:r>
            <a:endParaRPr lang="id-ID" dirty="0"/>
          </a:p>
          <a:p>
            <a:pPr lvl="0"/>
            <a:r>
              <a:rPr lang="en-US" dirty="0" err="1"/>
              <a:t>Meningkatkan</a:t>
            </a:r>
            <a:r>
              <a:rPr lang="en-US" dirty="0"/>
              <a:t> </a:t>
            </a:r>
            <a:r>
              <a:rPr lang="en-US" dirty="0" err="1"/>
              <a:t>motivasi</a:t>
            </a:r>
            <a:r>
              <a:rPr lang="en-US" dirty="0"/>
              <a:t> </a:t>
            </a:r>
            <a:r>
              <a:rPr lang="en-US" dirty="0" err="1"/>
              <a:t>dan</a:t>
            </a:r>
            <a:r>
              <a:rPr lang="en-US" dirty="0"/>
              <a:t> </a:t>
            </a:r>
            <a:r>
              <a:rPr lang="en-US" dirty="0" err="1"/>
              <a:t>partisipasi</a:t>
            </a:r>
            <a:r>
              <a:rPr lang="en-US" dirty="0"/>
              <a:t> </a:t>
            </a:r>
            <a:r>
              <a:rPr lang="en-US" dirty="0" err="1"/>
              <a:t>bawahan</a:t>
            </a:r>
            <a:r>
              <a:rPr lang="en-US" dirty="0"/>
              <a:t> </a:t>
            </a:r>
            <a:endParaRPr lang="id-ID" dirty="0"/>
          </a:p>
          <a:p>
            <a:endParaRPr lang="id-ID"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Sumber sumber wewenang yang bersifat pribadi</a:t>
            </a:r>
            <a:r>
              <a:rPr lang="id-ID" dirty="0" smtClean="0"/>
              <a:t>:</a:t>
            </a:r>
            <a:endParaRPr lang="id-ID" dirty="0"/>
          </a:p>
        </p:txBody>
      </p:sp>
      <p:sp>
        <p:nvSpPr>
          <p:cNvPr id="3" name="Content Placeholder 2"/>
          <p:cNvSpPr>
            <a:spLocks noGrp="1"/>
          </p:cNvSpPr>
          <p:nvPr>
            <p:ph idx="1"/>
          </p:nvPr>
        </p:nvSpPr>
        <p:spPr/>
        <p:txBody>
          <a:bodyPr>
            <a:normAutofit lnSpcReduction="10000"/>
          </a:bodyPr>
          <a:lstStyle/>
          <a:p>
            <a:r>
              <a:rPr lang="id-ID" dirty="0"/>
              <a:t>Sumber sumber wewenang yang bersifat pribadi:</a:t>
            </a:r>
          </a:p>
          <a:p>
            <a:r>
              <a:rPr lang="id-ID" dirty="0" smtClean="0"/>
              <a:t>Pengetahuan </a:t>
            </a:r>
            <a:r>
              <a:rPr lang="id-ID" dirty="0"/>
              <a:t>dan keterampilan yang berkaitan dengan pekerjaan.</a:t>
            </a:r>
          </a:p>
          <a:p>
            <a:r>
              <a:rPr lang="id-ID" dirty="0" smtClean="0"/>
              <a:t>Pengaruh </a:t>
            </a:r>
            <a:r>
              <a:rPr lang="id-ID" dirty="0"/>
              <a:t>pribadi dalam organisasi (yang anda ketahui dan miliki)</a:t>
            </a:r>
          </a:p>
          <a:p>
            <a:r>
              <a:rPr lang="id-ID" dirty="0" smtClean="0"/>
              <a:t>Daya </a:t>
            </a:r>
            <a:r>
              <a:rPr lang="id-ID" dirty="0"/>
              <a:t>tarik pribadi</a:t>
            </a:r>
          </a:p>
          <a:p>
            <a:r>
              <a:rPr lang="id-ID" dirty="0" smtClean="0"/>
              <a:t>Kemampuan </a:t>
            </a:r>
            <a:r>
              <a:rPr lang="id-ID" dirty="0"/>
              <a:t>untuk mengupayakan agar segala sesuatu beres (kinerja) </a:t>
            </a:r>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a:t>
            </a:r>
            <a:r>
              <a:rPr lang="id-ID" dirty="0"/>
              <a:t>umunya organisasi adalah </a:t>
            </a:r>
          </a:p>
        </p:txBody>
      </p:sp>
      <p:sp>
        <p:nvSpPr>
          <p:cNvPr id="3" name="Content Placeholder 2"/>
          <p:cNvSpPr>
            <a:spLocks noGrp="1"/>
          </p:cNvSpPr>
          <p:nvPr>
            <p:ph idx="1"/>
          </p:nvPr>
        </p:nvSpPr>
        <p:spPr/>
        <p:txBody>
          <a:bodyPr/>
          <a:lstStyle/>
          <a:p>
            <a:r>
              <a:rPr lang="id-ID" dirty="0"/>
              <a:t>mencari laba bagi para pemilik dan pemegang saham, dan bagi para karyawan dan para tingkatan manajer adalah untuk mendapatkan gaji. </a:t>
            </a:r>
            <a:endParaRPr lang="id-ID" dirty="0" smtClean="0"/>
          </a:p>
          <a:p>
            <a:pPr marL="0" indent="0">
              <a:buNone/>
            </a:pPr>
            <a:r>
              <a:rPr lang="id-ID" dirty="0"/>
              <a:t>Walaupun organisasi milik pemerintah tidak mencari laba namun anggota organisasi mengharapkan kompensasi dari setiap kegiatan organisasi yang diberikan.</a:t>
            </a:r>
          </a:p>
          <a:p>
            <a:endParaRPr lang="id-ID"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Wewenang </a:t>
            </a:r>
            <a:r>
              <a:rPr lang="id-ID" dirty="0" smtClean="0"/>
              <a:t>Penyelia:</a:t>
            </a:r>
            <a:endParaRPr lang="id-ID" dirty="0"/>
          </a:p>
        </p:txBody>
      </p:sp>
      <p:sp>
        <p:nvSpPr>
          <p:cNvPr id="3" name="Content Placeholder 2"/>
          <p:cNvSpPr>
            <a:spLocks noGrp="1"/>
          </p:cNvSpPr>
          <p:nvPr>
            <p:ph idx="1"/>
          </p:nvPr>
        </p:nvSpPr>
        <p:spPr/>
        <p:txBody>
          <a:bodyPr>
            <a:normAutofit fontScale="92500" lnSpcReduction="10000"/>
          </a:bodyPr>
          <a:lstStyle/>
          <a:p>
            <a:pPr lvl="0"/>
            <a:r>
              <a:rPr lang="id-ID" dirty="0"/>
              <a:t>Wewenang penuh yaitu penyelia dapat mengambil tindakan tanpa harus berkonsultasi dengan atasannya</a:t>
            </a:r>
          </a:p>
          <a:p>
            <a:pPr lvl="0"/>
            <a:r>
              <a:rPr lang="id-ID" dirty="0"/>
              <a:t>Wewenang terbatas yaitu penyelia dapat mengambil tindakan yang menurutnya cocok asalkan kemudian ia melaporkan hal itu kepada atasannya.</a:t>
            </a:r>
          </a:p>
          <a:p>
            <a:pPr lvl="0"/>
            <a:r>
              <a:rPr lang="id-ID" dirty="0"/>
              <a:t>Tak ada wewenang yaitu penyelia tidak dapat melakukan tindakan apapun sebelum berkonsultasi dengan atasan.</a:t>
            </a:r>
          </a:p>
          <a:p>
            <a:endParaRPr lang="id-ID"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indent="17463">
              <a:buNone/>
            </a:pPr>
            <a:r>
              <a:rPr lang="id-ID" dirty="0"/>
              <a:t>Seorang pemimpin dapat melimpahkan wewenangnya kepada bawahannya yang ditunjuk, tetapi tidak boleh melimpahkan tanggung jawabnya kepada bawahannya.</a:t>
            </a:r>
          </a:p>
          <a:p>
            <a:pPr>
              <a:buNone/>
            </a:pPr>
            <a:endParaRPr lang="id-ID" dirty="0"/>
          </a:p>
          <a:p>
            <a:endParaRPr lang="id-ID"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Pendelegasian </a:t>
            </a:r>
            <a:r>
              <a:rPr lang="id-ID" b="1" dirty="0" smtClean="0"/>
              <a:t>Wewenang:</a:t>
            </a:r>
            <a:endParaRPr lang="id-ID" dirty="0"/>
          </a:p>
        </p:txBody>
      </p:sp>
      <p:sp>
        <p:nvSpPr>
          <p:cNvPr id="3" name="Content Placeholder 2"/>
          <p:cNvSpPr>
            <a:spLocks noGrp="1"/>
          </p:cNvSpPr>
          <p:nvPr>
            <p:ph idx="1"/>
          </p:nvPr>
        </p:nvSpPr>
        <p:spPr/>
        <p:txBody>
          <a:bodyPr/>
          <a:lstStyle/>
          <a:p>
            <a:r>
              <a:rPr lang="id-ID" dirty="0"/>
              <a:t>Pendelegasian adalah Proses penyampaian wewenang dan tanggung jawab dari atasan kebawahan. Setiap anggota manajemen termasuk penyelia umumnya dapat mendelegasikan suatu tanggung jawab dan wewenang. </a:t>
            </a:r>
          </a:p>
          <a:p>
            <a:endParaRPr lang="id-ID"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Pendelegasian wewenang Penyelia:</a:t>
            </a:r>
            <a:br>
              <a:rPr lang="id-ID" dirty="0" smtClean="0"/>
            </a:br>
            <a:endParaRPr lang="id-ID" dirty="0"/>
          </a:p>
        </p:txBody>
      </p:sp>
      <p:sp>
        <p:nvSpPr>
          <p:cNvPr id="3" name="Content Placeholder 2"/>
          <p:cNvSpPr>
            <a:spLocks noGrp="1"/>
          </p:cNvSpPr>
          <p:nvPr>
            <p:ph idx="1"/>
          </p:nvPr>
        </p:nvSpPr>
        <p:spPr/>
        <p:txBody>
          <a:bodyPr>
            <a:normAutofit fontScale="92500" lnSpcReduction="10000"/>
          </a:bodyPr>
          <a:lstStyle/>
          <a:p>
            <a:pPr lvl="0"/>
            <a:r>
              <a:rPr lang="id-ID" dirty="0" smtClean="0"/>
              <a:t>Penyelia </a:t>
            </a:r>
            <a:r>
              <a:rPr lang="id-ID" dirty="0"/>
              <a:t>memiliki tanggung jawab agar catatan selalu terpelihara</a:t>
            </a:r>
          </a:p>
          <a:p>
            <a:pPr lvl="0"/>
            <a:r>
              <a:rPr lang="id-ID" dirty="0"/>
              <a:t>Penyelia mendelegasikan taggung jawab kepada petugas kearsipan </a:t>
            </a:r>
          </a:p>
          <a:p>
            <a:pPr lvl="0"/>
            <a:r>
              <a:rPr lang="id-ID" dirty="0"/>
              <a:t>Petugas Kearsipan diberikan wewenang untuk mengumpulkan lembar lembar catatan dari para operator. </a:t>
            </a:r>
          </a:p>
          <a:p>
            <a:pPr marL="0" indent="0">
              <a:buNone/>
            </a:pPr>
            <a:r>
              <a:rPr lang="id-ID" dirty="0"/>
              <a:t>Aturlah agar pekerjaan pekerjaan tertentu diambil alih orang lain pada saat anda mendadak harus meninggalkan kantor atau pada saat anda cuti. </a:t>
            </a:r>
          </a:p>
          <a:p>
            <a:endParaRPr lang="id-ID"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Teknik-teknik pendelegasian wewenang:</a:t>
            </a:r>
            <a:endParaRPr lang="id-ID" dirty="0"/>
          </a:p>
        </p:txBody>
      </p:sp>
      <p:sp>
        <p:nvSpPr>
          <p:cNvPr id="3" name="Content Placeholder 2"/>
          <p:cNvSpPr>
            <a:spLocks noGrp="1"/>
          </p:cNvSpPr>
          <p:nvPr>
            <p:ph idx="1"/>
          </p:nvPr>
        </p:nvSpPr>
        <p:spPr/>
        <p:txBody>
          <a:bodyPr>
            <a:normAutofit/>
          </a:bodyPr>
          <a:lstStyle/>
          <a:p>
            <a:pPr lvl="0"/>
            <a:r>
              <a:rPr lang="en-US" dirty="0" err="1" smtClean="0"/>
              <a:t>Berikan</a:t>
            </a:r>
            <a:r>
              <a:rPr lang="en-US" dirty="0" smtClean="0"/>
              <a:t> </a:t>
            </a:r>
            <a:r>
              <a:rPr lang="en-US" dirty="0" err="1"/>
              <a:t>wewenang</a:t>
            </a:r>
            <a:r>
              <a:rPr lang="en-US" dirty="0"/>
              <a:t> </a:t>
            </a:r>
            <a:r>
              <a:rPr lang="en-US" dirty="0" err="1"/>
              <a:t>kepada</a:t>
            </a:r>
            <a:r>
              <a:rPr lang="en-US" dirty="0"/>
              <a:t> </a:t>
            </a:r>
            <a:r>
              <a:rPr lang="en-US" dirty="0" err="1"/>
              <a:t>bawahan</a:t>
            </a:r>
            <a:r>
              <a:rPr lang="en-US" dirty="0"/>
              <a:t> yang </a:t>
            </a:r>
            <a:r>
              <a:rPr lang="en-US" dirty="0" err="1"/>
              <a:t>mampu</a:t>
            </a:r>
            <a:r>
              <a:rPr lang="en-US" dirty="0"/>
              <a:t> </a:t>
            </a:r>
            <a:r>
              <a:rPr lang="en-US" dirty="0" err="1"/>
              <a:t>dan</a:t>
            </a:r>
            <a:r>
              <a:rPr lang="en-US" dirty="0"/>
              <a:t> </a:t>
            </a:r>
            <a:r>
              <a:rPr lang="en-US" dirty="0" err="1"/>
              <a:t>mau</a:t>
            </a:r>
            <a:r>
              <a:rPr lang="en-US" dirty="0"/>
              <a:t> </a:t>
            </a:r>
            <a:r>
              <a:rPr lang="en-US" dirty="0" err="1"/>
              <a:t>melaksanakan</a:t>
            </a:r>
            <a:r>
              <a:rPr lang="en-US" dirty="0"/>
              <a:t> </a:t>
            </a:r>
            <a:r>
              <a:rPr lang="en-US" dirty="0" err="1"/>
              <a:t>tugas</a:t>
            </a:r>
            <a:endParaRPr lang="id-ID" dirty="0"/>
          </a:p>
          <a:p>
            <a:pPr lvl="0"/>
            <a:r>
              <a:rPr lang="en-US" dirty="0" err="1"/>
              <a:t>Berikan</a:t>
            </a:r>
            <a:r>
              <a:rPr lang="en-US" dirty="0"/>
              <a:t> </a:t>
            </a:r>
            <a:r>
              <a:rPr lang="en-US" dirty="0" err="1"/>
              <a:t>petunjuk</a:t>
            </a:r>
            <a:r>
              <a:rPr lang="en-US" dirty="0"/>
              <a:t> yang </a:t>
            </a:r>
            <a:r>
              <a:rPr lang="en-US" dirty="0" err="1"/>
              <a:t>jelas</a:t>
            </a:r>
            <a:r>
              <a:rPr lang="en-US" dirty="0"/>
              <a:t> </a:t>
            </a:r>
            <a:r>
              <a:rPr lang="en-US" dirty="0" err="1"/>
              <a:t>dan</a:t>
            </a:r>
            <a:r>
              <a:rPr lang="en-US" dirty="0"/>
              <a:t> </a:t>
            </a:r>
            <a:r>
              <a:rPr lang="en-US" dirty="0" err="1"/>
              <a:t>dapat</a:t>
            </a:r>
            <a:r>
              <a:rPr lang="en-US" dirty="0"/>
              <a:t> </a:t>
            </a:r>
            <a:r>
              <a:rPr lang="en-US" dirty="0" err="1"/>
              <a:t>dilaksanakan</a:t>
            </a:r>
            <a:endParaRPr lang="id-ID" dirty="0"/>
          </a:p>
          <a:p>
            <a:pPr lvl="0"/>
            <a:r>
              <a:rPr lang="en-US" dirty="0" err="1"/>
              <a:t>Berikan</a:t>
            </a:r>
            <a:r>
              <a:rPr lang="en-US" dirty="0"/>
              <a:t> </a:t>
            </a:r>
            <a:r>
              <a:rPr lang="en-US" dirty="0" err="1"/>
              <a:t>motivasi</a:t>
            </a:r>
            <a:endParaRPr lang="id-ID" dirty="0"/>
          </a:p>
          <a:p>
            <a:pPr lvl="0"/>
            <a:r>
              <a:rPr lang="en-US" dirty="0" err="1"/>
              <a:t>Pantau</a:t>
            </a:r>
            <a:r>
              <a:rPr lang="en-US" dirty="0"/>
              <a:t> </a:t>
            </a:r>
            <a:r>
              <a:rPr lang="en-US" dirty="0" err="1"/>
              <a:t>pekerjaan</a:t>
            </a:r>
            <a:endParaRPr lang="id-ID" dirty="0"/>
          </a:p>
          <a:p>
            <a:pPr lvl="0"/>
            <a:r>
              <a:rPr lang="en-US" dirty="0" err="1"/>
              <a:t>Minta</a:t>
            </a:r>
            <a:r>
              <a:rPr lang="en-US" dirty="0"/>
              <a:t> </a:t>
            </a:r>
            <a:r>
              <a:rPr lang="en-US" dirty="0" err="1"/>
              <a:t>umpan</a:t>
            </a:r>
            <a:r>
              <a:rPr lang="en-US" dirty="0"/>
              <a:t> </a:t>
            </a:r>
            <a:r>
              <a:rPr lang="en-US" dirty="0" err="1"/>
              <a:t>balik</a:t>
            </a:r>
            <a:endParaRPr lang="id-ID" dirty="0"/>
          </a:p>
          <a:p>
            <a:pPr lvl="0"/>
            <a:r>
              <a:rPr lang="en-US" dirty="0" err="1"/>
              <a:t>Tunjukkan</a:t>
            </a:r>
            <a:r>
              <a:rPr lang="en-US" dirty="0"/>
              <a:t> </a:t>
            </a:r>
            <a:r>
              <a:rPr lang="en-US" dirty="0" err="1"/>
              <a:t>kepercayaan</a:t>
            </a:r>
            <a:r>
              <a:rPr lang="en-US" dirty="0"/>
              <a:t> </a:t>
            </a:r>
            <a:r>
              <a:rPr lang="en-US" dirty="0" err="1"/>
              <a:t>kepada</a:t>
            </a:r>
            <a:r>
              <a:rPr lang="en-US" dirty="0"/>
              <a:t> </a:t>
            </a:r>
            <a:r>
              <a:rPr lang="en-US" dirty="0" err="1"/>
              <a:t>bawahan</a:t>
            </a:r>
            <a:endParaRPr lang="id-ID" dirty="0"/>
          </a:p>
          <a:p>
            <a:endParaRPr lang="id-ID"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Kasus:</a:t>
            </a:r>
            <a:endParaRPr lang="id-ID" dirty="0"/>
          </a:p>
        </p:txBody>
      </p:sp>
      <p:sp>
        <p:nvSpPr>
          <p:cNvPr id="3" name="Content Placeholder 2"/>
          <p:cNvSpPr>
            <a:spLocks noGrp="1"/>
          </p:cNvSpPr>
          <p:nvPr>
            <p:ph idx="1"/>
          </p:nvPr>
        </p:nvSpPr>
        <p:spPr/>
        <p:txBody>
          <a:bodyPr>
            <a:normAutofit fontScale="85000" lnSpcReduction="20000"/>
          </a:bodyPr>
          <a:lstStyle/>
          <a:p>
            <a:r>
              <a:rPr lang="id-ID" cap="all" dirty="0"/>
              <a:t>Mr. R</a:t>
            </a:r>
            <a:r>
              <a:rPr lang="id-ID" dirty="0"/>
              <a:t>udi adalah seorang mandor di perusahaan Real Estate yang memiliki 500 orang pekerja, dengan bagian bagian sebagai berikut: 10 orang Kepala Tukang yang membawahi masing masing 200 orang tukang dan 290 orang kernet, bila MR. Rudi berhalangan ke proyek maka Mr. Rudi memberikan wewenang kepada para kepala Tukang untuk membuat keputusan keputusan yang terjadi dilapangan. Mahasiswa Universitas Jambi diminta membantu menyusun struktur organisasi dan membantu kira kira wewenang apa yang dapat diberikan kepada para kepala tukang dan tanggung jawab seperti apa yang sekiranya dimiliki oleh Mr. Rudi. </a:t>
            </a:r>
            <a:endParaRPr lang="id-ID" smtClean="0"/>
          </a:p>
          <a:p>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id-ID" dirty="0"/>
              <a:t>Beda pengorganisasian dan organisasi adalah</a:t>
            </a:r>
            <a:r>
              <a:rPr lang="id-ID" dirty="0" smtClean="0"/>
              <a:t>:</a:t>
            </a:r>
            <a:endParaRPr lang="id-ID" dirty="0"/>
          </a:p>
        </p:txBody>
      </p:sp>
      <p:sp>
        <p:nvSpPr>
          <p:cNvPr id="3" name="Content Placeholder 2"/>
          <p:cNvSpPr>
            <a:spLocks noGrp="1"/>
          </p:cNvSpPr>
          <p:nvPr>
            <p:ph idx="1"/>
          </p:nvPr>
        </p:nvSpPr>
        <p:spPr/>
        <p:txBody>
          <a:bodyPr/>
          <a:lstStyle/>
          <a:p>
            <a:pPr lvl="0"/>
            <a:r>
              <a:rPr lang="en-US" dirty="0" err="1"/>
              <a:t>Pengorganisasian</a:t>
            </a:r>
            <a:r>
              <a:rPr lang="en-US" dirty="0"/>
              <a:t> </a:t>
            </a:r>
            <a:r>
              <a:rPr lang="en-US" dirty="0" err="1"/>
              <a:t>adalah</a:t>
            </a:r>
            <a:r>
              <a:rPr lang="en-US" dirty="0"/>
              <a:t> </a:t>
            </a:r>
            <a:r>
              <a:rPr lang="en-US" dirty="0" err="1"/>
              <a:t>proses</a:t>
            </a:r>
            <a:r>
              <a:rPr lang="en-US" dirty="0"/>
              <a:t> </a:t>
            </a:r>
            <a:r>
              <a:rPr lang="en-US" dirty="0" err="1"/>
              <a:t>penyusunan</a:t>
            </a:r>
            <a:r>
              <a:rPr lang="en-US" dirty="0"/>
              <a:t> </a:t>
            </a:r>
            <a:r>
              <a:rPr lang="en-US" dirty="0" err="1"/>
              <a:t>pola</a:t>
            </a:r>
            <a:r>
              <a:rPr lang="en-US" dirty="0"/>
              <a:t> </a:t>
            </a:r>
            <a:r>
              <a:rPr lang="en-US" dirty="0" err="1"/>
              <a:t>hubungan</a:t>
            </a:r>
            <a:r>
              <a:rPr lang="en-US" dirty="0"/>
              <a:t> </a:t>
            </a:r>
            <a:r>
              <a:rPr lang="en-US" dirty="0" err="1"/>
              <a:t>kerja</a:t>
            </a:r>
            <a:r>
              <a:rPr lang="en-US" dirty="0"/>
              <a:t>.</a:t>
            </a:r>
            <a:endParaRPr lang="id-ID" dirty="0"/>
          </a:p>
          <a:p>
            <a:pPr lvl="0"/>
            <a:r>
              <a:rPr lang="en-US" dirty="0" err="1"/>
              <a:t>Organisasi</a:t>
            </a:r>
            <a:r>
              <a:rPr lang="en-US" dirty="0"/>
              <a:t> </a:t>
            </a:r>
            <a:r>
              <a:rPr lang="en-US" dirty="0" err="1"/>
              <a:t>adalah</a:t>
            </a:r>
            <a:r>
              <a:rPr lang="en-US" dirty="0"/>
              <a:t> </a:t>
            </a:r>
            <a:r>
              <a:rPr lang="en-US" dirty="0" err="1"/>
              <a:t>struktur</a:t>
            </a:r>
            <a:r>
              <a:rPr lang="en-US" dirty="0"/>
              <a:t> </a:t>
            </a:r>
            <a:r>
              <a:rPr lang="en-US" dirty="0" err="1"/>
              <a:t>atau</a:t>
            </a:r>
            <a:r>
              <a:rPr lang="en-US" dirty="0"/>
              <a:t> </a:t>
            </a:r>
            <a:r>
              <a:rPr lang="en-US" dirty="0" err="1"/>
              <a:t>kerangka</a:t>
            </a:r>
            <a:r>
              <a:rPr lang="en-US" dirty="0"/>
              <a:t> yang </a:t>
            </a:r>
            <a:r>
              <a:rPr lang="en-US" dirty="0" err="1"/>
              <a:t>merupakan</a:t>
            </a:r>
            <a:r>
              <a:rPr lang="en-US" dirty="0"/>
              <a:t> </a:t>
            </a:r>
            <a:r>
              <a:rPr lang="en-US" dirty="0" err="1"/>
              <a:t>hasil</a:t>
            </a:r>
            <a:r>
              <a:rPr lang="en-US" dirty="0"/>
              <a:t> </a:t>
            </a:r>
            <a:r>
              <a:rPr lang="en-US" dirty="0" err="1"/>
              <a:t>dari</a:t>
            </a:r>
            <a:r>
              <a:rPr lang="en-US" dirty="0"/>
              <a:t> </a:t>
            </a:r>
            <a:r>
              <a:rPr lang="en-US" dirty="0" err="1"/>
              <a:t>proses</a:t>
            </a:r>
            <a:r>
              <a:rPr lang="en-US" dirty="0"/>
              <a:t> </a:t>
            </a:r>
            <a:r>
              <a:rPr lang="en-US" dirty="0" err="1"/>
              <a:t>pengorganisasian</a:t>
            </a:r>
            <a:r>
              <a:rPr lang="en-US" dirty="0"/>
              <a:t>.</a:t>
            </a:r>
            <a:endParaRPr lang="id-ID" dirty="0"/>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ORGANISASI </a:t>
            </a:r>
            <a:r>
              <a:rPr lang="id-ID" dirty="0" smtClean="0"/>
              <a:t>:</a:t>
            </a:r>
            <a:endParaRPr lang="id-ID" dirty="0"/>
          </a:p>
        </p:txBody>
      </p:sp>
      <p:sp>
        <p:nvSpPr>
          <p:cNvPr id="3" name="Content Placeholder 2"/>
          <p:cNvSpPr>
            <a:spLocks noGrp="1"/>
          </p:cNvSpPr>
          <p:nvPr>
            <p:ph idx="1"/>
          </p:nvPr>
        </p:nvSpPr>
        <p:spPr/>
        <p:txBody>
          <a:bodyPr/>
          <a:lstStyle/>
          <a:p>
            <a:r>
              <a:rPr lang="id-ID" dirty="0"/>
              <a:t>adalah subsistem-subsistem yang saling berinteraksi, berkorelasi, dan berdepedensi yang membentuk satu kesatuan yang bersinergi. Jika salah satu sub system berubah maka akan dapat mengubah system secara keseluruhan.</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Jenis-jenis Sistem Organisasi</a:t>
            </a:r>
            <a:r>
              <a:rPr lang="id-ID" dirty="0" smtClean="0"/>
              <a:t>:</a:t>
            </a:r>
            <a:endParaRPr lang="id-ID" dirty="0"/>
          </a:p>
        </p:txBody>
      </p:sp>
      <p:sp>
        <p:nvSpPr>
          <p:cNvPr id="3" name="Content Placeholder 2"/>
          <p:cNvSpPr>
            <a:spLocks noGrp="1"/>
          </p:cNvSpPr>
          <p:nvPr>
            <p:ph idx="1"/>
          </p:nvPr>
        </p:nvSpPr>
        <p:spPr/>
        <p:txBody>
          <a:bodyPr/>
          <a:lstStyle/>
          <a:p>
            <a:pPr lvl="0"/>
            <a:r>
              <a:rPr lang="en-US" dirty="0" err="1"/>
              <a:t>Sistem</a:t>
            </a:r>
            <a:r>
              <a:rPr lang="en-US" dirty="0"/>
              <a:t> </a:t>
            </a:r>
            <a:r>
              <a:rPr lang="en-US" dirty="0" err="1"/>
              <a:t>Tertutup</a:t>
            </a:r>
            <a:endParaRPr lang="id-ID" dirty="0"/>
          </a:p>
          <a:p>
            <a:pPr indent="17463">
              <a:buNone/>
            </a:pPr>
            <a:r>
              <a:rPr lang="en-US" dirty="0" err="1"/>
              <a:t>Yaitu</a:t>
            </a:r>
            <a:r>
              <a:rPr lang="en-US" dirty="0"/>
              <a:t> </a:t>
            </a:r>
            <a:r>
              <a:rPr lang="en-US" dirty="0" err="1"/>
              <a:t>sistem</a:t>
            </a:r>
            <a:r>
              <a:rPr lang="en-US" dirty="0"/>
              <a:t> yang </a:t>
            </a:r>
            <a:r>
              <a:rPr lang="en-US" dirty="0" err="1"/>
              <a:t>tidak</a:t>
            </a:r>
            <a:r>
              <a:rPr lang="en-US" dirty="0"/>
              <a:t> </a:t>
            </a:r>
            <a:r>
              <a:rPr lang="en-US" dirty="0" err="1"/>
              <a:t>berinteraksi</a:t>
            </a:r>
            <a:r>
              <a:rPr lang="en-US" dirty="0"/>
              <a:t> </a:t>
            </a:r>
            <a:r>
              <a:rPr lang="en-US" dirty="0" err="1"/>
              <a:t>dengan</a:t>
            </a:r>
            <a:r>
              <a:rPr lang="en-US" dirty="0"/>
              <a:t> </a:t>
            </a:r>
            <a:r>
              <a:rPr lang="en-US" dirty="0" err="1"/>
              <a:t>lingkungannya</a:t>
            </a:r>
            <a:r>
              <a:rPr lang="en-US" dirty="0"/>
              <a:t>.</a:t>
            </a:r>
            <a:endParaRPr lang="id-ID" dirty="0"/>
          </a:p>
          <a:p>
            <a:pPr lvl="0"/>
            <a:r>
              <a:rPr lang="en-US" dirty="0" err="1"/>
              <a:t>Sistem</a:t>
            </a:r>
            <a:r>
              <a:rPr lang="en-US" dirty="0"/>
              <a:t> Terbuka</a:t>
            </a:r>
            <a:endParaRPr lang="id-ID" dirty="0"/>
          </a:p>
          <a:p>
            <a:pPr indent="17463">
              <a:buNone/>
            </a:pPr>
            <a:r>
              <a:rPr lang="en-US" dirty="0" err="1"/>
              <a:t>Yaitu</a:t>
            </a:r>
            <a:r>
              <a:rPr lang="en-US" dirty="0"/>
              <a:t> system yang </a:t>
            </a:r>
            <a:r>
              <a:rPr lang="en-US" dirty="0" err="1"/>
              <a:t>berinteraksi</a:t>
            </a:r>
            <a:r>
              <a:rPr lang="en-US" dirty="0"/>
              <a:t> </a:t>
            </a:r>
            <a:r>
              <a:rPr lang="en-US" dirty="0" err="1"/>
              <a:t>dengan</a:t>
            </a:r>
            <a:r>
              <a:rPr lang="en-US" dirty="0"/>
              <a:t> </a:t>
            </a:r>
            <a:r>
              <a:rPr lang="en-US" dirty="0" err="1"/>
              <a:t>lingkungannya</a:t>
            </a:r>
            <a:r>
              <a:rPr lang="en-US" dirty="0"/>
              <a:t>.</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Lingkungan yang mempengaruhi system </a:t>
            </a:r>
            <a:r>
              <a:rPr lang="id-ID" dirty="0" smtClean="0"/>
              <a:t>:</a:t>
            </a:r>
            <a:endParaRPr lang="id-ID" dirty="0"/>
          </a:p>
        </p:txBody>
      </p:sp>
      <p:sp>
        <p:nvSpPr>
          <p:cNvPr id="3" name="Content Placeholder 2"/>
          <p:cNvSpPr>
            <a:spLocks noGrp="1"/>
          </p:cNvSpPr>
          <p:nvPr>
            <p:ph idx="1"/>
          </p:nvPr>
        </p:nvSpPr>
        <p:spPr/>
        <p:txBody>
          <a:bodyPr>
            <a:normAutofit fontScale="92500" lnSpcReduction="20000"/>
          </a:bodyPr>
          <a:lstStyle/>
          <a:p>
            <a:pPr marL="514350" lvl="0" indent="-514350">
              <a:buAutoNum type="arabicPeriod"/>
            </a:pPr>
            <a:r>
              <a:rPr lang="en-US" dirty="0" err="1" smtClean="0"/>
              <a:t>Lingkungan</a:t>
            </a:r>
            <a:r>
              <a:rPr lang="en-US" dirty="0" smtClean="0"/>
              <a:t> </a:t>
            </a:r>
            <a:r>
              <a:rPr lang="en-US" dirty="0"/>
              <a:t>Internal </a:t>
            </a:r>
            <a:r>
              <a:rPr lang="en-US" dirty="0" err="1" smtClean="0"/>
              <a:t>organisasi</a:t>
            </a:r>
            <a:endParaRPr lang="id-ID" dirty="0" smtClean="0"/>
          </a:p>
          <a:p>
            <a:pPr marL="514350" lvl="0" indent="-514350">
              <a:buAutoNum type="arabicPeriod"/>
            </a:pPr>
            <a:r>
              <a:rPr lang="en-US" dirty="0" err="1" smtClean="0"/>
              <a:t>Lingkungan</a:t>
            </a:r>
            <a:r>
              <a:rPr lang="en-US" dirty="0" smtClean="0"/>
              <a:t> </a:t>
            </a:r>
            <a:r>
              <a:rPr lang="en-US" dirty="0" err="1"/>
              <a:t>Eksternal</a:t>
            </a:r>
            <a:r>
              <a:rPr lang="en-US" dirty="0"/>
              <a:t> </a:t>
            </a:r>
            <a:r>
              <a:rPr lang="en-US" dirty="0" err="1"/>
              <a:t>organisasi</a:t>
            </a:r>
            <a:endParaRPr lang="id-ID" dirty="0"/>
          </a:p>
          <a:p>
            <a:pPr marL="0" indent="0">
              <a:buNone/>
            </a:pPr>
            <a:r>
              <a:rPr lang="en-US" dirty="0" err="1"/>
              <a:t>Yaitu</a:t>
            </a:r>
            <a:r>
              <a:rPr lang="en-US" dirty="0"/>
              <a:t> : </a:t>
            </a:r>
            <a:r>
              <a:rPr lang="en-US" dirty="0" err="1"/>
              <a:t>bersifat</a:t>
            </a:r>
            <a:r>
              <a:rPr lang="en-US" dirty="0"/>
              <a:t> </a:t>
            </a:r>
            <a:r>
              <a:rPr lang="en-US" dirty="0" err="1"/>
              <a:t>langsung</a:t>
            </a:r>
            <a:r>
              <a:rPr lang="en-US" dirty="0"/>
              <a:t> (</a:t>
            </a:r>
            <a:r>
              <a:rPr lang="en-US" dirty="0" err="1"/>
              <a:t>mikro</a:t>
            </a:r>
            <a:r>
              <a:rPr lang="en-US" dirty="0"/>
              <a:t>) </a:t>
            </a:r>
            <a:r>
              <a:rPr lang="en-US" dirty="0" err="1"/>
              <a:t>dan</a:t>
            </a:r>
            <a:r>
              <a:rPr lang="en-US" dirty="0"/>
              <a:t> </a:t>
            </a:r>
            <a:r>
              <a:rPr lang="en-US" dirty="0" err="1"/>
              <a:t>tidak</a:t>
            </a:r>
            <a:r>
              <a:rPr lang="en-US" dirty="0"/>
              <a:t> </a:t>
            </a:r>
            <a:r>
              <a:rPr lang="en-US" dirty="0" err="1"/>
              <a:t>langsung</a:t>
            </a:r>
            <a:r>
              <a:rPr lang="en-US" dirty="0"/>
              <a:t> (</a:t>
            </a:r>
            <a:r>
              <a:rPr lang="en-US" dirty="0" err="1"/>
              <a:t>makro</a:t>
            </a:r>
            <a:r>
              <a:rPr lang="en-US" dirty="0"/>
              <a:t>).</a:t>
            </a:r>
            <a:endParaRPr lang="id-ID" dirty="0"/>
          </a:p>
          <a:p>
            <a:r>
              <a:rPr lang="en-US" dirty="0" err="1"/>
              <a:t>Lingkungan</a:t>
            </a:r>
            <a:r>
              <a:rPr lang="en-US" dirty="0"/>
              <a:t> </a:t>
            </a:r>
            <a:r>
              <a:rPr lang="en-US" dirty="0" err="1"/>
              <a:t>mikro</a:t>
            </a:r>
            <a:r>
              <a:rPr lang="en-US" dirty="0"/>
              <a:t> </a:t>
            </a:r>
            <a:r>
              <a:rPr lang="en-US" dirty="0" err="1"/>
              <a:t>terdiri</a:t>
            </a:r>
            <a:r>
              <a:rPr lang="en-US" dirty="0"/>
              <a:t> </a:t>
            </a:r>
            <a:r>
              <a:rPr lang="en-US" dirty="0" err="1"/>
              <a:t>atas</a:t>
            </a:r>
            <a:r>
              <a:rPr lang="en-US" dirty="0"/>
              <a:t> </a:t>
            </a:r>
            <a:r>
              <a:rPr lang="en-US" dirty="0" err="1"/>
              <a:t>pesaing</a:t>
            </a:r>
            <a:r>
              <a:rPr lang="en-US" dirty="0"/>
              <a:t> (competitor), </a:t>
            </a:r>
            <a:r>
              <a:rPr lang="en-US" dirty="0" err="1"/>
              <a:t>penyalur</a:t>
            </a:r>
            <a:r>
              <a:rPr lang="en-US" dirty="0"/>
              <a:t> (suppliers), </a:t>
            </a:r>
            <a:r>
              <a:rPr lang="en-US" dirty="0" err="1"/>
              <a:t>pelanggan</a:t>
            </a:r>
            <a:r>
              <a:rPr lang="en-US" dirty="0"/>
              <a:t> (</a:t>
            </a:r>
            <a:r>
              <a:rPr lang="en-US" dirty="0" err="1"/>
              <a:t>costomers</a:t>
            </a:r>
            <a:r>
              <a:rPr lang="en-US" dirty="0"/>
              <a:t>), </a:t>
            </a:r>
            <a:r>
              <a:rPr lang="en-US" dirty="0" err="1"/>
              <a:t>lembaga-lembaga</a:t>
            </a:r>
            <a:r>
              <a:rPr lang="en-US" dirty="0"/>
              <a:t> </a:t>
            </a:r>
            <a:r>
              <a:rPr lang="en-US" dirty="0" err="1"/>
              <a:t>keuangan</a:t>
            </a:r>
            <a:r>
              <a:rPr lang="en-US" dirty="0"/>
              <a:t> (financial institutions), </a:t>
            </a:r>
            <a:r>
              <a:rPr lang="en-US" dirty="0" err="1"/>
              <a:t>pemerintah</a:t>
            </a:r>
            <a:r>
              <a:rPr lang="en-US" dirty="0"/>
              <a:t> (government), </a:t>
            </a:r>
            <a:r>
              <a:rPr lang="en-US" dirty="0" err="1"/>
              <a:t>organisasi</a:t>
            </a:r>
            <a:r>
              <a:rPr lang="en-US" dirty="0"/>
              <a:t> </a:t>
            </a:r>
            <a:r>
              <a:rPr lang="en-US" dirty="0" err="1"/>
              <a:t>pekerja</a:t>
            </a:r>
            <a:r>
              <a:rPr lang="en-US" dirty="0"/>
              <a:t> (</a:t>
            </a:r>
            <a:r>
              <a:rPr lang="en-US" dirty="0" err="1"/>
              <a:t>labour</a:t>
            </a:r>
            <a:r>
              <a:rPr lang="en-US" dirty="0"/>
              <a:t> unions), media, </a:t>
            </a:r>
            <a:r>
              <a:rPr lang="en-US" dirty="0" err="1"/>
              <a:t>dll</a:t>
            </a:r>
            <a:r>
              <a:rPr lang="en-US" dirty="0"/>
              <a:t>.</a:t>
            </a:r>
            <a:endParaRPr lang="id-ID" dirty="0"/>
          </a:p>
          <a:p>
            <a:r>
              <a:rPr lang="en-US" dirty="0" err="1"/>
              <a:t>Lingkungan</a:t>
            </a:r>
            <a:r>
              <a:rPr lang="en-US" dirty="0"/>
              <a:t> </a:t>
            </a:r>
            <a:r>
              <a:rPr lang="en-US" dirty="0" err="1"/>
              <a:t>makro</a:t>
            </a:r>
            <a:r>
              <a:rPr lang="en-US" dirty="0"/>
              <a:t> </a:t>
            </a:r>
            <a:r>
              <a:rPr lang="en-US" dirty="0" err="1"/>
              <a:t>terdiri</a:t>
            </a:r>
            <a:r>
              <a:rPr lang="en-US" dirty="0"/>
              <a:t> </a:t>
            </a:r>
            <a:r>
              <a:rPr lang="en-US" dirty="0" err="1"/>
              <a:t>atas</a:t>
            </a:r>
            <a:r>
              <a:rPr lang="en-US" dirty="0"/>
              <a:t> variable </a:t>
            </a:r>
            <a:r>
              <a:rPr lang="en-US" dirty="0" err="1"/>
              <a:t>teknologi</a:t>
            </a:r>
            <a:r>
              <a:rPr lang="en-US" dirty="0"/>
              <a:t>, </a:t>
            </a:r>
            <a:r>
              <a:rPr lang="en-US" dirty="0" err="1"/>
              <a:t>ekonomi</a:t>
            </a:r>
            <a:r>
              <a:rPr lang="en-US" dirty="0"/>
              <a:t>, </a:t>
            </a:r>
            <a:r>
              <a:rPr lang="en-US" dirty="0" err="1"/>
              <a:t>politik</a:t>
            </a:r>
            <a:r>
              <a:rPr lang="en-US" dirty="0"/>
              <a:t>, </a:t>
            </a:r>
            <a:r>
              <a:rPr lang="en-US" dirty="0" err="1"/>
              <a:t>dan</a:t>
            </a:r>
            <a:r>
              <a:rPr lang="en-US" dirty="0"/>
              <a:t> social.</a:t>
            </a:r>
            <a:endParaRPr lang="id-ID" dirty="0"/>
          </a:p>
          <a:p>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2260</Words>
  <Application>Microsoft Office PowerPoint</Application>
  <PresentationFormat>On-screen Show (4:3)</PresentationFormat>
  <Paragraphs>211</Paragraphs>
  <Slides>55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Office Theme</vt:lpstr>
      <vt:lpstr>Slide</vt:lpstr>
      <vt:lpstr>Pengorganisasian yang efektif </vt:lpstr>
      <vt:lpstr>Organisasi adalah</vt:lpstr>
      <vt:lpstr>Pengorganisasian adalah</vt:lpstr>
      <vt:lpstr>Tujuan organisasi secara khusus :</vt:lpstr>
      <vt:lpstr>Tujuan umunya organisasi adalah </vt:lpstr>
      <vt:lpstr>Beda pengorganisasian dan organisasi adalah:</vt:lpstr>
      <vt:lpstr>SISTEM ORGANISASI :</vt:lpstr>
      <vt:lpstr>Jenis-jenis Sistem Organisasi:</vt:lpstr>
      <vt:lpstr>Lingkungan yang mempengaruhi system :</vt:lpstr>
      <vt:lpstr>Langkah – langkah proses pengorganisasian:</vt:lpstr>
      <vt:lpstr>Struktur Organisasi:</vt:lpstr>
      <vt:lpstr>Tujuan struktur organisasi:</vt:lpstr>
      <vt:lpstr>Karakteristik struktur organisasi menurut Weber, (1964):</vt:lpstr>
      <vt:lpstr>Desain organisasi:</vt:lpstr>
      <vt:lpstr>Pembagian Pekerjaan  (division of labor) adalah</vt:lpstr>
      <vt:lpstr>Departementalisasi adalah</vt:lpstr>
      <vt:lpstr>Rentang Kendali  (span of control) adalah </vt:lpstr>
      <vt:lpstr>Delegasi dan pelimpahan wewenang Adalah :</vt:lpstr>
      <vt:lpstr>Macam-macam Struktur Organisasi:</vt:lpstr>
      <vt:lpstr>Struktur Organisasi Garis (Line Authority Structure)</vt:lpstr>
      <vt:lpstr>Slide 21</vt:lpstr>
      <vt:lpstr>Keuntungan menggunakan struktur organisasi garis:</vt:lpstr>
      <vt:lpstr>kerugian menggunakan struktur organisasi garis:</vt:lpstr>
      <vt:lpstr>Slide 24</vt:lpstr>
      <vt:lpstr>Struktur Organisasi Garis dan Staff:</vt:lpstr>
      <vt:lpstr>Keuntungan menggunakan Struktur Organisasi Garis dan Staff:</vt:lpstr>
      <vt:lpstr>Kelemahan struktur organisasi garis dan staff:</vt:lpstr>
      <vt:lpstr>Slide 28</vt:lpstr>
      <vt:lpstr>Garis Instruksi  </vt:lpstr>
      <vt:lpstr>Garis Koordinasi :</vt:lpstr>
      <vt:lpstr>Struktur Organisasi Fungsional </vt:lpstr>
      <vt:lpstr>Keuntungan menggunakan struktur organisasi fungsional antara lain:</vt:lpstr>
      <vt:lpstr>Kelemahan menggunakan struktur organisasi fungsional antara lain:</vt:lpstr>
      <vt:lpstr>Slide 34</vt:lpstr>
      <vt:lpstr>Struktur Organisasi Devisional:</vt:lpstr>
      <vt:lpstr>Keuntungan menggunakan struktur organisasi devisional adalah:</vt:lpstr>
      <vt:lpstr>kelemahan menggunakan struktur organisasi devisional adalah:</vt:lpstr>
      <vt:lpstr>Slide 38</vt:lpstr>
      <vt:lpstr>Struktur Organisasi Komite / Panitia:</vt:lpstr>
      <vt:lpstr>Keuntungan menggunakan struktur organisasi komite / panitia:</vt:lpstr>
      <vt:lpstr>Kelemahan menggunakan struktur organisasi komite / panitia:</vt:lpstr>
      <vt:lpstr>Struktur Organisasi Matriks</vt:lpstr>
      <vt:lpstr>Keuntungan struktur organisasi matriks adalah:</vt:lpstr>
      <vt:lpstr>Kelemahan struktur organisasi matriks adalah:</vt:lpstr>
      <vt:lpstr>Slide 45</vt:lpstr>
      <vt:lpstr>Wewenang dan Tanggung Jawab:</vt:lpstr>
      <vt:lpstr>Slide 47</vt:lpstr>
      <vt:lpstr>Wewenang diberikan kepada bawahan agar:</vt:lpstr>
      <vt:lpstr>Sumber sumber wewenang yang bersifat pribadi:</vt:lpstr>
      <vt:lpstr>Wewenang Penyelia:</vt:lpstr>
      <vt:lpstr>Slide 51</vt:lpstr>
      <vt:lpstr>Pendelegasian Wewenang:</vt:lpstr>
      <vt:lpstr>Pendelegasian wewenang Penyelia: </vt:lpstr>
      <vt:lpstr>Teknik-teknik pendelegasian wewenang:</vt:lpstr>
      <vt:lpstr>Kasus:</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Pengorganisasian yang efektif </dc:title>
  <dc:creator>S@m50eL</dc:creator>
  <cp:lastModifiedBy>S@m50eL</cp:lastModifiedBy>
  <cp:revision>8</cp:revision>
  <dcterms:created xsi:type="dcterms:W3CDTF">2014-10-06T07:46:29Z</dcterms:created>
  <dcterms:modified xsi:type="dcterms:W3CDTF">2014-10-06T09:16:58Z</dcterms:modified>
</cp:coreProperties>
</file>