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2"/>
  </p:notesMasterIdLst>
  <p:sldIdLst>
    <p:sldId id="256" r:id="rId2"/>
    <p:sldId id="257" r:id="rId3"/>
    <p:sldId id="258" r:id="rId4"/>
    <p:sldId id="262" r:id="rId5"/>
    <p:sldId id="259" r:id="rId6"/>
    <p:sldId id="260" r:id="rId7"/>
    <p:sldId id="261" r:id="rId8"/>
    <p:sldId id="263" r:id="rId9"/>
    <p:sldId id="264" r:id="rId10"/>
    <p:sldId id="265" r:id="rId11"/>
    <p:sldId id="266" r:id="rId12"/>
    <p:sldId id="267" r:id="rId13"/>
    <p:sldId id="268" r:id="rId14"/>
    <p:sldId id="269" r:id="rId15"/>
    <p:sldId id="270" r:id="rId16"/>
    <p:sldId id="271" r:id="rId17"/>
    <p:sldId id="272" r:id="rId18"/>
    <p:sldId id="273" r:id="rId19"/>
    <p:sldId id="276" r:id="rId20"/>
    <p:sldId id="277" r:id="rId21"/>
    <p:sldId id="278" r:id="rId22"/>
    <p:sldId id="279" r:id="rId23"/>
    <p:sldId id="280" r:id="rId24"/>
    <p:sldId id="281" r:id="rId25"/>
    <p:sldId id="282" r:id="rId26"/>
    <p:sldId id="283" r:id="rId27"/>
    <p:sldId id="274" r:id="rId28"/>
    <p:sldId id="275" r:id="rId29"/>
    <p:sldId id="284" r:id="rId30"/>
    <p:sldId id="285" r:id="rId31"/>
    <p:sldId id="287" r:id="rId32"/>
    <p:sldId id="288" r:id="rId33"/>
    <p:sldId id="286" r:id="rId34"/>
    <p:sldId id="289" r:id="rId35"/>
    <p:sldId id="290" r:id="rId36"/>
    <p:sldId id="291" r:id="rId37"/>
    <p:sldId id="292" r:id="rId38"/>
    <p:sldId id="293" r:id="rId39"/>
    <p:sldId id="294" r:id="rId40"/>
    <p:sldId id="295" r:id="rId41"/>
  </p:sldIdLst>
  <p:sldSz cx="9144000" cy="6858000" type="screen4x3"/>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9" d="100"/>
          <a:sy n="69" d="100"/>
        </p:scale>
        <p:origin x="-1332"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d-ID"/>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73B2184-6CB8-43AD-B95F-AD035EBF1005}" type="datetimeFigureOut">
              <a:rPr lang="id-ID" smtClean="0"/>
              <a:pPr/>
              <a:t>29/09/2014</a:t>
            </a:fld>
            <a:endParaRPr lang="id-ID"/>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d-ID"/>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d-ID"/>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9BACA97-7155-43C4-AAE9-806293039B85}" type="slidenum">
              <a:rPr lang="id-ID" smtClean="0"/>
              <a:pPr/>
              <a:t>‹#›</a:t>
            </a:fld>
            <a:endParaRPr lang="id-ID"/>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id-ID"/>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id-ID"/>
          </a:p>
        </p:txBody>
      </p:sp>
      <p:sp>
        <p:nvSpPr>
          <p:cNvPr id="4" name="Date Placeholder 3"/>
          <p:cNvSpPr>
            <a:spLocks noGrp="1"/>
          </p:cNvSpPr>
          <p:nvPr>
            <p:ph type="dt" sz="half" idx="10"/>
          </p:nvPr>
        </p:nvSpPr>
        <p:spPr/>
        <p:txBody>
          <a:bodyPr/>
          <a:lstStyle/>
          <a:p>
            <a:fld id="{8368BA61-0322-4244-BCB5-C7066D616CCC}" type="datetimeFigureOut">
              <a:rPr lang="id-ID" smtClean="0"/>
              <a:pPr/>
              <a:t>29/09/2014</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A2EA885B-A505-4A2E-9A53-10C83B1B8D25}" type="slidenum">
              <a:rPr lang="id-ID" smtClean="0"/>
              <a:pPr/>
              <a:t>‹#›</a:t>
            </a:fld>
            <a:endParaRPr lang="id-ID"/>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8368BA61-0322-4244-BCB5-C7066D616CCC}" type="datetimeFigureOut">
              <a:rPr lang="id-ID" smtClean="0"/>
              <a:pPr/>
              <a:t>29/09/2014</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A2EA885B-A505-4A2E-9A53-10C83B1B8D25}" type="slidenum">
              <a:rPr lang="id-ID" smtClean="0"/>
              <a:pPr/>
              <a:t>‹#›</a:t>
            </a:fld>
            <a:endParaRPr lang="id-I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id-ID"/>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8368BA61-0322-4244-BCB5-C7066D616CCC}" type="datetimeFigureOut">
              <a:rPr lang="id-ID" smtClean="0"/>
              <a:pPr/>
              <a:t>29/09/2014</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A2EA885B-A505-4A2E-9A53-10C83B1B8D25}" type="slidenum">
              <a:rPr lang="id-ID" smtClean="0"/>
              <a:pPr/>
              <a:t>‹#›</a:t>
            </a:fld>
            <a:endParaRPr lang="id-I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8368BA61-0322-4244-BCB5-C7066D616CCC}" type="datetimeFigureOut">
              <a:rPr lang="id-ID" smtClean="0"/>
              <a:pPr/>
              <a:t>29/09/2014</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A2EA885B-A505-4A2E-9A53-10C83B1B8D25}" type="slidenum">
              <a:rPr lang="id-ID" smtClean="0"/>
              <a:pPr/>
              <a:t>‹#›</a:t>
            </a:fld>
            <a:endParaRPr lang="id-I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id-ID"/>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368BA61-0322-4244-BCB5-C7066D616CCC}" type="datetimeFigureOut">
              <a:rPr lang="id-ID" smtClean="0"/>
              <a:pPr/>
              <a:t>29/09/2014</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A2EA885B-A505-4A2E-9A53-10C83B1B8D25}" type="slidenum">
              <a:rPr lang="id-ID" smtClean="0"/>
              <a:pPr/>
              <a:t>‹#›</a:t>
            </a:fld>
            <a:endParaRPr lang="id-ID"/>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Date Placeholder 4"/>
          <p:cNvSpPr>
            <a:spLocks noGrp="1"/>
          </p:cNvSpPr>
          <p:nvPr>
            <p:ph type="dt" sz="half" idx="10"/>
          </p:nvPr>
        </p:nvSpPr>
        <p:spPr/>
        <p:txBody>
          <a:bodyPr/>
          <a:lstStyle/>
          <a:p>
            <a:fld id="{8368BA61-0322-4244-BCB5-C7066D616CCC}" type="datetimeFigureOut">
              <a:rPr lang="id-ID" smtClean="0"/>
              <a:pPr/>
              <a:t>29/09/2014</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A2EA885B-A505-4A2E-9A53-10C83B1B8D25}" type="slidenum">
              <a:rPr lang="id-ID" smtClean="0"/>
              <a:pPr/>
              <a:t>‹#›</a:t>
            </a:fld>
            <a:endParaRPr lang="id-I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id-ID"/>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7" name="Date Placeholder 6"/>
          <p:cNvSpPr>
            <a:spLocks noGrp="1"/>
          </p:cNvSpPr>
          <p:nvPr>
            <p:ph type="dt" sz="half" idx="10"/>
          </p:nvPr>
        </p:nvSpPr>
        <p:spPr/>
        <p:txBody>
          <a:bodyPr/>
          <a:lstStyle/>
          <a:p>
            <a:fld id="{8368BA61-0322-4244-BCB5-C7066D616CCC}" type="datetimeFigureOut">
              <a:rPr lang="id-ID" smtClean="0"/>
              <a:pPr/>
              <a:t>29/09/2014</a:t>
            </a:fld>
            <a:endParaRPr lang="id-ID"/>
          </a:p>
        </p:txBody>
      </p:sp>
      <p:sp>
        <p:nvSpPr>
          <p:cNvPr id="8" name="Footer Placeholder 7"/>
          <p:cNvSpPr>
            <a:spLocks noGrp="1"/>
          </p:cNvSpPr>
          <p:nvPr>
            <p:ph type="ftr" sz="quarter" idx="11"/>
          </p:nvPr>
        </p:nvSpPr>
        <p:spPr/>
        <p:txBody>
          <a:bodyPr/>
          <a:lstStyle/>
          <a:p>
            <a:endParaRPr lang="id-ID"/>
          </a:p>
        </p:txBody>
      </p:sp>
      <p:sp>
        <p:nvSpPr>
          <p:cNvPr id="9" name="Slide Number Placeholder 8"/>
          <p:cNvSpPr>
            <a:spLocks noGrp="1"/>
          </p:cNvSpPr>
          <p:nvPr>
            <p:ph type="sldNum" sz="quarter" idx="12"/>
          </p:nvPr>
        </p:nvSpPr>
        <p:spPr/>
        <p:txBody>
          <a:bodyPr/>
          <a:lstStyle/>
          <a:p>
            <a:fld id="{A2EA885B-A505-4A2E-9A53-10C83B1B8D25}" type="slidenum">
              <a:rPr lang="id-ID" smtClean="0"/>
              <a:pPr/>
              <a:t>‹#›</a:t>
            </a:fld>
            <a:endParaRPr lang="id-I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Date Placeholder 2"/>
          <p:cNvSpPr>
            <a:spLocks noGrp="1"/>
          </p:cNvSpPr>
          <p:nvPr>
            <p:ph type="dt" sz="half" idx="10"/>
          </p:nvPr>
        </p:nvSpPr>
        <p:spPr/>
        <p:txBody>
          <a:bodyPr/>
          <a:lstStyle/>
          <a:p>
            <a:fld id="{8368BA61-0322-4244-BCB5-C7066D616CCC}" type="datetimeFigureOut">
              <a:rPr lang="id-ID" smtClean="0"/>
              <a:pPr/>
              <a:t>29/09/2014</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A2EA885B-A505-4A2E-9A53-10C83B1B8D25}" type="slidenum">
              <a:rPr lang="id-ID" smtClean="0"/>
              <a:pPr/>
              <a:t>‹#›</a:t>
            </a:fld>
            <a:endParaRPr lang="id-I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368BA61-0322-4244-BCB5-C7066D616CCC}" type="datetimeFigureOut">
              <a:rPr lang="id-ID" smtClean="0"/>
              <a:pPr/>
              <a:t>29/09/2014</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A2EA885B-A505-4A2E-9A53-10C83B1B8D25}" type="slidenum">
              <a:rPr lang="id-ID" smtClean="0"/>
              <a:pPr/>
              <a:t>‹#›</a:t>
            </a:fld>
            <a:endParaRPr lang="id-I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id-ID"/>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368BA61-0322-4244-BCB5-C7066D616CCC}" type="datetimeFigureOut">
              <a:rPr lang="id-ID" smtClean="0"/>
              <a:pPr/>
              <a:t>29/09/2014</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A2EA885B-A505-4A2E-9A53-10C83B1B8D25}" type="slidenum">
              <a:rPr lang="id-ID" smtClean="0"/>
              <a:pPr/>
              <a:t>‹#›</a:t>
            </a:fld>
            <a:endParaRPr lang="id-ID"/>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id-ID"/>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d-ID"/>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368BA61-0322-4244-BCB5-C7066D616CCC}" type="datetimeFigureOut">
              <a:rPr lang="id-ID" smtClean="0"/>
              <a:pPr/>
              <a:t>29/09/2014</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A2EA885B-A505-4A2E-9A53-10C83B1B8D25}" type="slidenum">
              <a:rPr lang="id-ID" smtClean="0"/>
              <a:pPr/>
              <a:t>‹#›</a:t>
            </a:fld>
            <a:endParaRPr lang="id-ID"/>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id-ID"/>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368BA61-0322-4244-BCB5-C7066D616CCC}" type="datetimeFigureOut">
              <a:rPr lang="id-ID" smtClean="0"/>
              <a:pPr/>
              <a:t>29/09/2014</a:t>
            </a:fld>
            <a:endParaRPr lang="id-ID"/>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d-ID"/>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2EA885B-A505-4A2E-9A53-10C83B1B8D25}" type="slidenum">
              <a:rPr lang="id-ID" smtClean="0"/>
              <a:pPr/>
              <a:t>‹#›</a:t>
            </a:fld>
            <a:endParaRPr lang="id-ID"/>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id-ID" b="1" cap="all" dirty="0"/>
              <a:t>Perencanaan dan </a:t>
            </a:r>
            <a:r>
              <a:rPr lang="id-ID" b="1" cap="all" dirty="0" smtClean="0"/>
              <a:t>Pengendalian</a:t>
            </a:r>
            <a:endParaRPr lang="id-ID" dirty="0"/>
          </a:p>
        </p:txBody>
      </p:sp>
      <p:sp>
        <p:nvSpPr>
          <p:cNvPr id="4" name="Footer Placeholder 3"/>
          <p:cNvSpPr>
            <a:spLocks noGrp="1"/>
          </p:cNvSpPr>
          <p:nvPr>
            <p:ph type="ftr" sz="quarter" idx="11"/>
          </p:nvPr>
        </p:nvSpPr>
        <p:spPr/>
        <p:txBody>
          <a:bodyPr/>
          <a:lstStyle/>
          <a:p>
            <a:r>
              <a:rPr lang="id-ID" dirty="0" smtClean="0"/>
              <a:t>SRY ROSITA, SE, MM</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t>R</a:t>
            </a:r>
            <a:r>
              <a:rPr lang="id-ID" dirty="0" smtClean="0"/>
              <a:t>encana operasional: </a:t>
            </a:r>
            <a:endParaRPr lang="id-ID" dirty="0"/>
          </a:p>
        </p:txBody>
      </p:sp>
      <p:sp>
        <p:nvSpPr>
          <p:cNvPr id="3" name="Content Placeholder 2"/>
          <p:cNvSpPr>
            <a:spLocks noGrp="1"/>
          </p:cNvSpPr>
          <p:nvPr>
            <p:ph idx="1"/>
          </p:nvPr>
        </p:nvSpPr>
        <p:spPr/>
        <p:txBody>
          <a:bodyPr/>
          <a:lstStyle/>
          <a:p>
            <a:r>
              <a:rPr lang="id-ID" dirty="0" smtClean="0"/>
              <a:t>Jadwal </a:t>
            </a:r>
            <a:r>
              <a:rPr lang="id-ID" dirty="0"/>
              <a:t>dan prosedur yaitu mencakup 5 W + 1 H (when, Where, What, Why, Who + How), kapan, dimana, apa, mengapa, siapa dan bagaimana cara melakukan pembersihan kantor.</a:t>
            </a:r>
          </a:p>
          <a:p>
            <a:endParaRPr lang="id-ID"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nvPr>
        </p:nvGraphicFramePr>
        <p:xfrm>
          <a:off x="457200" y="428600"/>
          <a:ext cx="8229600" cy="6000800"/>
        </p:xfrm>
        <a:graphic>
          <a:graphicData uri="http://schemas.openxmlformats.org/drawingml/2006/table">
            <a:tbl>
              <a:tblPr firstRow="1" bandRow="1">
                <a:tableStyleId>{5C22544A-7EE6-4342-B048-85BDC9FD1C3A}</a:tableStyleId>
              </a:tblPr>
              <a:tblGrid>
                <a:gridCol w="2743200"/>
                <a:gridCol w="2743200"/>
                <a:gridCol w="2743200"/>
              </a:tblGrid>
              <a:tr h="600080">
                <a:tc gridSpan="3">
                  <a:txBody>
                    <a:bodyPr/>
                    <a:lstStyle/>
                    <a:p>
                      <a:pPr algn="ctr"/>
                      <a:r>
                        <a:rPr lang="id-ID" sz="2000" b="1" kern="1200" dirty="0" smtClean="0">
                          <a:solidFill>
                            <a:schemeClr val="lt1"/>
                          </a:solidFill>
                          <a:latin typeface="+mn-lt"/>
                          <a:ea typeface="+mn-ea"/>
                          <a:cs typeface="+mn-cs"/>
                        </a:rPr>
                        <a:t>Bagan Perencanaan Lima Soal</a:t>
                      </a:r>
                      <a:endParaRPr lang="id-ID"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id-ID"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id-ID"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00080">
                <a:tc rowSpan="2">
                  <a:txBody>
                    <a:bodyPr/>
                    <a:lstStyle/>
                    <a:p>
                      <a:pPr algn="just">
                        <a:lnSpc>
                          <a:spcPct val="150000"/>
                        </a:lnSpc>
                        <a:spcAft>
                          <a:spcPts val="0"/>
                        </a:spcAft>
                      </a:pPr>
                      <a:r>
                        <a:rPr lang="id-ID" sz="2000">
                          <a:latin typeface="Times New Roman"/>
                          <a:ea typeface="Times New Roman"/>
                          <a:cs typeface="Times New Roman"/>
                        </a:rPr>
                        <a:t>Apa</a:t>
                      </a:r>
                      <a:endParaRPr lang="id-ID" sz="2000">
                        <a:latin typeface="Calibri"/>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just">
                        <a:lnSpc>
                          <a:spcPct val="150000"/>
                        </a:lnSpc>
                        <a:spcAft>
                          <a:spcPts val="0"/>
                        </a:spcAft>
                      </a:pPr>
                      <a:r>
                        <a:rPr lang="id-ID" sz="2000">
                          <a:latin typeface="Times New Roman"/>
                          <a:ea typeface="Times New Roman"/>
                          <a:cs typeface="Times New Roman"/>
                        </a:rPr>
                        <a:t>Tujuan</a:t>
                      </a:r>
                      <a:endParaRPr lang="id-ID" sz="2000">
                        <a:latin typeface="Calibri"/>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50000"/>
                        </a:lnSpc>
                        <a:spcAft>
                          <a:spcPts val="0"/>
                        </a:spcAft>
                      </a:pPr>
                      <a:r>
                        <a:rPr lang="id-ID" sz="2000">
                          <a:latin typeface="Times New Roman"/>
                          <a:ea typeface="Times New Roman"/>
                          <a:cs typeface="Times New Roman"/>
                        </a:rPr>
                        <a:t>Spesifikasi</a:t>
                      </a:r>
                      <a:endParaRPr lang="id-ID" sz="2000">
                        <a:latin typeface="Calibri"/>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00080">
                <a:tc vMerge="1">
                  <a:txBody>
                    <a:bodyPr/>
                    <a:lstStyle/>
                    <a:p>
                      <a:endParaRPr lang="id-ID"/>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id-ID"/>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50000"/>
                        </a:lnSpc>
                        <a:spcAft>
                          <a:spcPts val="0"/>
                        </a:spcAft>
                      </a:pPr>
                      <a:r>
                        <a:rPr lang="id-ID" sz="2000">
                          <a:latin typeface="Times New Roman"/>
                          <a:ea typeface="Times New Roman"/>
                          <a:cs typeface="Times New Roman"/>
                        </a:rPr>
                        <a:t>Batas biaya/harga</a:t>
                      </a:r>
                      <a:endParaRPr lang="id-ID" sz="2000">
                        <a:latin typeface="Calibri"/>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00080">
                <a:tc>
                  <a:txBody>
                    <a:bodyPr/>
                    <a:lstStyle/>
                    <a:p>
                      <a:pPr algn="just">
                        <a:lnSpc>
                          <a:spcPct val="150000"/>
                        </a:lnSpc>
                        <a:spcAft>
                          <a:spcPts val="0"/>
                        </a:spcAft>
                      </a:pPr>
                      <a:r>
                        <a:rPr lang="id-ID" sz="2000">
                          <a:latin typeface="Times New Roman"/>
                          <a:ea typeface="Times New Roman"/>
                          <a:cs typeface="Times New Roman"/>
                        </a:rPr>
                        <a:t>Dimana</a:t>
                      </a:r>
                      <a:endParaRPr lang="id-ID" sz="2000">
                        <a:latin typeface="Calibri"/>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50000"/>
                        </a:lnSpc>
                        <a:spcAft>
                          <a:spcPts val="0"/>
                        </a:spcAft>
                      </a:pPr>
                      <a:r>
                        <a:rPr lang="id-ID" sz="2000">
                          <a:latin typeface="Times New Roman"/>
                          <a:ea typeface="Times New Roman"/>
                          <a:cs typeface="Times New Roman"/>
                        </a:rPr>
                        <a:t>Lokasi</a:t>
                      </a:r>
                      <a:endParaRPr lang="id-ID" sz="2000">
                        <a:latin typeface="Calibri"/>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50000"/>
                        </a:lnSpc>
                        <a:spcAft>
                          <a:spcPts val="0"/>
                        </a:spcAft>
                      </a:pPr>
                      <a:r>
                        <a:rPr lang="id-ID" sz="2000">
                          <a:latin typeface="Times New Roman"/>
                          <a:ea typeface="Times New Roman"/>
                          <a:cs typeface="Times New Roman"/>
                        </a:rPr>
                        <a:t>Tempat Pengiriman</a:t>
                      </a:r>
                      <a:endParaRPr lang="id-ID" sz="2000">
                        <a:latin typeface="Calibri"/>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00080">
                <a:tc rowSpan="2">
                  <a:txBody>
                    <a:bodyPr/>
                    <a:lstStyle/>
                    <a:p>
                      <a:pPr algn="just">
                        <a:lnSpc>
                          <a:spcPct val="150000"/>
                        </a:lnSpc>
                        <a:spcAft>
                          <a:spcPts val="0"/>
                        </a:spcAft>
                      </a:pPr>
                      <a:r>
                        <a:rPr lang="id-ID" sz="2000">
                          <a:latin typeface="Times New Roman"/>
                          <a:ea typeface="Times New Roman"/>
                          <a:cs typeface="Times New Roman"/>
                        </a:rPr>
                        <a:t>Kapan</a:t>
                      </a:r>
                      <a:endParaRPr lang="id-ID" sz="2000">
                        <a:latin typeface="Calibri"/>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just">
                        <a:lnSpc>
                          <a:spcPct val="150000"/>
                        </a:lnSpc>
                        <a:spcAft>
                          <a:spcPts val="0"/>
                        </a:spcAft>
                      </a:pPr>
                      <a:r>
                        <a:rPr lang="id-ID" sz="2000">
                          <a:latin typeface="Times New Roman"/>
                          <a:ea typeface="Times New Roman"/>
                          <a:cs typeface="Times New Roman"/>
                        </a:rPr>
                        <a:t>Waktu yang Dilalui</a:t>
                      </a:r>
                      <a:endParaRPr lang="id-ID" sz="2000">
                        <a:latin typeface="Calibri"/>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50000"/>
                        </a:lnSpc>
                        <a:spcAft>
                          <a:spcPts val="0"/>
                        </a:spcAft>
                      </a:pPr>
                      <a:r>
                        <a:rPr lang="id-ID" sz="2000">
                          <a:latin typeface="Times New Roman"/>
                          <a:ea typeface="Times New Roman"/>
                          <a:cs typeface="Times New Roman"/>
                        </a:rPr>
                        <a:t>Tanggal Permulaan</a:t>
                      </a:r>
                      <a:endParaRPr lang="id-ID" sz="2000">
                        <a:latin typeface="Calibri"/>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00080">
                <a:tc vMerge="1">
                  <a:txBody>
                    <a:bodyPr/>
                    <a:lstStyle/>
                    <a:p>
                      <a:endParaRPr lang="id-ID"/>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id-ID"/>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50000"/>
                        </a:lnSpc>
                        <a:spcAft>
                          <a:spcPts val="0"/>
                        </a:spcAft>
                      </a:pPr>
                      <a:r>
                        <a:rPr lang="id-ID" sz="2000">
                          <a:latin typeface="Times New Roman"/>
                          <a:ea typeface="Times New Roman"/>
                          <a:cs typeface="Times New Roman"/>
                        </a:rPr>
                        <a:t>Tanggal Penyelesaian</a:t>
                      </a:r>
                      <a:endParaRPr lang="id-ID" sz="2000">
                        <a:latin typeface="Calibri"/>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00080">
                <a:tc rowSpan="2">
                  <a:txBody>
                    <a:bodyPr/>
                    <a:lstStyle/>
                    <a:p>
                      <a:pPr algn="just">
                        <a:lnSpc>
                          <a:spcPct val="150000"/>
                        </a:lnSpc>
                        <a:spcAft>
                          <a:spcPts val="0"/>
                        </a:spcAft>
                      </a:pPr>
                      <a:r>
                        <a:rPr lang="id-ID" sz="2000">
                          <a:latin typeface="Times New Roman"/>
                          <a:ea typeface="Times New Roman"/>
                          <a:cs typeface="Times New Roman"/>
                        </a:rPr>
                        <a:t>Bagaimana</a:t>
                      </a:r>
                      <a:endParaRPr lang="id-ID" sz="2000">
                        <a:latin typeface="Calibri"/>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just">
                        <a:lnSpc>
                          <a:spcPct val="150000"/>
                        </a:lnSpc>
                        <a:spcAft>
                          <a:spcPts val="0"/>
                        </a:spcAft>
                      </a:pPr>
                      <a:r>
                        <a:rPr lang="id-ID" sz="2000">
                          <a:latin typeface="Times New Roman"/>
                          <a:ea typeface="Times New Roman"/>
                          <a:cs typeface="Times New Roman"/>
                        </a:rPr>
                        <a:t>Taktik</a:t>
                      </a:r>
                      <a:endParaRPr lang="id-ID" sz="2000">
                        <a:latin typeface="Calibri"/>
                        <a:ea typeface="Times New Roman"/>
                        <a:cs typeface="Times New Roman"/>
                      </a:endParaRPr>
                    </a:p>
                    <a:p>
                      <a:pPr algn="just">
                        <a:lnSpc>
                          <a:spcPct val="150000"/>
                        </a:lnSpc>
                        <a:spcAft>
                          <a:spcPts val="0"/>
                        </a:spcAft>
                      </a:pPr>
                      <a:r>
                        <a:rPr lang="id-ID" sz="2000">
                          <a:latin typeface="Times New Roman"/>
                          <a:ea typeface="Times New Roman"/>
                          <a:cs typeface="Times New Roman"/>
                        </a:rPr>
                        <a:t>Strategi</a:t>
                      </a:r>
                      <a:endParaRPr lang="id-ID" sz="2000">
                        <a:latin typeface="Calibri"/>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50000"/>
                        </a:lnSpc>
                        <a:spcAft>
                          <a:spcPts val="0"/>
                        </a:spcAft>
                      </a:pPr>
                      <a:r>
                        <a:rPr lang="id-ID" sz="2000">
                          <a:latin typeface="Times New Roman"/>
                          <a:ea typeface="Times New Roman"/>
                          <a:cs typeface="Times New Roman"/>
                        </a:rPr>
                        <a:t>Metode</a:t>
                      </a:r>
                      <a:endParaRPr lang="id-ID" sz="2000">
                        <a:latin typeface="Calibri"/>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00080">
                <a:tc vMerge="1">
                  <a:txBody>
                    <a:bodyPr/>
                    <a:lstStyle/>
                    <a:p>
                      <a:endParaRPr lang="id-ID"/>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id-ID"/>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50000"/>
                        </a:lnSpc>
                        <a:spcAft>
                          <a:spcPts val="0"/>
                        </a:spcAft>
                      </a:pPr>
                      <a:r>
                        <a:rPr lang="id-ID" sz="2000">
                          <a:latin typeface="Times New Roman"/>
                          <a:ea typeface="Times New Roman"/>
                          <a:cs typeface="Times New Roman"/>
                        </a:rPr>
                        <a:t>Prosedur</a:t>
                      </a:r>
                      <a:endParaRPr lang="id-ID" sz="2000">
                        <a:latin typeface="Calibri"/>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00080">
                <a:tc rowSpan="2">
                  <a:txBody>
                    <a:bodyPr/>
                    <a:lstStyle/>
                    <a:p>
                      <a:pPr algn="just">
                        <a:lnSpc>
                          <a:spcPct val="150000"/>
                        </a:lnSpc>
                        <a:spcAft>
                          <a:spcPts val="0"/>
                        </a:spcAft>
                      </a:pPr>
                      <a:r>
                        <a:rPr lang="id-ID" sz="2000" dirty="0">
                          <a:latin typeface="Times New Roman"/>
                          <a:ea typeface="Times New Roman"/>
                          <a:cs typeface="Times New Roman"/>
                        </a:rPr>
                        <a:t>Siapa</a:t>
                      </a:r>
                      <a:endParaRPr lang="id-ID" sz="2000" dirty="0">
                        <a:latin typeface="Calibri"/>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just">
                        <a:lnSpc>
                          <a:spcPct val="150000"/>
                        </a:lnSpc>
                        <a:spcAft>
                          <a:spcPts val="0"/>
                        </a:spcAft>
                      </a:pPr>
                      <a:r>
                        <a:rPr lang="id-ID" sz="2000" dirty="0">
                          <a:latin typeface="Times New Roman"/>
                          <a:ea typeface="Times New Roman"/>
                          <a:cs typeface="Times New Roman"/>
                        </a:rPr>
                        <a:t>Tanggung Jawab</a:t>
                      </a:r>
                      <a:endParaRPr lang="id-ID" sz="2000" dirty="0">
                        <a:latin typeface="Calibri"/>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50000"/>
                        </a:lnSpc>
                        <a:spcAft>
                          <a:spcPts val="0"/>
                        </a:spcAft>
                      </a:pPr>
                      <a:r>
                        <a:rPr lang="id-ID" sz="2000">
                          <a:latin typeface="Times New Roman"/>
                          <a:ea typeface="Times New Roman"/>
                          <a:cs typeface="Times New Roman"/>
                        </a:rPr>
                        <a:t>Wewenang</a:t>
                      </a:r>
                      <a:endParaRPr lang="id-ID" sz="2000">
                        <a:latin typeface="Calibri"/>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00080">
                <a:tc vMerge="1">
                  <a:txBody>
                    <a:bodyPr/>
                    <a:lstStyle/>
                    <a:p>
                      <a:endParaRPr lang="id-ID"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id-ID"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50000"/>
                        </a:lnSpc>
                        <a:spcAft>
                          <a:spcPts val="0"/>
                        </a:spcAft>
                      </a:pPr>
                      <a:r>
                        <a:rPr lang="id-ID" sz="2000" dirty="0">
                          <a:latin typeface="Times New Roman"/>
                          <a:ea typeface="Times New Roman"/>
                          <a:cs typeface="Times New Roman"/>
                        </a:rPr>
                        <a:t>Pengendalian </a:t>
                      </a:r>
                      <a:endParaRPr lang="id-ID" sz="2000" dirty="0">
                        <a:latin typeface="Calibri"/>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smtClean="0"/>
              <a:t>Contoh peraturan atau ketetapan :</a:t>
            </a:r>
            <a:br>
              <a:rPr lang="id-ID" dirty="0" smtClean="0"/>
            </a:br>
            <a:endParaRPr lang="id-ID" dirty="0"/>
          </a:p>
        </p:txBody>
      </p:sp>
      <p:sp>
        <p:nvSpPr>
          <p:cNvPr id="3" name="Content Placeholder 2"/>
          <p:cNvSpPr>
            <a:spLocks noGrp="1"/>
          </p:cNvSpPr>
          <p:nvPr>
            <p:ph idx="1"/>
          </p:nvPr>
        </p:nvSpPr>
        <p:spPr/>
        <p:txBody>
          <a:bodyPr>
            <a:normAutofit/>
          </a:bodyPr>
          <a:lstStyle/>
          <a:p>
            <a:pPr>
              <a:buNone/>
            </a:pPr>
            <a:r>
              <a:rPr lang="id-ID" dirty="0" smtClean="0"/>
              <a:t>Buatlah </a:t>
            </a:r>
            <a:r>
              <a:rPr lang="id-ID" dirty="0"/>
              <a:t>peraturan atau ketetapan seperti; </a:t>
            </a:r>
          </a:p>
          <a:p>
            <a:pPr marL="514350" lvl="0" indent="-514350">
              <a:buFont typeface="+mj-lt"/>
              <a:buAutoNum type="arabicPeriod"/>
            </a:pPr>
            <a:r>
              <a:rPr lang="id-ID" dirty="0"/>
              <a:t>Hanya petugas arsip yang memutuskan tentang dokumen mana yang boleh dibuang.</a:t>
            </a:r>
          </a:p>
          <a:p>
            <a:pPr marL="514350" lvl="0" indent="-514350">
              <a:buFont typeface="+mj-lt"/>
              <a:buAutoNum type="arabicPeriod"/>
            </a:pPr>
            <a:r>
              <a:rPr lang="id-ID" dirty="0"/>
              <a:t>Sebelum peralatan diperbiki diluar karyawan harus melapor dulu pada penyelia.</a:t>
            </a:r>
          </a:p>
          <a:p>
            <a:pPr marL="514350" lvl="0" indent="-514350">
              <a:buFont typeface="+mj-lt"/>
              <a:buAutoNum type="arabicPeriod"/>
            </a:pPr>
            <a:r>
              <a:rPr lang="id-ID" dirty="0"/>
              <a:t>Karyawan yang membersihkan rak-rak harus menggunakan sarung tangan</a:t>
            </a:r>
          </a:p>
          <a:p>
            <a:pPr marL="514350" lvl="0" indent="-514350">
              <a:buFont typeface="+mj-lt"/>
              <a:buAutoNum type="arabicPeriod"/>
            </a:pPr>
            <a:r>
              <a:rPr lang="id-ID" dirty="0"/>
              <a:t>Dll.</a:t>
            </a:r>
          </a:p>
          <a:p>
            <a:endParaRPr lang="id-ID"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id-ID" b="1" dirty="0"/>
              <a:t>Penetapan Tujuan </a:t>
            </a:r>
            <a:r>
              <a:rPr lang="id-ID" b="1" dirty="0" smtClean="0"/>
              <a:t>:</a:t>
            </a:r>
            <a:endParaRPr lang="id-ID" dirty="0"/>
          </a:p>
        </p:txBody>
      </p:sp>
      <p:sp>
        <p:nvSpPr>
          <p:cNvPr id="3" name="Content Placeholder 2"/>
          <p:cNvSpPr>
            <a:spLocks noGrp="1"/>
          </p:cNvSpPr>
          <p:nvPr>
            <p:ph idx="1"/>
          </p:nvPr>
        </p:nvSpPr>
        <p:spPr/>
        <p:txBody>
          <a:bodyPr/>
          <a:lstStyle/>
          <a:p>
            <a:r>
              <a:rPr lang="id-ID" dirty="0"/>
              <a:t>Penetapan tujuan oleh seorang penyelia  harus lebih dahulu dari perencanaan, karena rencana adalah sarana untuk mencapai titik akhir dan titik akhir itu adalah tujuan.</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smtClean="0"/>
              <a:t>Contoh : Tujuan dari pembuatan Baju Kemeja oleh sebuah pabrik garmen</a:t>
            </a:r>
            <a:endParaRPr lang="id-ID" dirty="0"/>
          </a:p>
        </p:txBody>
      </p:sp>
      <p:sp>
        <p:nvSpPr>
          <p:cNvPr id="3" name="Content Placeholder 2"/>
          <p:cNvSpPr>
            <a:spLocks noGrp="1"/>
          </p:cNvSpPr>
          <p:nvPr>
            <p:ph idx="1"/>
          </p:nvPr>
        </p:nvSpPr>
        <p:spPr/>
        <p:txBody>
          <a:bodyPr/>
          <a:lstStyle/>
          <a:p>
            <a:r>
              <a:rPr lang="id-ID" dirty="0" smtClean="0"/>
              <a:t>tujuannya </a:t>
            </a:r>
            <a:r>
              <a:rPr lang="id-ID" dirty="0"/>
              <a:t>adalah Baju kemeja </a:t>
            </a:r>
            <a:endParaRPr lang="id-ID" dirty="0" smtClean="0"/>
          </a:p>
          <a:p>
            <a:r>
              <a:rPr lang="id-ID" dirty="0" smtClean="0"/>
              <a:t>rencananya </a:t>
            </a:r>
            <a:r>
              <a:rPr lang="id-ID" dirty="0"/>
              <a:t>adalah siapkan bahan baju dan perlengkapan lainnya.</a:t>
            </a:r>
          </a:p>
          <a:p>
            <a:endParaRPr lang="id-ID"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a:t>Langkah – langkah penetapan tujuan</a:t>
            </a:r>
            <a:r>
              <a:rPr lang="id-ID" dirty="0" smtClean="0"/>
              <a:t>:</a:t>
            </a:r>
            <a:endParaRPr lang="id-ID" dirty="0"/>
          </a:p>
        </p:txBody>
      </p:sp>
      <p:sp>
        <p:nvSpPr>
          <p:cNvPr id="3" name="Content Placeholder 2"/>
          <p:cNvSpPr>
            <a:spLocks noGrp="1"/>
          </p:cNvSpPr>
          <p:nvPr>
            <p:ph idx="1"/>
          </p:nvPr>
        </p:nvSpPr>
        <p:spPr/>
        <p:txBody>
          <a:bodyPr>
            <a:normAutofit fontScale="85000" lnSpcReduction="20000"/>
          </a:bodyPr>
          <a:lstStyle/>
          <a:p>
            <a:pPr marL="514350" lvl="0" indent="-514350">
              <a:buFont typeface="+mj-lt"/>
              <a:buAutoNum type="arabicPeriod"/>
            </a:pPr>
            <a:r>
              <a:rPr lang="id-ID" dirty="0"/>
              <a:t>Pertimbangkan tujuan dari keseluruhan organisasi (bukan hanya dari bagian penyeliaan anda).</a:t>
            </a:r>
          </a:p>
          <a:p>
            <a:pPr marL="514350" lvl="0" indent="-514350">
              <a:buFont typeface="+mj-lt"/>
              <a:buAutoNum type="arabicPeriod"/>
            </a:pPr>
            <a:r>
              <a:rPr lang="id-ID" dirty="0"/>
              <a:t>Perhitungkan kekuatan dan kelemahan dari bagian anda.</a:t>
            </a:r>
          </a:p>
          <a:p>
            <a:pPr marL="514350" lvl="0" indent="-514350">
              <a:buFont typeface="+mj-lt"/>
              <a:buAutoNum type="arabicPeriod"/>
            </a:pPr>
            <a:r>
              <a:rPr lang="id-ID" dirty="0"/>
              <a:t>Jangan terlalu cepat mengambil keputusan.</a:t>
            </a:r>
          </a:p>
          <a:p>
            <a:pPr marL="514350" lvl="0" indent="-514350">
              <a:buFont typeface="+mj-lt"/>
              <a:buAutoNum type="arabicPeriod"/>
            </a:pPr>
            <a:r>
              <a:rPr lang="id-ID" dirty="0"/>
              <a:t>Berkonsultasilah dengan mereka yang harus membantu anda melaksanakan rencana dan mereka yang dapat memberikan dukungan.</a:t>
            </a:r>
          </a:p>
          <a:p>
            <a:pPr marL="514350" lvl="0" indent="-514350">
              <a:buFont typeface="+mj-lt"/>
              <a:buAutoNum type="arabicPeriod"/>
            </a:pPr>
            <a:r>
              <a:rPr lang="id-ID" dirty="0"/>
              <a:t>Tentukan seperangkat tujuan yang layak.</a:t>
            </a:r>
          </a:p>
          <a:p>
            <a:pPr marL="514350" lvl="0" indent="-514350">
              <a:buFont typeface="+mj-lt"/>
              <a:buAutoNum type="arabicPeriod"/>
            </a:pPr>
            <a:r>
              <a:rPr lang="id-ID" dirty="0"/>
              <a:t>Susunlah tujuan tujuan bagian anda secara hierarkis.</a:t>
            </a:r>
          </a:p>
          <a:p>
            <a:pPr marL="514350" lvl="0" indent="-514350">
              <a:buFont typeface="+mj-lt"/>
              <a:buAutoNum type="arabicPeriod"/>
            </a:pPr>
            <a:r>
              <a:rPr lang="id-ID" dirty="0"/>
              <a:t>Hati – hati terhadap batasan – batasan.</a:t>
            </a:r>
          </a:p>
          <a:p>
            <a:pPr>
              <a:buNone/>
            </a:pPr>
            <a:endParaRPr lang="id-ID"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id-ID" b="1" dirty="0"/>
              <a:t>Agar Tujuan Lebih </a:t>
            </a:r>
            <a:r>
              <a:rPr lang="id-ID" b="1" dirty="0" smtClean="0"/>
              <a:t>Efektif:</a:t>
            </a:r>
            <a:endParaRPr lang="id-ID" dirty="0"/>
          </a:p>
        </p:txBody>
      </p:sp>
      <p:sp>
        <p:nvSpPr>
          <p:cNvPr id="3" name="Content Placeholder 2"/>
          <p:cNvSpPr>
            <a:spLocks noGrp="1"/>
          </p:cNvSpPr>
          <p:nvPr>
            <p:ph idx="1"/>
          </p:nvPr>
        </p:nvSpPr>
        <p:spPr/>
        <p:txBody>
          <a:bodyPr>
            <a:normAutofit fontScale="77500" lnSpcReduction="20000"/>
          </a:bodyPr>
          <a:lstStyle/>
          <a:p>
            <a:pPr marL="442913" lvl="0" indent="-442913">
              <a:buFont typeface="+mj-lt"/>
              <a:buAutoNum type="arabicPeriod"/>
            </a:pPr>
            <a:r>
              <a:rPr lang="en-US" dirty="0" err="1"/>
              <a:t>Buatlah</a:t>
            </a:r>
            <a:r>
              <a:rPr lang="en-US" dirty="0"/>
              <a:t> </a:t>
            </a:r>
            <a:r>
              <a:rPr lang="en-US" dirty="0" err="1"/>
              <a:t>sasaran</a:t>
            </a:r>
            <a:r>
              <a:rPr lang="en-US" dirty="0"/>
              <a:t> </a:t>
            </a:r>
            <a:r>
              <a:rPr lang="en-US" dirty="0" err="1"/>
              <a:t>berupa</a:t>
            </a:r>
            <a:r>
              <a:rPr lang="en-US" dirty="0"/>
              <a:t> </a:t>
            </a:r>
            <a:r>
              <a:rPr lang="en-US" dirty="0" err="1"/>
              <a:t>pernyataan</a:t>
            </a:r>
            <a:r>
              <a:rPr lang="en-US" dirty="0"/>
              <a:t> </a:t>
            </a:r>
            <a:r>
              <a:rPr lang="en-US" dirty="0" err="1"/>
              <a:t>tentang</a:t>
            </a:r>
            <a:r>
              <a:rPr lang="en-US" dirty="0"/>
              <a:t> </a:t>
            </a:r>
            <a:r>
              <a:rPr lang="en-US" dirty="0" err="1"/>
              <a:t>keluaran</a:t>
            </a:r>
            <a:r>
              <a:rPr lang="en-US" dirty="0"/>
              <a:t> </a:t>
            </a:r>
            <a:r>
              <a:rPr lang="en-US" dirty="0" err="1"/>
              <a:t>bukan</a:t>
            </a:r>
            <a:r>
              <a:rPr lang="en-US" dirty="0"/>
              <a:t> </a:t>
            </a:r>
            <a:r>
              <a:rPr lang="en-US" dirty="0" err="1"/>
              <a:t>hasil</a:t>
            </a:r>
            <a:endParaRPr lang="id-ID" dirty="0"/>
          </a:p>
          <a:p>
            <a:pPr marL="442913" indent="0">
              <a:buNone/>
            </a:pPr>
            <a:r>
              <a:rPr lang="id-ID" dirty="0"/>
              <a:t>Kami akan meningkatkan produksi setiap tahun (keluaran) </a:t>
            </a:r>
          </a:p>
          <a:p>
            <a:pPr marL="442913" indent="0">
              <a:buNone/>
            </a:pPr>
            <a:r>
              <a:rPr lang="id-ID" dirty="0"/>
              <a:t>Kami akan memproduksi baju setiap hari sebanyak 100 pcs (hasil)</a:t>
            </a:r>
          </a:p>
          <a:p>
            <a:pPr marL="442913" lvl="0" indent="-442913">
              <a:buNone/>
            </a:pPr>
            <a:r>
              <a:rPr lang="id-ID" dirty="0" smtClean="0"/>
              <a:t>2.    Eksplisit</a:t>
            </a:r>
            <a:endParaRPr lang="id-ID" dirty="0"/>
          </a:p>
          <a:p>
            <a:pPr marL="442913" indent="0">
              <a:buNone/>
              <a:tabLst>
                <a:tab pos="539750" algn="l"/>
              </a:tabLst>
            </a:pPr>
            <a:r>
              <a:rPr lang="id-ID" dirty="0"/>
              <a:t>Yakni sasaran harus dinyatakan secara jelas dalam bentuk perkataan atau angka sehingga keluaran dapat diukur.</a:t>
            </a:r>
          </a:p>
          <a:p>
            <a:pPr marL="442913" lvl="0" indent="-442913">
              <a:buNone/>
            </a:pPr>
            <a:r>
              <a:rPr lang="id-ID" dirty="0" smtClean="0"/>
              <a:t>3.    Berorientasi </a:t>
            </a:r>
            <a:r>
              <a:rPr lang="id-ID" dirty="0"/>
              <a:t>pada waktu</a:t>
            </a:r>
          </a:p>
          <a:p>
            <a:pPr marL="442913" indent="0">
              <a:buNone/>
            </a:pPr>
            <a:r>
              <a:rPr lang="id-ID" dirty="0"/>
              <a:t>Yaitu keluaran yang ditargetkan harus selalu dikaitkan dengan tenggang waktu, seperti 10 ton setiap hari, 50 kali pengiriman sampai akhir bulan, atau 5 persen penurunan angka kemangkiran untuk tahun ini.</a:t>
            </a:r>
          </a:p>
          <a:p>
            <a:endParaRPr lang="id-ID"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a:t>Proses perencanaan berlangsung dalam 6 (enam) langkah:</a:t>
            </a:r>
          </a:p>
        </p:txBody>
      </p:sp>
      <p:sp>
        <p:nvSpPr>
          <p:cNvPr id="3" name="Content Placeholder 2"/>
          <p:cNvSpPr>
            <a:spLocks noGrp="1"/>
          </p:cNvSpPr>
          <p:nvPr>
            <p:ph idx="1"/>
          </p:nvPr>
        </p:nvSpPr>
        <p:spPr/>
        <p:txBody>
          <a:bodyPr/>
          <a:lstStyle/>
          <a:p>
            <a:pPr marL="514350" lvl="0" indent="-514350">
              <a:buFont typeface="+mj-lt"/>
              <a:buAutoNum type="arabicPeriod"/>
            </a:pPr>
            <a:r>
              <a:rPr lang="en-US" dirty="0" err="1"/>
              <a:t>Mengembangkan</a:t>
            </a:r>
            <a:r>
              <a:rPr lang="en-US" dirty="0"/>
              <a:t> </a:t>
            </a:r>
            <a:r>
              <a:rPr lang="en-US" dirty="0" err="1"/>
              <a:t>rencana</a:t>
            </a:r>
            <a:r>
              <a:rPr lang="en-US" dirty="0"/>
              <a:t> </a:t>
            </a:r>
            <a:r>
              <a:rPr lang="en-US" dirty="0" err="1"/>
              <a:t>induk</a:t>
            </a:r>
            <a:endParaRPr lang="id-ID" dirty="0"/>
          </a:p>
          <a:p>
            <a:pPr marL="514350" lvl="0" indent="-514350">
              <a:buFont typeface="+mj-lt"/>
              <a:buAutoNum type="arabicPeriod"/>
            </a:pPr>
            <a:r>
              <a:rPr lang="id-ID" dirty="0"/>
              <a:t>Menyusun rencana penunjang</a:t>
            </a:r>
          </a:p>
          <a:p>
            <a:pPr marL="514350" lvl="0" indent="-514350">
              <a:buFont typeface="+mj-lt"/>
              <a:buAutoNum type="arabicPeriod"/>
            </a:pPr>
            <a:r>
              <a:rPr lang="id-ID" dirty="0"/>
              <a:t>Mencantumkan nomor dan tanggal</a:t>
            </a:r>
          </a:p>
          <a:p>
            <a:pPr marL="514350" lvl="0" indent="-514350">
              <a:buFont typeface="+mj-lt"/>
              <a:buAutoNum type="arabicPeriod"/>
            </a:pPr>
            <a:r>
              <a:rPr lang="id-ID" dirty="0"/>
              <a:t>Memberikan tugas-tugas </a:t>
            </a:r>
          </a:p>
          <a:p>
            <a:pPr marL="514350" lvl="0" indent="-514350">
              <a:buFont typeface="+mj-lt"/>
              <a:buAutoNum type="arabicPeriod"/>
            </a:pPr>
            <a:r>
              <a:rPr lang="id-ID" dirty="0"/>
              <a:t>Menjelaskan rencana kepada semua yang terlibat</a:t>
            </a:r>
          </a:p>
          <a:p>
            <a:pPr marL="514350" lvl="0" indent="-514350">
              <a:buFont typeface="+mj-lt"/>
              <a:buAutoNum type="arabicPeriod"/>
            </a:pPr>
            <a:r>
              <a:rPr lang="id-ID" dirty="0"/>
              <a:t>Meninjau rencana anda secara berkala</a:t>
            </a:r>
          </a:p>
          <a:p>
            <a:pPr>
              <a:buNone/>
            </a:pPr>
            <a:endParaRPr lang="id-ID"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b="1" dirty="0"/>
              <a:t>Mengklasifikasikan rencana atau program </a:t>
            </a:r>
            <a:r>
              <a:rPr lang="id-ID" b="1" dirty="0" smtClean="0"/>
              <a:t>:</a:t>
            </a:r>
            <a:endParaRPr lang="id-ID" dirty="0"/>
          </a:p>
        </p:txBody>
      </p:sp>
      <p:sp>
        <p:nvSpPr>
          <p:cNvPr id="3" name="Content Placeholder 2"/>
          <p:cNvSpPr>
            <a:spLocks noGrp="1"/>
          </p:cNvSpPr>
          <p:nvPr>
            <p:ph idx="1"/>
          </p:nvPr>
        </p:nvSpPr>
        <p:spPr/>
        <p:txBody>
          <a:bodyPr>
            <a:normAutofit fontScale="70000" lnSpcReduction="20000"/>
          </a:bodyPr>
          <a:lstStyle/>
          <a:p>
            <a:pPr lvl="0">
              <a:buNone/>
            </a:pPr>
            <a:r>
              <a:rPr lang="id-ID" dirty="0" smtClean="0"/>
              <a:t>1. </a:t>
            </a:r>
            <a:r>
              <a:rPr lang="en-US" b="1" dirty="0" err="1" smtClean="0"/>
              <a:t>Rencana</a:t>
            </a:r>
            <a:r>
              <a:rPr lang="en-US" b="1" dirty="0" smtClean="0"/>
              <a:t> </a:t>
            </a:r>
            <a:r>
              <a:rPr lang="en-US" b="1" dirty="0" err="1"/>
              <a:t>Jangka</a:t>
            </a:r>
            <a:r>
              <a:rPr lang="en-US" b="1" dirty="0"/>
              <a:t> </a:t>
            </a:r>
            <a:r>
              <a:rPr lang="en-US" b="1" dirty="0" err="1"/>
              <a:t>Panjang</a:t>
            </a:r>
            <a:endParaRPr lang="id-ID" b="1" dirty="0"/>
          </a:p>
          <a:p>
            <a:pPr indent="-79375">
              <a:buNone/>
            </a:pPr>
            <a:r>
              <a:rPr lang="id-ID" dirty="0"/>
              <a:t>Ditetapkan oleh manajemen yang lebih tinggi (1-5 tahun)</a:t>
            </a:r>
          </a:p>
          <a:p>
            <a:pPr lvl="0">
              <a:buNone/>
            </a:pPr>
            <a:r>
              <a:rPr lang="id-ID" dirty="0" smtClean="0"/>
              <a:t>2. </a:t>
            </a:r>
            <a:r>
              <a:rPr lang="id-ID" b="1" dirty="0" smtClean="0"/>
              <a:t>Rencana </a:t>
            </a:r>
            <a:r>
              <a:rPr lang="id-ID" b="1" dirty="0"/>
              <a:t>Jangka Pendek</a:t>
            </a:r>
          </a:p>
          <a:p>
            <a:pPr indent="-79375">
              <a:buNone/>
            </a:pPr>
            <a:r>
              <a:rPr lang="id-ID" dirty="0"/>
              <a:t>Pedoman bagi penyelia untuk operasional pekerjaan (kurang 1tahun) bisa saja sehari, seminggu, sebulan atau kuartal.</a:t>
            </a:r>
          </a:p>
          <a:p>
            <a:pPr lvl="0">
              <a:buNone/>
            </a:pPr>
            <a:r>
              <a:rPr lang="id-ID" dirty="0" smtClean="0"/>
              <a:t>3. </a:t>
            </a:r>
            <a:r>
              <a:rPr lang="id-ID" b="1" dirty="0" smtClean="0"/>
              <a:t>Rencana </a:t>
            </a:r>
            <a:r>
              <a:rPr lang="id-ID" b="1" dirty="0"/>
              <a:t>Tetap</a:t>
            </a:r>
          </a:p>
          <a:p>
            <a:pPr indent="-79375">
              <a:buNone/>
            </a:pPr>
            <a:r>
              <a:rPr lang="id-ID" dirty="0"/>
              <a:t>Mencakup semua kegiatan yang berlangsung tanpa perubahan yang berarti dari tahun ketahun. Yaitu praktek kerja umum, hal hal yang berkaitan dengan kesehatan dan keselamatan, prosedur pembelian, disiplin rutin, dan lainnya.</a:t>
            </a:r>
          </a:p>
          <a:p>
            <a:pPr lvl="0">
              <a:buNone/>
            </a:pPr>
            <a:r>
              <a:rPr lang="id-ID" b="1" dirty="0" smtClean="0"/>
              <a:t>4. Rencana </a:t>
            </a:r>
            <a:r>
              <a:rPr lang="id-ID" b="1" dirty="0"/>
              <a:t>Sekali Pakai</a:t>
            </a:r>
            <a:r>
              <a:rPr lang="en-US" b="1" dirty="0"/>
              <a:t>  </a:t>
            </a:r>
            <a:endParaRPr lang="id-ID" b="1" dirty="0"/>
          </a:p>
          <a:p>
            <a:pPr indent="-79375">
              <a:buNone/>
            </a:pPr>
            <a:r>
              <a:rPr lang="id-ID" dirty="0"/>
              <a:t>Yaitu rencana yang hanya sekali pakai kemudian direvisi. Contoh anggaran bagian, jadwal pengoperasian, umumnya berlaku seminggu atau sebulan sebelum ada yang baru.</a:t>
            </a:r>
          </a:p>
          <a:p>
            <a:pPr>
              <a:buNone/>
            </a:pPr>
            <a:endParaRPr lang="id-ID"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id-ID" b="1" dirty="0"/>
              <a:t>Penjadwalan </a:t>
            </a:r>
            <a:r>
              <a:rPr lang="id-ID" b="1" dirty="0" smtClean="0"/>
              <a:t>:</a:t>
            </a:r>
            <a:endParaRPr lang="id-ID" dirty="0"/>
          </a:p>
        </p:txBody>
      </p:sp>
      <p:sp>
        <p:nvSpPr>
          <p:cNvPr id="3" name="Content Placeholder 2"/>
          <p:cNvSpPr>
            <a:spLocks noGrp="1"/>
          </p:cNvSpPr>
          <p:nvPr>
            <p:ph idx="1"/>
          </p:nvPr>
        </p:nvSpPr>
        <p:spPr/>
        <p:txBody>
          <a:bodyPr/>
          <a:lstStyle/>
          <a:p>
            <a:r>
              <a:rPr lang="id-ID" dirty="0"/>
              <a:t>membawa proses perencanaan langsung ke operasional</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cap="all" dirty="0"/>
              <a:t> </a:t>
            </a:r>
            <a:r>
              <a:rPr lang="id-ID" dirty="0" smtClean="0"/>
              <a:t/>
            </a:r>
            <a:br>
              <a:rPr lang="id-ID" dirty="0" smtClean="0"/>
            </a:br>
            <a:r>
              <a:rPr lang="id-ID" dirty="0"/>
              <a:t>Perencanaan </a:t>
            </a:r>
          </a:p>
        </p:txBody>
      </p:sp>
      <p:sp>
        <p:nvSpPr>
          <p:cNvPr id="3" name="Content Placeholder 2"/>
          <p:cNvSpPr>
            <a:spLocks noGrp="1"/>
          </p:cNvSpPr>
          <p:nvPr>
            <p:ph idx="1"/>
          </p:nvPr>
        </p:nvSpPr>
        <p:spPr/>
        <p:txBody>
          <a:bodyPr>
            <a:normAutofit lnSpcReduction="10000"/>
          </a:bodyPr>
          <a:lstStyle/>
          <a:p>
            <a:r>
              <a:rPr lang="id-ID" dirty="0"/>
              <a:t>adalah proses pemikiran sistematis yang dilakukan sebelumnya tentang apa  yang akan dilakukan penyelia dan unit kerjanya dimasa yang  akan datang, perencanaan yang baik dapat mengurangi pemberosan yang tak perlu terhadap sumber daya</a:t>
            </a:r>
            <a:r>
              <a:rPr lang="id-ID" dirty="0" smtClean="0"/>
              <a:t>.</a:t>
            </a:r>
          </a:p>
          <a:p>
            <a:r>
              <a:rPr lang="id-ID" dirty="0"/>
              <a:t>perencanaan menentukan tujuan serta memberikan arah bagi tindakan seorang penyelia</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id-ID" dirty="0"/>
              <a:t>Teknik teknik Penjadwalan</a:t>
            </a:r>
            <a:r>
              <a:rPr lang="id-ID" dirty="0" smtClean="0"/>
              <a:t>:</a:t>
            </a:r>
            <a:endParaRPr lang="id-ID" dirty="0"/>
          </a:p>
        </p:txBody>
      </p:sp>
      <p:sp>
        <p:nvSpPr>
          <p:cNvPr id="3" name="Content Placeholder 2"/>
          <p:cNvSpPr>
            <a:spLocks noGrp="1"/>
          </p:cNvSpPr>
          <p:nvPr>
            <p:ph idx="1"/>
          </p:nvPr>
        </p:nvSpPr>
        <p:spPr/>
        <p:txBody>
          <a:bodyPr/>
          <a:lstStyle/>
          <a:p>
            <a:pPr marL="514350" lvl="0" indent="-514350">
              <a:buAutoNum type="arabicPeriod"/>
            </a:pPr>
            <a:r>
              <a:rPr lang="id-ID" dirty="0" smtClean="0"/>
              <a:t>Gantt </a:t>
            </a:r>
            <a:r>
              <a:rPr lang="id-ID" dirty="0"/>
              <a:t>yaitu untuk kegiatan produksi yang </a:t>
            </a:r>
            <a:r>
              <a:rPr lang="id-ID" dirty="0" smtClean="0"/>
              <a:t>rumit</a:t>
            </a:r>
          </a:p>
          <a:p>
            <a:pPr marL="514350" indent="-514350">
              <a:buFont typeface="Arial" pitchFamily="34" charset="0"/>
              <a:buAutoNum type="arabicPeriod"/>
            </a:pPr>
            <a:r>
              <a:rPr lang="id-ID" dirty="0"/>
              <a:t>Pert atau CPM yaitu untuk proyek proyek tunggal</a:t>
            </a:r>
          </a:p>
          <a:p>
            <a:pPr marL="514350" lvl="0" indent="-514350">
              <a:buAutoNum type="arabicPeriod"/>
            </a:pPr>
            <a:r>
              <a:rPr lang="id-ID" dirty="0"/>
              <a:t>Grafik Pembagian Tugas</a:t>
            </a:r>
          </a:p>
          <a:p>
            <a:endParaRPr lang="id-ID"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id-ID" dirty="0"/>
              <a:t>Gantt yaitu untuk kegiatan produksi yang </a:t>
            </a:r>
            <a:r>
              <a:rPr lang="id-ID" dirty="0" smtClean="0"/>
              <a:t>rumit:</a:t>
            </a:r>
            <a:endParaRPr lang="id-ID" dirty="0"/>
          </a:p>
        </p:txBody>
      </p:sp>
      <p:sp>
        <p:nvSpPr>
          <p:cNvPr id="3" name="Content Placeholder 2"/>
          <p:cNvSpPr>
            <a:spLocks noGrp="1"/>
          </p:cNvSpPr>
          <p:nvPr>
            <p:ph idx="1"/>
          </p:nvPr>
        </p:nvSpPr>
        <p:spPr/>
        <p:txBody>
          <a:bodyPr>
            <a:normAutofit fontScale="85000" lnSpcReduction="10000"/>
          </a:bodyPr>
          <a:lstStyle/>
          <a:p>
            <a:pPr marL="0" indent="0" algn="just">
              <a:buNone/>
            </a:pPr>
            <a:r>
              <a:rPr lang="id-ID" dirty="0"/>
              <a:t>Contoh: Catatan tugas menunjukkan urutan </a:t>
            </a:r>
            <a:r>
              <a:rPr lang="id-ID" dirty="0" smtClean="0"/>
              <a:t>pengerjaan yang </a:t>
            </a:r>
            <a:r>
              <a:rPr lang="id-ID" dirty="0"/>
              <a:t>sudah ditentukan untuk setiap pekerjaan. </a:t>
            </a:r>
          </a:p>
          <a:p>
            <a:pPr marL="514350" indent="-514350">
              <a:buFont typeface="+mj-lt"/>
              <a:buAutoNum type="arabicPeriod"/>
            </a:pPr>
            <a:r>
              <a:rPr lang="id-ID" dirty="0"/>
              <a:t>Bagan A menunjukkan tugas </a:t>
            </a:r>
            <a:r>
              <a:rPr lang="id-ID" dirty="0" smtClean="0"/>
              <a:t>tugas </a:t>
            </a:r>
            <a:r>
              <a:rPr lang="id-ID" dirty="0"/>
              <a:t>yang disusun secara berurutan sesuai urutan diterimanya.</a:t>
            </a:r>
          </a:p>
          <a:p>
            <a:pPr marL="514350" indent="-514350">
              <a:buFont typeface="+mj-lt"/>
              <a:buAutoNum type="arabicPeriod"/>
            </a:pPr>
            <a:r>
              <a:rPr lang="id-ID" dirty="0"/>
              <a:t>Bagan B menunjukkan tugas tugas yang disusun kembali menurut beban maksimal pada tiap – tiap mesin dengan urutan pekerjaan yang telah ditentukan untuk setiap pekerjaan yang dilakukan.</a:t>
            </a:r>
          </a:p>
          <a:p>
            <a:pPr marL="514350" indent="-514350">
              <a:buFont typeface="+mj-lt"/>
              <a:buAutoNum type="arabicPeriod"/>
            </a:pPr>
            <a:r>
              <a:rPr lang="id-ID" dirty="0"/>
              <a:t>Perhatikan pemanfaatan yang meningkat atas waktu mesin yang diberikan oleh penjadwalan bagan Gantt </a:t>
            </a:r>
          </a:p>
          <a:p>
            <a:endParaRPr lang="id-ID"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id-ID" dirty="0"/>
              <a:t>Pert atau CPM yaitu untuk proyek proyek </a:t>
            </a:r>
            <a:r>
              <a:rPr lang="id-ID" dirty="0" smtClean="0"/>
              <a:t>tunggal:</a:t>
            </a:r>
            <a:endParaRPr lang="id-ID" dirty="0"/>
          </a:p>
        </p:txBody>
      </p:sp>
      <p:sp>
        <p:nvSpPr>
          <p:cNvPr id="3" name="Content Placeholder 2"/>
          <p:cNvSpPr>
            <a:spLocks noGrp="1"/>
          </p:cNvSpPr>
          <p:nvPr>
            <p:ph idx="1"/>
          </p:nvPr>
        </p:nvSpPr>
        <p:spPr/>
        <p:txBody>
          <a:bodyPr>
            <a:normAutofit lnSpcReduction="10000"/>
          </a:bodyPr>
          <a:lstStyle/>
          <a:p>
            <a:r>
              <a:rPr lang="id-ID" dirty="0"/>
              <a:t>Pert (</a:t>
            </a:r>
            <a:r>
              <a:rPr lang="id-ID" i="1" dirty="0"/>
              <a:t>program evaluation and review technique</a:t>
            </a:r>
            <a:r>
              <a:rPr lang="id-ID" dirty="0"/>
              <a:t>) teknik evaluasi dan peninjauan program adalah teknik perencanaan proyek yang melibatkan sejumlah tugas berbeda yang harus dikoordinasikan ini merupakan teknik grafik yang memungkinkan para perencana melihat hubungan progresif antar banyak pekerjaan. Pert dikenal juga dengan CPM atau critical path method (metode jalur kritis), penyusunan diagram panah dan lain lain.   </a:t>
            </a:r>
          </a:p>
          <a:p>
            <a:endParaRPr lang="id-ID"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Grafik Pembagian Tugas :</a:t>
            </a:r>
            <a:endParaRPr lang="id-ID" dirty="0"/>
          </a:p>
        </p:txBody>
      </p:sp>
      <p:sp>
        <p:nvSpPr>
          <p:cNvPr id="3" name="Content Placeholder 2"/>
          <p:cNvSpPr>
            <a:spLocks noGrp="1"/>
          </p:cNvSpPr>
          <p:nvPr>
            <p:ph idx="1"/>
          </p:nvPr>
        </p:nvSpPr>
        <p:spPr/>
        <p:txBody>
          <a:bodyPr/>
          <a:lstStyle/>
          <a:p>
            <a:pPr lvl="0"/>
            <a:r>
              <a:rPr lang="id-ID" dirty="0" smtClean="0"/>
              <a:t>yaitu </a:t>
            </a:r>
            <a:r>
              <a:rPr lang="id-ID" dirty="0"/>
              <a:t>untuk penugasan penugasan tetap khususnya dalam pekerjaan kantor.</a:t>
            </a:r>
          </a:p>
          <a:p>
            <a:endParaRPr lang="id-ID"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id-ID" b="1" dirty="0"/>
              <a:t>Kebijakan Kebijakan </a:t>
            </a:r>
            <a:r>
              <a:rPr lang="id-ID" b="1" dirty="0" smtClean="0"/>
              <a:t>:</a:t>
            </a:r>
            <a:endParaRPr lang="id-ID" dirty="0"/>
          </a:p>
        </p:txBody>
      </p:sp>
      <p:sp>
        <p:nvSpPr>
          <p:cNvPr id="3" name="Content Placeholder 2"/>
          <p:cNvSpPr>
            <a:spLocks noGrp="1"/>
          </p:cNvSpPr>
          <p:nvPr>
            <p:ph idx="1"/>
          </p:nvPr>
        </p:nvSpPr>
        <p:spPr/>
        <p:txBody>
          <a:bodyPr>
            <a:normAutofit fontScale="70000" lnSpcReduction="20000"/>
          </a:bodyPr>
          <a:lstStyle/>
          <a:p>
            <a:r>
              <a:rPr lang="id-ID" dirty="0"/>
              <a:t>Kebijakan merupakan pedoman yang membantu keseluruhan organisasi agar bekerja kearah tujuan yang sama melalui jalan yang sama. </a:t>
            </a:r>
            <a:endParaRPr lang="id-ID" dirty="0" smtClean="0"/>
          </a:p>
          <a:p>
            <a:r>
              <a:rPr lang="id-ID" dirty="0" smtClean="0"/>
              <a:t>Kebijakan </a:t>
            </a:r>
            <a:r>
              <a:rPr lang="id-ID" dirty="0"/>
              <a:t>dibuat oleh para manager tingkat atas dalam organisasi dan berlaku untuk seluruh organisasi. </a:t>
            </a:r>
            <a:endParaRPr lang="id-ID" dirty="0" smtClean="0"/>
          </a:p>
          <a:p>
            <a:r>
              <a:rPr lang="id-ID" dirty="0" smtClean="0"/>
              <a:t>Kebijakan </a:t>
            </a:r>
            <a:r>
              <a:rPr lang="id-ID" dirty="0"/>
              <a:t>bisa dalam bentuk tertulis dan bisa secara lisan dari para eksekutif. </a:t>
            </a:r>
            <a:endParaRPr lang="id-ID" dirty="0" smtClean="0"/>
          </a:p>
          <a:p>
            <a:r>
              <a:rPr lang="id-ID" dirty="0" smtClean="0"/>
              <a:t>Namun </a:t>
            </a:r>
            <a:r>
              <a:rPr lang="id-ID" dirty="0"/>
              <a:t>menurut para ahli kebijakan sebaiknya dalam bentuk tertulis agar bisa menjadi pedoman. Seorang penyelia tidak boleh mengubah kebijakan, tapi seorang penyelia dapat memicu timbulnya perubahan suatu kebijakan yaitu dengan menyampaikan pemikiran dan hail-hasil pengamatan mereka kepada pimpinan, bagian personalia dan manajer puncak. Penyelia adalah posisi terbaik untuk memantau reaksi reaksi karyawan terhadap kebijakan baik reaksi positif ataupun negatif. </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00042"/>
            <a:ext cx="8229600" cy="5626121"/>
          </a:xfrm>
        </p:spPr>
        <p:txBody>
          <a:bodyPr>
            <a:normAutofit/>
          </a:bodyPr>
          <a:lstStyle/>
          <a:p>
            <a:r>
              <a:rPr lang="id-ID" dirty="0" smtClean="0"/>
              <a:t>Seorang penyelia tidak boleh mengubah kebijakan, tapi seorang penyelia dapat memicu timbulnya perubahan suatu kebijakan yaitu dengan menyampaikan pemikiran dan hail-hasil pengamatan mereka kepada pimpinan, bagian personalia dan manajer puncak. </a:t>
            </a:r>
          </a:p>
          <a:p>
            <a:r>
              <a:rPr lang="id-ID" dirty="0" smtClean="0"/>
              <a:t>Penyelia adalah posisi terbaik untuk memantau reaksi reaksi karyawan terhadap kebijakan baik reaksi positif ataupun negatif. </a:t>
            </a:r>
          </a:p>
          <a:p>
            <a:endParaRPr lang="id-ID"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a:t>Mencegah kebocoran tindakan kebijakan sebelum dilaksanakan </a:t>
            </a:r>
            <a:r>
              <a:rPr lang="id-ID" dirty="0" smtClean="0"/>
              <a:t>yaitu</a:t>
            </a:r>
            <a:endParaRPr lang="id-ID" dirty="0"/>
          </a:p>
        </p:txBody>
      </p:sp>
      <p:sp>
        <p:nvSpPr>
          <p:cNvPr id="3" name="Content Placeholder 2"/>
          <p:cNvSpPr>
            <a:spLocks noGrp="1"/>
          </p:cNvSpPr>
          <p:nvPr>
            <p:ph idx="1"/>
          </p:nvPr>
        </p:nvSpPr>
        <p:spPr/>
        <p:txBody>
          <a:bodyPr>
            <a:normAutofit fontScale="70000" lnSpcReduction="20000"/>
          </a:bodyPr>
          <a:lstStyle/>
          <a:p>
            <a:pPr marL="0" indent="0">
              <a:buNone/>
            </a:pPr>
            <a:r>
              <a:rPr lang="id-ID" dirty="0" smtClean="0"/>
              <a:t>Dengan </a:t>
            </a:r>
            <a:r>
              <a:rPr lang="id-ID" dirty="0"/>
              <a:t>membuat daftar pertanyaan sebelum bertindak:</a:t>
            </a:r>
          </a:p>
          <a:p>
            <a:pPr lvl="0"/>
            <a:r>
              <a:rPr lang="id-ID" dirty="0"/>
              <a:t>Apakah tindakan saya berkaitan dengan kebijakan? Bagaimana prosedurnya, bagaimana aturannya?</a:t>
            </a:r>
          </a:p>
          <a:p>
            <a:pPr lvl="0"/>
            <a:r>
              <a:rPr lang="id-ID" dirty="0"/>
              <a:t>Adakah saya yakin terhadap faktor-faktor yang ada? Adakah saya mengenal seluruh lingkungan?</a:t>
            </a:r>
          </a:p>
          <a:p>
            <a:pPr lvl="0"/>
            <a:r>
              <a:rPr lang="id-ID" dirty="0"/>
              <a:t>Bagaimana saya menangani hal-hal yang serupa diwaktu lampau?</a:t>
            </a:r>
          </a:p>
          <a:p>
            <a:pPr lvl="0"/>
            <a:r>
              <a:rPr lang="id-ID" dirty="0"/>
              <a:t>Siapa yang dapat memberikan saran kepada saya tentang hal ini? Haruskah saya berkonsultasi kepadanya?</a:t>
            </a:r>
          </a:p>
          <a:p>
            <a:pPr lvl="0"/>
            <a:r>
              <a:rPr lang="id-ID" dirty="0"/>
              <a:t>Apakah bos saya ingin mendiskusikan dulu hal ini dengan saya?</a:t>
            </a:r>
          </a:p>
          <a:p>
            <a:pPr lvl="0"/>
            <a:r>
              <a:rPr lang="id-ID" dirty="0"/>
              <a:t>Apakah masalahnya melibatkan serikat kerja? Jika ya, haruskah saya menemui pengurus serikat kerja atau saya lebih baik cek dulu hal ini kepada pejabat yang menangani hubungan karyawan?  </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id-ID" b="1" dirty="0" smtClean="0"/>
              <a:t>Pengendalian:</a:t>
            </a:r>
            <a:endParaRPr lang="id-ID" dirty="0"/>
          </a:p>
        </p:txBody>
      </p:sp>
      <p:sp>
        <p:nvSpPr>
          <p:cNvPr id="3" name="Content Placeholder 2"/>
          <p:cNvSpPr>
            <a:spLocks noGrp="1"/>
          </p:cNvSpPr>
          <p:nvPr>
            <p:ph idx="1"/>
          </p:nvPr>
        </p:nvSpPr>
        <p:spPr/>
        <p:txBody>
          <a:bodyPr>
            <a:normAutofit lnSpcReduction="10000"/>
          </a:bodyPr>
          <a:lstStyle/>
          <a:p>
            <a:r>
              <a:rPr lang="id-ID" dirty="0" smtClean="0"/>
              <a:t>Tombol </a:t>
            </a:r>
            <a:r>
              <a:rPr lang="id-ID" dirty="0"/>
              <a:t>pembatas yang menjaga agar rencana tetap pada jalurnya. </a:t>
            </a:r>
            <a:endParaRPr lang="id-ID" dirty="0" smtClean="0"/>
          </a:p>
          <a:p>
            <a:r>
              <a:rPr lang="id-ID" dirty="0" smtClean="0"/>
              <a:t>Bila </a:t>
            </a:r>
            <a:r>
              <a:rPr lang="id-ID" dirty="0"/>
              <a:t>suatu rencana mulai menyimpang dari target maka penyelia harus mengambil tindakan kontruktif untuk meluruskannya kembali, penyelia harus merencanakan batas batas pengendalian yang menghasilkan umpan balik yang memicu timbulnya tindakan tindakan korektif.</a:t>
            </a:r>
          </a:p>
          <a:p>
            <a:pPr>
              <a:buNone/>
            </a:pPr>
            <a:endParaRPr lang="id-ID"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1" algn="ctr" rtl="0">
              <a:spcBef>
                <a:spcPct val="0"/>
              </a:spcBef>
            </a:pPr>
            <a:r>
              <a:rPr lang="en-US" sz="3600" b="1" dirty="0" err="1"/>
              <a:t>Melaksanakan</a:t>
            </a:r>
            <a:r>
              <a:rPr lang="en-US" sz="3600" b="1" dirty="0"/>
              <a:t> </a:t>
            </a:r>
            <a:r>
              <a:rPr lang="en-US" sz="3600" b="1" dirty="0" err="1"/>
              <a:t>Pengendalian</a:t>
            </a:r>
            <a:r>
              <a:rPr lang="en-US" sz="3600" b="1" dirty="0"/>
              <a:t> </a:t>
            </a:r>
            <a:r>
              <a:rPr lang="en-US" sz="3600" b="1" dirty="0" err="1"/>
              <a:t>atas</a:t>
            </a:r>
            <a:r>
              <a:rPr lang="en-US" sz="3600" b="1" dirty="0"/>
              <a:t> </a:t>
            </a:r>
            <a:r>
              <a:rPr lang="en-US" sz="3600" b="1" dirty="0" err="1"/>
              <a:t>Orang</a:t>
            </a:r>
            <a:r>
              <a:rPr lang="en-US" sz="3600" b="1" dirty="0"/>
              <a:t> </a:t>
            </a:r>
            <a:r>
              <a:rPr lang="en-US" sz="3600" b="1" dirty="0" err="1"/>
              <a:t>dan</a:t>
            </a:r>
            <a:r>
              <a:rPr lang="en-US" sz="3600" b="1" dirty="0"/>
              <a:t> </a:t>
            </a:r>
            <a:r>
              <a:rPr lang="en-US" sz="3600" b="1" dirty="0" err="1" smtClean="0"/>
              <a:t>Proses</a:t>
            </a:r>
            <a:endParaRPr lang="id-ID" dirty="0"/>
          </a:p>
        </p:txBody>
      </p:sp>
      <p:sp>
        <p:nvSpPr>
          <p:cNvPr id="3" name="Content Placeholder 2"/>
          <p:cNvSpPr>
            <a:spLocks noGrp="1"/>
          </p:cNvSpPr>
          <p:nvPr>
            <p:ph idx="1"/>
          </p:nvPr>
        </p:nvSpPr>
        <p:spPr/>
        <p:txBody>
          <a:bodyPr/>
          <a:lstStyle/>
          <a:p>
            <a:pPr indent="17463">
              <a:buNone/>
            </a:pPr>
            <a:r>
              <a:rPr lang="id-ID" dirty="0" smtClean="0"/>
              <a:t>Dalam organisasi, pengendalian cenderung menjadi larangan yaitu peraturan dan ketetapan yang menentukan batas – batas untuk prilaku yang dapat diterima, namun dalam pengertian yang lebih konstruktif, pengendalian membantu membimbing anda dan bagian anda pada tujuan tujuan produksi dan standar standar mutu.</a:t>
            </a:r>
          </a:p>
          <a:p>
            <a:pPr>
              <a:buNone/>
            </a:pPr>
            <a:endParaRPr lang="id-ID"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smtClean="0"/>
              <a:t>Penyelia memiliki dua fungsi pokok dalam proses pengendalian</a:t>
            </a:r>
            <a:endParaRPr lang="id-ID" dirty="0"/>
          </a:p>
        </p:txBody>
      </p:sp>
      <p:sp>
        <p:nvSpPr>
          <p:cNvPr id="3" name="Content Placeholder 2"/>
          <p:cNvSpPr>
            <a:spLocks noGrp="1"/>
          </p:cNvSpPr>
          <p:nvPr>
            <p:ph idx="1"/>
          </p:nvPr>
        </p:nvSpPr>
        <p:spPr/>
        <p:txBody>
          <a:bodyPr>
            <a:normAutofit fontScale="92500" lnSpcReduction="20000"/>
          </a:bodyPr>
          <a:lstStyle/>
          <a:p>
            <a:pPr marL="514350" indent="-514350">
              <a:buAutoNum type="arabicPeriod"/>
            </a:pPr>
            <a:r>
              <a:rPr lang="id-ID" dirty="0" smtClean="0"/>
              <a:t>Seorang </a:t>
            </a:r>
            <a:r>
              <a:rPr lang="id-ID" dirty="0" smtClean="0"/>
              <a:t>penyelia bertindak seperti seorang hakim. Ia mengamati apa yang terjadi di bagiannya untuk memantau apakah kegiatan, keadaan, dan hasil kerjanya sesuai dengan yang diharapkan. </a:t>
            </a:r>
            <a:endParaRPr lang="id-ID" dirty="0" smtClean="0"/>
          </a:p>
          <a:p>
            <a:pPr marL="514350" indent="-514350">
              <a:buFont typeface="Arial" pitchFamily="34" charset="0"/>
              <a:buAutoNum type="arabicPeriod"/>
            </a:pPr>
            <a:r>
              <a:rPr lang="id-ID" dirty="0" smtClean="0"/>
              <a:t>Penyelia </a:t>
            </a:r>
            <a:r>
              <a:rPr lang="id-ID" dirty="0" smtClean="0"/>
              <a:t>bertindak sebagai pemecah masalah dan pengambil keputusan. Penyelia bertindak demikian karena menemukan penyebab mengapa sesuatu berjalan tidak semestinya, dan kemudian memutuskan apa yang harus dilakukan dalam menghadapi keadaan itu.</a:t>
            </a:r>
          </a:p>
          <a:p>
            <a:pPr marL="514350" indent="-514350">
              <a:buAutoNum type="arabicPeriod"/>
            </a:pPr>
            <a:endParaRPr lang="id-ID"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28604"/>
            <a:ext cx="8229600" cy="5697559"/>
          </a:xfrm>
        </p:spPr>
        <p:txBody>
          <a:bodyPr>
            <a:normAutofit fontScale="92500"/>
          </a:bodyPr>
          <a:lstStyle/>
          <a:p>
            <a:r>
              <a:rPr lang="id-ID" dirty="0"/>
              <a:t>Kebijakan kebijakan organisasi yang bersifat umum di rancang menjadi spesifik untuk di transferkan ke tingkatan yang lebih rendah. </a:t>
            </a:r>
            <a:endParaRPr lang="id-ID" dirty="0" smtClean="0"/>
          </a:p>
          <a:p>
            <a:r>
              <a:rPr lang="id-ID" dirty="0"/>
              <a:t>Perencanaan jangka panjang dilakukan oleh para manajer ditingkat yang lebih tinggi (Perencanaan Strategis). Untuk seorang penyelia umumnya mereka hanya merencanakan perencanaan jangka pendek (Perencanaan Taktis). </a:t>
            </a:r>
            <a:endParaRPr lang="id-ID" dirty="0" smtClean="0"/>
          </a:p>
          <a:p>
            <a:r>
              <a:rPr lang="id-ID" dirty="0" smtClean="0"/>
              <a:t>Perencanaan </a:t>
            </a:r>
            <a:r>
              <a:rPr lang="id-ID" dirty="0"/>
              <a:t>penyelia berkaitan dengan tujuan tujuan jangka pendek (beberapa hari, satu minggu, satu bulan dan maksimal satu tahun).</a:t>
            </a:r>
            <a:endParaRPr lang="id-ID" dirty="0" smtClean="0"/>
          </a:p>
          <a:p>
            <a:endParaRPr lang="id-ID"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Standar pengendalian adalah</a:t>
            </a:r>
            <a:endParaRPr lang="id-ID" dirty="0"/>
          </a:p>
        </p:txBody>
      </p:sp>
      <p:sp>
        <p:nvSpPr>
          <p:cNvPr id="3" name="Content Placeholder 2"/>
          <p:cNvSpPr>
            <a:spLocks noGrp="1"/>
          </p:cNvSpPr>
          <p:nvPr>
            <p:ph idx="1"/>
          </p:nvPr>
        </p:nvSpPr>
        <p:spPr/>
        <p:txBody>
          <a:bodyPr>
            <a:normAutofit fontScale="92500" lnSpcReduction="10000"/>
          </a:bodyPr>
          <a:lstStyle/>
          <a:p>
            <a:pPr marL="0" indent="0">
              <a:buNone/>
            </a:pPr>
            <a:r>
              <a:rPr lang="id-ID" dirty="0" smtClean="0"/>
              <a:t>Sasaran </a:t>
            </a:r>
            <a:r>
              <a:rPr lang="id-ID" dirty="0" smtClean="0"/>
              <a:t>kinerja yang spesifik, yang diharapkan bisa dicapai oleh suatu produk, jasa, mesin, orang atau organisasi. Biasanya dinyatakan dengan angka berat (...ons), kecepatan (.../ jam) atau target rata-rata(...barang) dan lain lain</a:t>
            </a:r>
            <a:r>
              <a:rPr lang="id-ID" dirty="0" smtClean="0"/>
              <a:t>.</a:t>
            </a:r>
          </a:p>
          <a:p>
            <a:pPr marL="0" indent="0">
              <a:buNone/>
            </a:pPr>
            <a:r>
              <a:rPr lang="id-ID" dirty="0" smtClean="0"/>
              <a:t>Penyelia boleh menetapkan standar sendiri namun harus berpedoman pada standar umum atau standar bagian dan menerjemahkannya menjadi standar standar untuk setiap karyawan atau kegiatan. </a:t>
            </a:r>
            <a:endParaRPr lang="id-ID"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smtClean="0"/>
              <a:t>Informasi yang menjadi dasar pengendalian adalah</a:t>
            </a:r>
            <a:r>
              <a:rPr lang="id-ID" dirty="0" smtClean="0"/>
              <a:t>:</a:t>
            </a:r>
            <a:endParaRPr lang="id-ID" dirty="0"/>
          </a:p>
        </p:txBody>
      </p:sp>
      <p:sp>
        <p:nvSpPr>
          <p:cNvPr id="3" name="Content Placeholder 2"/>
          <p:cNvSpPr>
            <a:spLocks noGrp="1"/>
          </p:cNvSpPr>
          <p:nvPr>
            <p:ph idx="1"/>
          </p:nvPr>
        </p:nvSpPr>
        <p:spPr/>
        <p:txBody>
          <a:bodyPr>
            <a:normAutofit fontScale="92500" lnSpcReduction="10000"/>
          </a:bodyPr>
          <a:lstStyle/>
          <a:p>
            <a:pPr lvl="0"/>
            <a:r>
              <a:rPr lang="id-ID" dirty="0" smtClean="0"/>
              <a:t>Kinerja yang lampau; catatan historis kerap kali menjadi dasar pengendalian. </a:t>
            </a:r>
          </a:p>
          <a:p>
            <a:pPr lvl="0"/>
            <a:r>
              <a:rPr lang="id-ID" dirty="0" smtClean="0"/>
              <a:t>Harapan yang tinggi; diperlukan menetapkan tujuan yang menantang, namun perlu diingat apakah layak untuk dicapai dan diperjuangkan. </a:t>
            </a:r>
          </a:p>
          <a:p>
            <a:pPr lvl="0"/>
            <a:r>
              <a:rPr lang="id-ID" dirty="0" smtClean="0"/>
              <a:t>Analisis Sistematis; standar terbaik ditetapkan dengan menganalisis secara sistematis apa yang dibutuhkan  oleh suatu pekerjaan. Dengan cara ini standar akan didasarkan pada pengamatan dan pengukuran yang cermat.</a:t>
            </a:r>
          </a:p>
          <a:p>
            <a:endParaRPr lang="id-ID"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smtClean="0"/>
              <a:t>Proses Pengendalian mengikuti empat langkah yang berurutan</a:t>
            </a:r>
            <a:r>
              <a:rPr lang="id-ID" dirty="0" smtClean="0"/>
              <a:t>:</a:t>
            </a:r>
            <a:endParaRPr lang="id-ID" dirty="0"/>
          </a:p>
        </p:txBody>
      </p:sp>
      <p:sp>
        <p:nvSpPr>
          <p:cNvPr id="3" name="Content Placeholder 2"/>
          <p:cNvSpPr>
            <a:spLocks noGrp="1"/>
          </p:cNvSpPr>
          <p:nvPr>
            <p:ph idx="1"/>
          </p:nvPr>
        </p:nvSpPr>
        <p:spPr/>
        <p:txBody>
          <a:bodyPr>
            <a:normAutofit fontScale="70000" lnSpcReduction="20000"/>
          </a:bodyPr>
          <a:lstStyle/>
          <a:p>
            <a:pPr lvl="0"/>
            <a:r>
              <a:rPr lang="id-ID" dirty="0" smtClean="0"/>
              <a:t>Menetapkan Standar Kinerja yaitu standar kuantitas, kualitas dan waktu menguraikan; a. Apa yang diharapkan. b, berapa banyak penyimpangan yang dapat ditolerir jika gagal memenuhi target. </a:t>
            </a:r>
          </a:p>
          <a:p>
            <a:pPr lvl="0"/>
            <a:r>
              <a:rPr lang="id-ID" dirty="0" smtClean="0"/>
              <a:t>Mengumpulkan data untuk mengukur kinerja yaitu pengumpulan data pengendalian merupakan hal yang rutin di sebagian besar organisasi, sehingga orang sudah melakukannya secara otomatis. </a:t>
            </a:r>
          </a:p>
          <a:p>
            <a:pPr lvl="0"/>
            <a:r>
              <a:rPr lang="id-ID" dirty="0" smtClean="0"/>
              <a:t>Membandingkan hasil dengan standar yaitu dari manajer puncak sampai penyelia garis pertama, sistem pengendalian memberikan peringatan kalau kalau terjadi kesenjangan antara apa yang diharapkan (standar) dengan apa yang sedang terjadi atau telah terjadi (hasil).  </a:t>
            </a:r>
          </a:p>
          <a:p>
            <a:pPr lvl="0"/>
            <a:r>
              <a:rPr lang="id-ID" dirty="0" smtClean="0"/>
              <a:t>Melaksanakan tindakan koreksi yaitu pertama tama harus menemukan penyebab dari kesenjangan (varian atau penyimpangan dari standar). Kemudian mengambil tindakan untuk menghilangkan atau meminimalkan penyebab tadi</a:t>
            </a:r>
            <a:r>
              <a:rPr lang="id-ID" dirty="0" smtClean="0"/>
              <a:t>.</a:t>
            </a:r>
            <a:endParaRPr lang="id-ID" dirty="0" smtClean="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smtClean="0"/>
              <a:t>Tingkatan proses pengendalian :</a:t>
            </a:r>
            <a:r>
              <a:rPr lang="id-ID" dirty="0" smtClean="0"/>
              <a:t/>
            </a:r>
            <a:br>
              <a:rPr lang="id-ID" dirty="0" smtClean="0"/>
            </a:br>
            <a:endParaRPr lang="id-ID" dirty="0"/>
          </a:p>
        </p:txBody>
      </p:sp>
      <p:sp>
        <p:nvSpPr>
          <p:cNvPr id="3" name="Content Placeholder 2"/>
          <p:cNvSpPr>
            <a:spLocks noGrp="1"/>
          </p:cNvSpPr>
          <p:nvPr>
            <p:ph idx="1"/>
          </p:nvPr>
        </p:nvSpPr>
        <p:spPr>
          <a:xfrm>
            <a:off x="457200" y="1071546"/>
            <a:ext cx="8229600" cy="5054617"/>
          </a:xfrm>
        </p:spPr>
        <p:txBody>
          <a:bodyPr>
            <a:normAutofit fontScale="70000" lnSpcReduction="20000"/>
          </a:bodyPr>
          <a:lstStyle/>
          <a:p>
            <a:pPr marL="514350" lvl="0" indent="-514350">
              <a:buFont typeface="+mj-lt"/>
              <a:buAutoNum type="arabicPeriod"/>
            </a:pPr>
            <a:r>
              <a:rPr lang="en-US" b="1" dirty="0" err="1" smtClean="0"/>
              <a:t>Pengendalian</a:t>
            </a:r>
            <a:r>
              <a:rPr lang="en-US" b="1" dirty="0" smtClean="0"/>
              <a:t> </a:t>
            </a:r>
            <a:r>
              <a:rPr lang="en-US" b="1" dirty="0" err="1" smtClean="0"/>
              <a:t>Proventif</a:t>
            </a:r>
            <a:r>
              <a:rPr lang="en-US" b="1" dirty="0" smtClean="0"/>
              <a:t> </a:t>
            </a:r>
            <a:r>
              <a:rPr lang="en-US" dirty="0" err="1" smtClean="0"/>
              <a:t>yaitu</a:t>
            </a:r>
            <a:r>
              <a:rPr lang="en-US" dirty="0" smtClean="0"/>
              <a:t> </a:t>
            </a:r>
            <a:r>
              <a:rPr lang="en-US" dirty="0" err="1" smtClean="0"/>
              <a:t>pengendalian</a:t>
            </a:r>
            <a:r>
              <a:rPr lang="en-US" dirty="0" smtClean="0"/>
              <a:t> yang </a:t>
            </a:r>
            <a:r>
              <a:rPr lang="en-US" dirty="0" err="1" smtClean="0"/>
              <a:t>berlangsung</a:t>
            </a:r>
            <a:r>
              <a:rPr lang="en-US" dirty="0" smtClean="0"/>
              <a:t> </a:t>
            </a:r>
            <a:r>
              <a:rPr lang="en-US" dirty="0" err="1" smtClean="0"/>
              <a:t>pada</a:t>
            </a:r>
            <a:r>
              <a:rPr lang="en-US" dirty="0" smtClean="0"/>
              <a:t> </a:t>
            </a:r>
            <a:r>
              <a:rPr lang="en-US" dirty="0" err="1" smtClean="0"/>
              <a:t>fase</a:t>
            </a:r>
            <a:r>
              <a:rPr lang="en-US" dirty="0" smtClean="0"/>
              <a:t> </a:t>
            </a:r>
            <a:r>
              <a:rPr lang="en-US" dirty="0" err="1" smtClean="0"/>
              <a:t>masukan</a:t>
            </a:r>
            <a:r>
              <a:rPr lang="en-US" dirty="0" smtClean="0"/>
              <a:t> </a:t>
            </a:r>
            <a:r>
              <a:rPr lang="en-US" dirty="0" err="1" smtClean="0"/>
              <a:t>atau</a:t>
            </a:r>
            <a:r>
              <a:rPr lang="en-US" dirty="0" smtClean="0"/>
              <a:t> </a:t>
            </a:r>
            <a:r>
              <a:rPr lang="en-US" dirty="0" err="1" smtClean="0"/>
              <a:t>sebelum</a:t>
            </a:r>
            <a:r>
              <a:rPr lang="en-US" dirty="0" smtClean="0"/>
              <a:t> </a:t>
            </a:r>
            <a:r>
              <a:rPr lang="en-US" dirty="0" err="1" smtClean="0"/>
              <a:t>proses</a:t>
            </a:r>
            <a:r>
              <a:rPr lang="en-US" dirty="0" smtClean="0"/>
              <a:t> </a:t>
            </a:r>
            <a:r>
              <a:rPr lang="en-US" dirty="0" err="1" smtClean="0"/>
              <a:t>konversi</a:t>
            </a:r>
            <a:r>
              <a:rPr lang="en-US" dirty="0" smtClean="0"/>
              <a:t> </a:t>
            </a:r>
            <a:r>
              <a:rPr lang="en-US" dirty="0" err="1" smtClean="0"/>
              <a:t>dimulai</a:t>
            </a:r>
            <a:r>
              <a:rPr lang="en-US" dirty="0" smtClean="0"/>
              <a:t>. </a:t>
            </a:r>
            <a:r>
              <a:rPr lang="en-US" dirty="0" err="1" smtClean="0"/>
              <a:t>Bahan</a:t>
            </a:r>
            <a:r>
              <a:rPr lang="en-US" dirty="0" smtClean="0"/>
              <a:t> </a:t>
            </a:r>
            <a:r>
              <a:rPr lang="en-US" dirty="0" err="1" smtClean="0"/>
              <a:t>bahan</a:t>
            </a:r>
            <a:r>
              <a:rPr lang="en-US" dirty="0" smtClean="0"/>
              <a:t> </a:t>
            </a:r>
            <a:r>
              <a:rPr lang="en-US" dirty="0" err="1" smtClean="0"/>
              <a:t>diperiksa</a:t>
            </a:r>
            <a:r>
              <a:rPr lang="en-US" dirty="0" smtClean="0"/>
              <a:t>. </a:t>
            </a:r>
            <a:r>
              <a:rPr lang="en-US" dirty="0" err="1" smtClean="0"/>
              <a:t>Mesin</a:t>
            </a:r>
            <a:r>
              <a:rPr lang="en-US" dirty="0" smtClean="0"/>
              <a:t> </a:t>
            </a:r>
            <a:r>
              <a:rPr lang="en-US" dirty="0" err="1" smtClean="0"/>
              <a:t>mesin</a:t>
            </a:r>
            <a:r>
              <a:rPr lang="en-US" dirty="0" smtClean="0"/>
              <a:t> </a:t>
            </a:r>
            <a:r>
              <a:rPr lang="en-US" dirty="0" err="1" smtClean="0"/>
              <a:t>diperiksa</a:t>
            </a:r>
            <a:r>
              <a:rPr lang="en-US" dirty="0" smtClean="0"/>
              <a:t> </a:t>
            </a:r>
            <a:r>
              <a:rPr lang="en-US" dirty="0" err="1" smtClean="0"/>
              <a:t>dan</a:t>
            </a:r>
            <a:r>
              <a:rPr lang="en-US" dirty="0" smtClean="0"/>
              <a:t> </a:t>
            </a:r>
            <a:r>
              <a:rPr lang="en-US" dirty="0" err="1" smtClean="0"/>
              <a:t>dirawat</a:t>
            </a:r>
            <a:r>
              <a:rPr lang="en-US" dirty="0" smtClean="0"/>
              <a:t>. </a:t>
            </a:r>
            <a:r>
              <a:rPr lang="en-US" dirty="0" err="1" smtClean="0"/>
              <a:t>Karyawan</a:t>
            </a:r>
            <a:r>
              <a:rPr lang="en-US" dirty="0" smtClean="0"/>
              <a:t> yang </a:t>
            </a:r>
            <a:r>
              <a:rPr lang="en-US" dirty="0" err="1" smtClean="0"/>
              <a:t>tepat</a:t>
            </a:r>
            <a:r>
              <a:rPr lang="en-US" dirty="0" smtClean="0"/>
              <a:t> </a:t>
            </a:r>
            <a:r>
              <a:rPr lang="en-US" dirty="0" err="1" smtClean="0"/>
              <a:t>dipilih</a:t>
            </a:r>
            <a:r>
              <a:rPr lang="en-US" dirty="0" smtClean="0"/>
              <a:t> </a:t>
            </a:r>
            <a:r>
              <a:rPr lang="en-US" dirty="0" err="1" smtClean="0"/>
              <a:t>serta</a:t>
            </a:r>
            <a:r>
              <a:rPr lang="en-US" dirty="0" smtClean="0"/>
              <a:t> </a:t>
            </a:r>
            <a:r>
              <a:rPr lang="en-US" dirty="0" err="1" smtClean="0"/>
              <a:t>diberi</a:t>
            </a:r>
            <a:r>
              <a:rPr lang="en-US" dirty="0" smtClean="0"/>
              <a:t> </a:t>
            </a:r>
            <a:r>
              <a:rPr lang="en-US" dirty="0" err="1" smtClean="0"/>
              <a:t>pelatihan</a:t>
            </a:r>
            <a:r>
              <a:rPr lang="en-US" dirty="0" smtClean="0"/>
              <a:t>. </a:t>
            </a:r>
            <a:r>
              <a:rPr lang="en-US" dirty="0" err="1" smtClean="0"/>
              <a:t>Dengan</a:t>
            </a:r>
            <a:r>
              <a:rPr lang="en-US" dirty="0" smtClean="0"/>
              <a:t> </a:t>
            </a:r>
            <a:r>
              <a:rPr lang="en-US" dirty="0" err="1" smtClean="0"/>
              <a:t>menemukan</a:t>
            </a:r>
            <a:r>
              <a:rPr lang="en-US" dirty="0" smtClean="0"/>
              <a:t> </a:t>
            </a:r>
            <a:r>
              <a:rPr lang="en-US" dirty="0" err="1" smtClean="0"/>
              <a:t>masalah</a:t>
            </a:r>
            <a:r>
              <a:rPr lang="en-US" dirty="0" smtClean="0"/>
              <a:t> </a:t>
            </a:r>
            <a:r>
              <a:rPr lang="en-US" dirty="0" err="1" smtClean="0"/>
              <a:t>sebelum</a:t>
            </a:r>
            <a:r>
              <a:rPr lang="en-US" dirty="0" smtClean="0"/>
              <a:t> </a:t>
            </a:r>
            <a:r>
              <a:rPr lang="en-US" dirty="0" err="1" smtClean="0"/>
              <a:t>masalah</a:t>
            </a:r>
            <a:r>
              <a:rPr lang="en-US" dirty="0" smtClean="0"/>
              <a:t> </a:t>
            </a:r>
            <a:r>
              <a:rPr lang="en-US" dirty="0" err="1" smtClean="0"/>
              <a:t>tersebut</a:t>
            </a:r>
            <a:r>
              <a:rPr lang="en-US" dirty="0" smtClean="0"/>
              <a:t> </a:t>
            </a:r>
            <a:r>
              <a:rPr lang="en-US" dirty="0" err="1" smtClean="0"/>
              <a:t>mempengaruhi</a:t>
            </a:r>
            <a:r>
              <a:rPr lang="en-US" dirty="0" smtClean="0"/>
              <a:t> </a:t>
            </a:r>
            <a:r>
              <a:rPr lang="en-US" dirty="0" err="1" smtClean="0"/>
              <a:t>operasi</a:t>
            </a:r>
            <a:r>
              <a:rPr lang="en-US" dirty="0" smtClean="0"/>
              <a:t> </a:t>
            </a:r>
            <a:r>
              <a:rPr lang="en-US" dirty="0" err="1" smtClean="0"/>
              <a:t>selanjutnya</a:t>
            </a:r>
            <a:r>
              <a:rPr lang="en-US" dirty="0" smtClean="0"/>
              <a:t>. </a:t>
            </a:r>
            <a:r>
              <a:rPr lang="en-US" dirty="0" err="1" smtClean="0"/>
              <a:t>Pengenalian</a:t>
            </a:r>
            <a:r>
              <a:rPr lang="en-US" dirty="0" smtClean="0"/>
              <a:t> </a:t>
            </a:r>
            <a:r>
              <a:rPr lang="en-US" dirty="0" err="1" smtClean="0"/>
              <a:t>ini</a:t>
            </a:r>
            <a:r>
              <a:rPr lang="en-US" dirty="0" smtClean="0"/>
              <a:t> </a:t>
            </a:r>
            <a:r>
              <a:rPr lang="en-US" dirty="0" err="1" smtClean="0"/>
              <a:t>memiliki</a:t>
            </a:r>
            <a:r>
              <a:rPr lang="en-US" dirty="0" smtClean="0"/>
              <a:t> </a:t>
            </a:r>
            <a:r>
              <a:rPr lang="en-US" dirty="0" err="1" smtClean="0"/>
              <a:t>manfaat</a:t>
            </a:r>
            <a:r>
              <a:rPr lang="en-US" dirty="0" smtClean="0"/>
              <a:t> yang </a:t>
            </a:r>
            <a:r>
              <a:rPr lang="en-US" dirty="0" err="1" smtClean="0"/>
              <a:t>besar</a:t>
            </a:r>
            <a:r>
              <a:rPr lang="en-US" dirty="0" smtClean="0"/>
              <a:t> </a:t>
            </a:r>
            <a:r>
              <a:rPr lang="en-US" dirty="0" err="1" smtClean="0"/>
              <a:t>dalam</a:t>
            </a:r>
            <a:r>
              <a:rPr lang="en-US" dirty="0" smtClean="0"/>
              <a:t> </a:t>
            </a:r>
            <a:r>
              <a:rPr lang="en-US" dirty="0" err="1" smtClean="0"/>
              <a:t>mencegah</a:t>
            </a:r>
            <a:r>
              <a:rPr lang="en-US" dirty="0" smtClean="0"/>
              <a:t> </a:t>
            </a:r>
            <a:r>
              <a:rPr lang="en-US" dirty="0" err="1" smtClean="0"/>
              <a:t>pemborosan</a:t>
            </a:r>
            <a:r>
              <a:rPr lang="en-US" dirty="0" smtClean="0"/>
              <a:t>.</a:t>
            </a:r>
            <a:endParaRPr lang="id-ID" dirty="0" smtClean="0"/>
          </a:p>
          <a:p>
            <a:pPr marL="514350" lvl="0" indent="-514350">
              <a:buFont typeface="+mj-lt"/>
              <a:buAutoNum type="arabicPeriod"/>
            </a:pPr>
            <a:r>
              <a:rPr lang="id-ID" b="1" dirty="0" smtClean="0"/>
              <a:t>Pengendalian Konkuren </a:t>
            </a:r>
            <a:r>
              <a:rPr lang="id-ID" dirty="0" smtClean="0"/>
              <a:t>yaitu pengendalian yang dilakukan selama fase konversi dari seorang penyelia. Pengecekan meliputi; tekanan dan suhu udara, keluaran dan mutu dari kinerja karyawan, selama hari kerja. Pengendalian konkuren sangat membantu dalam menemukan dan mengatasi masalah sebelum masalah tersebut tak dapat dikendalikan.</a:t>
            </a:r>
          </a:p>
          <a:p>
            <a:pPr marL="514350" lvl="0" indent="-514350">
              <a:buFont typeface="+mj-lt"/>
              <a:buAutoNum type="arabicPeriod"/>
            </a:pPr>
            <a:r>
              <a:rPr lang="id-ID" b="1" dirty="0" smtClean="0"/>
              <a:t>Pengendalian Korektif </a:t>
            </a:r>
            <a:r>
              <a:rPr lang="id-ID" dirty="0" smtClean="0"/>
              <a:t>yaitu pengendalian yang dilakukan pada fase keluaran atau setelah proses operasi selesai, produk sudah jadi atau jasa telah </a:t>
            </a:r>
            <a:r>
              <a:rPr lang="id-ID" dirty="0" smtClean="0"/>
              <a:t>diberikan. Pengendalian </a:t>
            </a:r>
            <a:r>
              <a:rPr lang="id-ID" dirty="0" smtClean="0"/>
              <a:t>ini bermanfaat untuk menyiagakan penyelia terhadap berbagai masalah kinerja yang terus muncul dan harus dihindari dimasa akan datang.</a:t>
            </a:r>
          </a:p>
          <a:p>
            <a:endParaRPr lang="id-ID"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Otomatisasi </a:t>
            </a:r>
            <a:r>
              <a:rPr lang="id-ID" dirty="0" smtClean="0"/>
              <a:t>pengendalian:</a:t>
            </a:r>
            <a:endParaRPr lang="id-ID" dirty="0"/>
          </a:p>
        </p:txBody>
      </p:sp>
      <p:sp>
        <p:nvSpPr>
          <p:cNvPr id="3" name="Content Placeholder 2"/>
          <p:cNvSpPr>
            <a:spLocks noGrp="1"/>
          </p:cNvSpPr>
          <p:nvPr>
            <p:ph idx="1"/>
          </p:nvPr>
        </p:nvSpPr>
        <p:spPr/>
        <p:txBody>
          <a:bodyPr>
            <a:normAutofit fontScale="85000" lnSpcReduction="10000"/>
          </a:bodyPr>
          <a:lstStyle/>
          <a:p>
            <a:pPr marL="0" indent="0">
              <a:buNone/>
            </a:pPr>
            <a:r>
              <a:rPr lang="id-ID" dirty="0" smtClean="0"/>
              <a:t>Proses pengoperasian semakin tergantung pada sistem pengendalian yang otomatis atau terkomputerisasi. Sistem ini mencoba memperkecil unsur manusia dalam proses pengoperasian. Model yang mutakhir adalah pemantauan kinerja karyawan menggunakan komputer yaitu dengan mengkaitkan mekanisme dan keluaran karyawan, secara otomatis komputer menghitung, mengukur waktu dan mencatat kinerja seorang karyawan. Walaupun dianggap sebagai anugerah dari peningkatan sumber daya namun banyak menjadi perdebatan yang menimbulkan rasa tidak suka diantara karyawan.     </a:t>
            </a:r>
          </a:p>
          <a:p>
            <a:endParaRPr lang="id-ID"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lvl="1" algn="ctr" rtl="0">
              <a:spcBef>
                <a:spcPct val="0"/>
              </a:spcBef>
            </a:pPr>
            <a:r>
              <a:rPr lang="en-US" sz="4000" dirty="0" err="1">
                <a:latin typeface="+mj-lt"/>
              </a:rPr>
              <a:t>Mengelola</a:t>
            </a:r>
            <a:r>
              <a:rPr lang="en-US" sz="4000" dirty="0">
                <a:latin typeface="+mj-lt"/>
              </a:rPr>
              <a:t> </a:t>
            </a:r>
            <a:r>
              <a:rPr lang="id-ID" sz="4000" dirty="0">
                <a:latin typeface="+mj-lt"/>
              </a:rPr>
              <a:t>Sistem </a:t>
            </a:r>
            <a:r>
              <a:rPr lang="en-US" sz="4000" dirty="0" err="1">
                <a:latin typeface="+mj-lt"/>
              </a:rPr>
              <a:t>Informasi</a:t>
            </a:r>
            <a:r>
              <a:rPr lang="id-ID" sz="4000" dirty="0">
                <a:latin typeface="+mj-lt"/>
              </a:rPr>
              <a:t> Manajemen </a:t>
            </a:r>
            <a:r>
              <a:rPr lang="en-US" sz="4000" dirty="0">
                <a:latin typeface="+mj-lt"/>
              </a:rPr>
              <a:t> </a:t>
            </a:r>
            <a:r>
              <a:rPr lang="id-ID" sz="4000" dirty="0" smtClean="0">
                <a:latin typeface="+mj-lt"/>
              </a:rPr>
              <a:t>:</a:t>
            </a:r>
            <a:endParaRPr lang="id-ID" sz="4000" dirty="0">
              <a:latin typeface="+mj-lt"/>
            </a:endParaRPr>
          </a:p>
        </p:txBody>
      </p:sp>
      <p:sp>
        <p:nvSpPr>
          <p:cNvPr id="3" name="Content Placeholder 2"/>
          <p:cNvSpPr>
            <a:spLocks noGrp="1"/>
          </p:cNvSpPr>
          <p:nvPr>
            <p:ph idx="1"/>
          </p:nvPr>
        </p:nvSpPr>
        <p:spPr/>
        <p:txBody>
          <a:bodyPr>
            <a:normAutofit fontScale="85000" lnSpcReduction="10000"/>
          </a:bodyPr>
          <a:lstStyle/>
          <a:p>
            <a:r>
              <a:rPr lang="id-ID" dirty="0" smtClean="0"/>
              <a:t>Untuk </a:t>
            </a:r>
            <a:r>
              <a:rPr lang="id-ID" dirty="0" smtClean="0"/>
              <a:t>menyatukan semua data lampau dan data sekarang perusahaan menjadi sebuah perpustakaan data dengan sistem pemanggilan kembali secara elektronik. </a:t>
            </a:r>
            <a:endParaRPr lang="id-ID" dirty="0" smtClean="0"/>
          </a:p>
          <a:p>
            <a:r>
              <a:rPr lang="id-ID" dirty="0" smtClean="0"/>
              <a:t>Para </a:t>
            </a:r>
            <a:r>
              <a:rPr lang="id-ID" dirty="0" smtClean="0"/>
              <a:t>manajer disemua tingkatan mengambil segala macam informasi yang dapat mendukung keputusan keputusan jangka pendek ataupun jangka panjangnya dari perpustakaan ini (biasa disebut bank data). </a:t>
            </a:r>
            <a:endParaRPr lang="id-ID" dirty="0" smtClean="0"/>
          </a:p>
          <a:p>
            <a:r>
              <a:rPr lang="id-ID" dirty="0" smtClean="0"/>
              <a:t>Sistem </a:t>
            </a:r>
            <a:r>
              <a:rPr lang="id-ID" dirty="0" smtClean="0"/>
              <a:t>Informasi manajemen beroperasi dalam kantung kantung fungsional dengan sistem sistem yang terpisah untuk masing masing kegiatan penting. </a:t>
            </a:r>
            <a:endParaRPr lang="id-ID"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smtClean="0"/>
              <a:t>Perbedaan antara </a:t>
            </a:r>
            <a:r>
              <a:rPr lang="id-ID" b="1" dirty="0" smtClean="0"/>
              <a:t>Data</a:t>
            </a:r>
            <a:r>
              <a:rPr lang="id-ID" dirty="0" smtClean="0"/>
              <a:t> dan </a:t>
            </a:r>
            <a:r>
              <a:rPr lang="id-ID" b="1" dirty="0" smtClean="0"/>
              <a:t>Informasi</a:t>
            </a:r>
            <a:r>
              <a:rPr lang="id-ID" dirty="0" smtClean="0"/>
              <a:t> </a:t>
            </a:r>
            <a:r>
              <a:rPr lang="id-ID" dirty="0" smtClean="0"/>
              <a:t>:</a:t>
            </a:r>
            <a:endParaRPr lang="id-ID" dirty="0"/>
          </a:p>
        </p:txBody>
      </p:sp>
      <p:sp>
        <p:nvSpPr>
          <p:cNvPr id="3" name="Content Placeholder 2"/>
          <p:cNvSpPr>
            <a:spLocks noGrp="1"/>
          </p:cNvSpPr>
          <p:nvPr>
            <p:ph idx="1"/>
          </p:nvPr>
        </p:nvSpPr>
        <p:spPr/>
        <p:txBody>
          <a:bodyPr>
            <a:normAutofit lnSpcReduction="10000"/>
          </a:bodyPr>
          <a:lstStyle/>
          <a:p>
            <a:r>
              <a:rPr lang="id-ID" dirty="0" smtClean="0"/>
              <a:t>Data adalah fakta dan angka yang bila belum diolah sedikit sekali manfaatnya untuk pengambilan keputusan.</a:t>
            </a:r>
          </a:p>
          <a:p>
            <a:r>
              <a:rPr lang="id-ID" dirty="0" smtClean="0"/>
              <a:t>Informasi adalah data yang sudah diperoses untuk digunakan secara spesifik oleh para manajer dan penyelia dalam pengambilan keputusan sehubungan dengan perencanaan, pengorganisasian, penyusunan staf, pengarahan dan pengendalian.</a:t>
            </a:r>
          </a:p>
          <a:p>
            <a:endParaRPr lang="id-ID"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id-ID" dirty="0" smtClean="0"/>
              <a:t>Posisi Penyelia dalam gambaran komputer SIM </a:t>
            </a:r>
            <a:r>
              <a:rPr lang="id-ID" dirty="0" smtClean="0"/>
              <a:t>yaitu</a:t>
            </a:r>
            <a:endParaRPr lang="id-ID" dirty="0"/>
          </a:p>
        </p:txBody>
      </p:sp>
      <p:sp>
        <p:nvSpPr>
          <p:cNvPr id="3" name="Content Placeholder 2"/>
          <p:cNvSpPr>
            <a:spLocks noGrp="1"/>
          </p:cNvSpPr>
          <p:nvPr>
            <p:ph idx="1"/>
          </p:nvPr>
        </p:nvSpPr>
        <p:spPr/>
        <p:txBody>
          <a:bodyPr>
            <a:normAutofit fontScale="92500" lnSpcReduction="10000"/>
          </a:bodyPr>
          <a:lstStyle/>
          <a:p>
            <a:pPr lvl="0"/>
            <a:r>
              <a:rPr lang="id-ID" dirty="0" smtClean="0"/>
              <a:t>Penyelia menjadi pengguna akhir dari Informasi hasil keluaran komputer. Maka seorang penyelia harus memahami apa maksudnya, apa yang dapat penyelia peroleh dari informasi tersebut, dan tindakan apa yang harus diambil.</a:t>
            </a:r>
          </a:p>
          <a:p>
            <a:pPr lvl="0"/>
            <a:r>
              <a:rPr lang="id-ID" dirty="0" smtClean="0"/>
              <a:t>Penyelia menjadi sumber utama dari setiap masukan. Maka seorang penyelia harus mengetahui informasi yang dikirim oleh bagiannya ke sistem komputer, formulir apa yang diisi, kapan harus mengupdate data.</a:t>
            </a:r>
          </a:p>
          <a:p>
            <a:endParaRPr lang="id-ID"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417638"/>
          </a:xfrm>
        </p:spPr>
        <p:txBody>
          <a:bodyPr>
            <a:normAutofit fontScale="90000"/>
          </a:bodyPr>
          <a:lstStyle/>
          <a:p>
            <a:pPr lvl="0"/>
            <a:r>
              <a:rPr lang="id-ID" dirty="0" smtClean="0"/>
              <a:t>Aspek asek yang ditimbulkan </a:t>
            </a:r>
            <a:r>
              <a:rPr lang="id-ID" dirty="0" smtClean="0"/>
              <a:t>SIM yaitu</a:t>
            </a:r>
            <a:endParaRPr lang="id-ID" dirty="0"/>
          </a:p>
        </p:txBody>
      </p:sp>
      <p:sp>
        <p:nvSpPr>
          <p:cNvPr id="3" name="Content Placeholder 2"/>
          <p:cNvSpPr>
            <a:spLocks noGrp="1"/>
          </p:cNvSpPr>
          <p:nvPr>
            <p:ph idx="1"/>
          </p:nvPr>
        </p:nvSpPr>
        <p:spPr>
          <a:xfrm>
            <a:off x="457200" y="1214422"/>
            <a:ext cx="8229600" cy="5214974"/>
          </a:xfrm>
        </p:spPr>
        <p:txBody>
          <a:bodyPr>
            <a:normAutofit fontScale="70000" lnSpcReduction="20000"/>
          </a:bodyPr>
          <a:lstStyle/>
          <a:p>
            <a:pPr lvl="0"/>
            <a:r>
              <a:rPr lang="id-ID" dirty="0" smtClean="0"/>
              <a:t>Sistematisasi mengurangi ketegangan dan konflik dalam pekerjaan karena dapat membuat segala sesuatunya menjadi lebih teratur. </a:t>
            </a:r>
            <a:r>
              <a:rPr lang="id-ID" dirty="0" smtClean="0"/>
              <a:t>Sistem </a:t>
            </a:r>
            <a:r>
              <a:rPr lang="id-ID" dirty="0" smtClean="0"/>
              <a:t>Informasi Manajemen akan mengurangi intensitasnya karena batasan batasan akan ditetapkan dan diperhitungkan.</a:t>
            </a:r>
          </a:p>
          <a:p>
            <a:pPr lvl="0"/>
            <a:r>
              <a:rPr lang="id-ID" dirty="0" smtClean="0"/>
              <a:t>Sistematisasi menciptakan ketidak puasan kerja karena setiap individu harus menyesuaikan pekerjaannya dengan format yang sudah ditetapkan dengan kaku. </a:t>
            </a:r>
          </a:p>
          <a:p>
            <a:pPr lvl="0"/>
            <a:r>
              <a:rPr lang="id-ID" dirty="0" smtClean="0"/>
              <a:t>Sistematisasi cenderung membuat pekerjaan menjadi monoton, mengurangi peluang untuk kreatif. Untuk sebagian pekerjaan Sistem Informasi Manajemen mengambil alih pekerjaan pekerjaan rutin dan menuntut adanya solusi solusi yang kreatif terhadap setiap masalah yang diidentifikasikan.</a:t>
            </a:r>
          </a:p>
          <a:p>
            <a:pPr lvl="0"/>
            <a:r>
              <a:rPr lang="id-ID" dirty="0" smtClean="0"/>
              <a:t>Sistematisasi membuat pekerjaan tidak manusiawi yaitu manusia melayani mesin lebih dari mesin melayani manusia. Aspek ini terjadi terutama pada karyawan namun pada tingkat manajerial sistem ini justru mengambil alih banyak pekerjaan, sehingga lebih banyak waktu untuk melakukan pekerjaan yang sesuai dengan pendidikan dan kemampuan serta pengalaman.   </a:t>
            </a:r>
          </a:p>
          <a:p>
            <a:endParaRPr lang="id-ID"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smtClean="0"/>
              <a:t>Tugas Penyelia dalam menghadapi aspek yang di timbulkan </a:t>
            </a:r>
            <a:r>
              <a:rPr lang="id-ID" dirty="0" smtClean="0"/>
              <a:t>SIM:</a:t>
            </a:r>
            <a:endParaRPr lang="id-ID" dirty="0"/>
          </a:p>
        </p:txBody>
      </p:sp>
      <p:sp>
        <p:nvSpPr>
          <p:cNvPr id="3" name="Content Placeholder 2"/>
          <p:cNvSpPr>
            <a:spLocks noGrp="1"/>
          </p:cNvSpPr>
          <p:nvPr>
            <p:ph idx="1"/>
          </p:nvPr>
        </p:nvSpPr>
        <p:spPr/>
        <p:txBody>
          <a:bodyPr>
            <a:normAutofit fontScale="70000" lnSpcReduction="20000"/>
          </a:bodyPr>
          <a:lstStyle/>
          <a:p>
            <a:pPr lvl="0"/>
            <a:r>
              <a:rPr lang="id-ID" dirty="0" smtClean="0"/>
              <a:t>Penyelia mengurangi ketegangan dan membiarkan karyawan mengomel. Pada saat suatu sistem baru diterapkan biasanya menimbulkan berbagai keluhan dan kejengkelan tugas penyelia membiarkan karyawan mengomel dan mencoba memberikan pengertian 2 sampai 3 kali sistem ini akan mempermudah pekerjaan.</a:t>
            </a:r>
          </a:p>
          <a:p>
            <a:pPr lvl="0"/>
            <a:r>
              <a:rPr lang="id-ID" dirty="0" smtClean="0"/>
              <a:t>Mutasi karyawan karena kinerja dihitung berdasarkan Sistem Informasi Manajemen. Penyelia akan meghadapi kekhawatiran orang terhadap komputer. </a:t>
            </a:r>
          </a:p>
          <a:p>
            <a:pPr lvl="0"/>
            <a:r>
              <a:rPr lang="id-ID" dirty="0" smtClean="0"/>
              <a:t>Pusatkan perhatian penyelia untuk mengupayakan agar karyawan ditempatkan pada pekerjaan yang paling disukai. Tempatkan karyawan yang suka dengan pekejaan rutin dibagian yang menggunakan Sistem Informasi Manajemen dan tempatkan orang orang yang memiliki kreatifitas tinggi diluar Sistem.   </a:t>
            </a:r>
          </a:p>
          <a:p>
            <a:endParaRPr lang="id-ID"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r>
              <a:rPr lang="id-ID" dirty="0"/>
              <a:t>Hasil kajian yang dilakukan oleh Assosiasi Manajemen Amerika menunjukkan bahwa penyelia menggunakan 38% waktu berfikirnya untuk memikirkan masalah yang muncul pada hari itu. 40% untuk yang mungkin terjadi 1 minggu mendatang, 15 % untuk  1 bulan mendatang, 5 % untuk 3-6 bulan mendatang dan 2 % untuk setahun mendatang.    </a:t>
            </a:r>
          </a:p>
          <a:p>
            <a:endParaRPr lang="id-ID"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b="1" dirty="0" smtClean="0"/>
              <a:t>Kasus:</a:t>
            </a:r>
            <a:endParaRPr lang="id-ID" dirty="0"/>
          </a:p>
        </p:txBody>
      </p:sp>
      <p:sp>
        <p:nvSpPr>
          <p:cNvPr id="3" name="Content Placeholder 2"/>
          <p:cNvSpPr>
            <a:spLocks noGrp="1"/>
          </p:cNvSpPr>
          <p:nvPr>
            <p:ph idx="1"/>
          </p:nvPr>
        </p:nvSpPr>
        <p:spPr/>
        <p:txBody>
          <a:bodyPr>
            <a:normAutofit fontScale="70000" lnSpcReduction="20000"/>
          </a:bodyPr>
          <a:lstStyle/>
          <a:p>
            <a:r>
              <a:rPr lang="id-ID" dirty="0" smtClean="0"/>
              <a:t>Disalah satu mini market telah terpasang Sistem Informasi Manajemen sehingga jumlah barang yang terjual dan jumlah barang yang terstok dapat dilihat melalui komputer, para karyawan tidak perlu melihat jumlah stok digudang dan hanya melihat dkomputer berapa jumlah akhir di komputer. Joan ingin membeli susu formula yang sudah tidak terpajang di rak, dan bertanya apakah masih menjualnya, karyawan yang bertugas mencoba meng-cek di komputer dan masih ada 2 stok digudang, dan mengambilnya di gudang, tapi ternyata stok sudah habis. Mahasiswa Universitas Jambi yang sedang belajar Manajemen penyeliaan diminta mencari tahu apa yang menyebabkan tidak sesuainya jumlah stok dikomputer dengan jumlah stok digudang, sehingga dapat membantu penyelia mengambil tindakan terhadap kasus ini.</a:t>
            </a:r>
            <a:endParaRPr lang="id-ID" smtClean="0"/>
          </a:p>
          <a:p>
            <a:pPr>
              <a:buNone/>
            </a:pPr>
            <a:endParaRPr lang="id-ID"/>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t>Pengendalian </a:t>
            </a:r>
          </a:p>
        </p:txBody>
      </p:sp>
      <p:sp>
        <p:nvSpPr>
          <p:cNvPr id="3" name="Content Placeholder 2"/>
          <p:cNvSpPr>
            <a:spLocks noGrp="1"/>
          </p:cNvSpPr>
          <p:nvPr>
            <p:ph idx="1"/>
          </p:nvPr>
        </p:nvSpPr>
        <p:spPr/>
        <p:txBody>
          <a:bodyPr/>
          <a:lstStyle/>
          <a:p>
            <a:r>
              <a:rPr lang="id-ID" dirty="0" smtClean="0"/>
              <a:t>Menuntut penyelia </a:t>
            </a:r>
            <a:r>
              <a:rPr lang="id-ID" dirty="0"/>
              <a:t>terus menerus memantau kemajuan pencapaian tujuan setiap departemennya, sehingga tindakan koreksi dapat ditempuh sesegera mungkin.</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r>
              <a:rPr lang="id-ID" dirty="0"/>
              <a:t>Dalam melaksanakan pengendalian, seorang penyelia memakai pertimbangan dalam menentukan apakah penyimpangan dari standar tersebut signifikan dan turut serta dalam pemecahan masalah dan pengambilan keputusan pada saat melakukan tindakan koreksi.          </a:t>
            </a:r>
            <a:endParaRPr lang="id-ID" dirty="0" smtClean="0"/>
          </a:p>
          <a:p>
            <a:endParaRPr lang="id-ID"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b="1" dirty="0" smtClean="0"/>
              <a:t>Perbedaan antara Perencanaan, Kebijakan dan peraturan</a:t>
            </a:r>
            <a:endParaRPr lang="id-ID" dirty="0"/>
          </a:p>
        </p:txBody>
      </p:sp>
      <p:sp>
        <p:nvSpPr>
          <p:cNvPr id="3" name="Content Placeholder 2"/>
          <p:cNvSpPr>
            <a:spLocks noGrp="1"/>
          </p:cNvSpPr>
          <p:nvPr>
            <p:ph idx="1"/>
          </p:nvPr>
        </p:nvSpPr>
        <p:spPr/>
        <p:txBody>
          <a:bodyPr>
            <a:normAutofit fontScale="85000" lnSpcReduction="10000"/>
          </a:bodyPr>
          <a:lstStyle/>
          <a:p>
            <a:pPr lvl="0"/>
            <a:r>
              <a:rPr lang="id-ID" dirty="0"/>
              <a:t>Perencanaan adalah proses pemikiran sistematis yang dilakukan sebelumnya tentang apa yang akan anda dan unit kerja anda lakukan dimasa datang</a:t>
            </a:r>
            <a:r>
              <a:rPr lang="id-ID" dirty="0" smtClean="0"/>
              <a:t>.</a:t>
            </a:r>
            <a:r>
              <a:rPr lang="id-ID" dirty="0"/>
              <a:t> </a:t>
            </a:r>
            <a:endParaRPr lang="id-ID" dirty="0" smtClean="0"/>
          </a:p>
          <a:p>
            <a:pPr lvl="0"/>
            <a:r>
              <a:rPr lang="id-ID" dirty="0" smtClean="0"/>
              <a:t>Kebijakan </a:t>
            </a:r>
            <a:r>
              <a:rPr lang="id-ID" dirty="0"/>
              <a:t>adalah merupakan pedoman umum untuk mencapai sasaran, kebijakan merupakan rencana induk yang diturunkan dari tujuan-tujuan organisasi, setelah kebijakan ditetapkan barulah rencana operasional yang spesifik dapat disusun</a:t>
            </a:r>
            <a:r>
              <a:rPr lang="id-ID" dirty="0" smtClean="0"/>
              <a:t>.</a:t>
            </a:r>
          </a:p>
          <a:p>
            <a:r>
              <a:rPr lang="id-ID" dirty="0"/>
              <a:t>Peraturan dan Ketetapan adalah batasan-batasan atau kendali sampai dimana karyawan bebas bekerja menurut kemauannya sendiri. </a:t>
            </a:r>
          </a:p>
          <a:p>
            <a:pPr lvl="0"/>
            <a:endParaRPr lang="id-ID" dirty="0"/>
          </a:p>
          <a:p>
            <a:endParaRPr lang="id-ID"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Contoh Perencanaan : </a:t>
            </a:r>
            <a:endParaRPr lang="id-ID" dirty="0"/>
          </a:p>
        </p:txBody>
      </p:sp>
      <p:sp>
        <p:nvSpPr>
          <p:cNvPr id="3" name="Content Placeholder 2"/>
          <p:cNvSpPr>
            <a:spLocks noGrp="1"/>
          </p:cNvSpPr>
          <p:nvPr>
            <p:ph idx="1"/>
          </p:nvPr>
        </p:nvSpPr>
        <p:spPr/>
        <p:txBody>
          <a:bodyPr/>
          <a:lstStyle/>
          <a:p>
            <a:pPr>
              <a:buNone/>
            </a:pPr>
            <a:r>
              <a:rPr lang="id-ID" dirty="0" smtClean="0"/>
              <a:t>Membersihkan </a:t>
            </a:r>
            <a:r>
              <a:rPr lang="id-ID" dirty="0"/>
              <a:t>ruang kerja </a:t>
            </a:r>
            <a:r>
              <a:rPr lang="id-ID" dirty="0" smtClean="0"/>
              <a:t>dikantor:</a:t>
            </a:r>
            <a:endParaRPr lang="id-ID" dirty="0"/>
          </a:p>
          <a:p>
            <a:r>
              <a:rPr lang="id-ID" dirty="0"/>
              <a:t>Buat daftar hal-hal yang akan anda kerjakan (membuang bahan-bahan yang sudah kadaluarsa dari lemari arsip, membersihkan dan merapikan kembali rak-rak dan memperbaiki peralatan) </a:t>
            </a:r>
          </a:p>
          <a:p>
            <a:endParaRPr lang="id-ID"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Contoh Kebijakan :</a:t>
            </a:r>
            <a:endParaRPr lang="id-ID" dirty="0"/>
          </a:p>
        </p:txBody>
      </p:sp>
      <p:sp>
        <p:nvSpPr>
          <p:cNvPr id="3" name="Content Placeholder 2"/>
          <p:cNvSpPr>
            <a:spLocks noGrp="1"/>
          </p:cNvSpPr>
          <p:nvPr>
            <p:ph idx="1"/>
          </p:nvPr>
        </p:nvSpPr>
        <p:spPr/>
        <p:txBody>
          <a:bodyPr>
            <a:normAutofit fontScale="77500" lnSpcReduction="20000"/>
          </a:bodyPr>
          <a:lstStyle/>
          <a:p>
            <a:pPr>
              <a:buNone/>
            </a:pPr>
            <a:r>
              <a:rPr lang="id-ID" dirty="0"/>
              <a:t>Rencana operasional mencakup;</a:t>
            </a:r>
          </a:p>
          <a:p>
            <a:pPr marL="514350" lvl="0" indent="-514350">
              <a:buFont typeface="+mj-lt"/>
              <a:buAutoNum type="arabicPeriod"/>
            </a:pPr>
            <a:r>
              <a:rPr lang="id-ID" dirty="0"/>
              <a:t>Jadwal yang mengatur apa yang harus dilakukan dan menentukan waktu untuk memulai serta mengakhiri.</a:t>
            </a:r>
          </a:p>
          <a:p>
            <a:pPr marL="514350" lvl="0" indent="-514350">
              <a:buFont typeface="+mj-lt"/>
              <a:buAutoNum type="arabicPeriod"/>
            </a:pPr>
            <a:r>
              <a:rPr lang="id-ID" dirty="0"/>
              <a:t>Prosedur yang menentukan metode-metode yang tepat dan harus digunakan serta urutan-urutan yang harus diikuti dalam melaksanakan suatu rencana. </a:t>
            </a:r>
          </a:p>
          <a:p>
            <a:pPr>
              <a:buNone/>
            </a:pPr>
            <a:r>
              <a:rPr lang="id-ID" dirty="0"/>
              <a:t>Contoh: </a:t>
            </a:r>
          </a:p>
          <a:p>
            <a:pPr lvl="0"/>
            <a:r>
              <a:rPr lang="id-ID" dirty="0"/>
              <a:t>Pembersihan dilakukan pada jam-jam kerja normal tanpa kerja lembur.</a:t>
            </a:r>
          </a:p>
          <a:p>
            <a:pPr lvl="0"/>
            <a:r>
              <a:rPr lang="id-ID" dirty="0"/>
              <a:t>Pembuangan surat-surat yang sudah kadaluarsa tidak akan melanggar ketentuan resmi.</a:t>
            </a:r>
          </a:p>
          <a:p>
            <a:pPr lvl="0"/>
            <a:r>
              <a:rPr lang="id-ID" dirty="0"/>
              <a:t>Perbaikan peralatan boleh dilakukan sendiri atau oleh bengkel luar</a:t>
            </a:r>
          </a:p>
          <a:p>
            <a:endParaRPr lang="id-ID"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91</TotalTime>
  <Words>2576</Words>
  <Application>Microsoft Office PowerPoint</Application>
  <PresentationFormat>On-screen Show (4:3)</PresentationFormat>
  <Paragraphs>170</Paragraphs>
  <Slides>40</Slides>
  <Notes>0</Notes>
  <HiddenSlides>0</HiddenSlides>
  <MMClips>0</MMClips>
  <ScaleCrop>false</ScaleCrop>
  <HeadingPairs>
    <vt:vector size="4" baseType="variant">
      <vt:variant>
        <vt:lpstr>Theme</vt:lpstr>
      </vt:variant>
      <vt:variant>
        <vt:i4>1</vt:i4>
      </vt:variant>
      <vt:variant>
        <vt:lpstr>Slide Titles</vt:lpstr>
      </vt:variant>
      <vt:variant>
        <vt:i4>40</vt:i4>
      </vt:variant>
    </vt:vector>
  </HeadingPairs>
  <TitlesOfParts>
    <vt:vector size="41" baseType="lpstr">
      <vt:lpstr>Office Theme</vt:lpstr>
      <vt:lpstr>Perencanaan dan Pengendalian</vt:lpstr>
      <vt:lpstr>  Perencanaan </vt:lpstr>
      <vt:lpstr>Slide 3</vt:lpstr>
      <vt:lpstr>Slide 4</vt:lpstr>
      <vt:lpstr>Pengendalian </vt:lpstr>
      <vt:lpstr>Slide 6</vt:lpstr>
      <vt:lpstr>Perbedaan antara Perencanaan, Kebijakan dan peraturan</vt:lpstr>
      <vt:lpstr>Contoh Perencanaan : </vt:lpstr>
      <vt:lpstr>Contoh Kebijakan :</vt:lpstr>
      <vt:lpstr>Rencana operasional: </vt:lpstr>
      <vt:lpstr>Slide 11</vt:lpstr>
      <vt:lpstr>Contoh peraturan atau ketetapan : </vt:lpstr>
      <vt:lpstr>Penetapan Tujuan :</vt:lpstr>
      <vt:lpstr>Contoh : Tujuan dari pembuatan Baju Kemeja oleh sebuah pabrik garmen</vt:lpstr>
      <vt:lpstr>Langkah – langkah penetapan tujuan:</vt:lpstr>
      <vt:lpstr>Agar Tujuan Lebih Efektif:</vt:lpstr>
      <vt:lpstr>Proses perencanaan berlangsung dalam 6 (enam) langkah:</vt:lpstr>
      <vt:lpstr>Mengklasifikasikan rencana atau program :</vt:lpstr>
      <vt:lpstr>Penjadwalan :</vt:lpstr>
      <vt:lpstr>Teknik teknik Penjadwalan:</vt:lpstr>
      <vt:lpstr>Gantt yaitu untuk kegiatan produksi yang rumit:</vt:lpstr>
      <vt:lpstr>Pert atau CPM yaitu untuk proyek proyek tunggal:</vt:lpstr>
      <vt:lpstr>Grafik Pembagian Tugas :</vt:lpstr>
      <vt:lpstr>Kebijakan Kebijakan :</vt:lpstr>
      <vt:lpstr>Slide 25</vt:lpstr>
      <vt:lpstr>Mencegah kebocoran tindakan kebijakan sebelum dilaksanakan yaitu</vt:lpstr>
      <vt:lpstr>Pengendalian:</vt:lpstr>
      <vt:lpstr>Melaksanakan Pengendalian atas Orang dan Proses</vt:lpstr>
      <vt:lpstr>Penyelia memiliki dua fungsi pokok dalam proses pengendalian</vt:lpstr>
      <vt:lpstr>Standar pengendalian adalah</vt:lpstr>
      <vt:lpstr>Informasi yang menjadi dasar pengendalian adalah:</vt:lpstr>
      <vt:lpstr>Proses Pengendalian mengikuti empat langkah yang berurutan:</vt:lpstr>
      <vt:lpstr>Tingkatan proses pengendalian : </vt:lpstr>
      <vt:lpstr>Otomatisasi pengendalian:</vt:lpstr>
      <vt:lpstr>Mengelola Sistem Informasi Manajemen  :</vt:lpstr>
      <vt:lpstr>Perbedaan antara Data dan Informasi :</vt:lpstr>
      <vt:lpstr>Posisi Penyelia dalam gambaran komputer SIM yaitu</vt:lpstr>
      <vt:lpstr>Aspek asek yang ditimbulkan SIM yaitu</vt:lpstr>
      <vt:lpstr>Tugas Penyelia dalam menghadapi aspek yang di timbulkan SIM:</vt:lpstr>
      <vt:lpstr>Kasus:</vt:lpstr>
    </vt:vector>
  </TitlesOfParts>
  <Company>JumpBee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Perencanaan dan Pengendalian</dc:title>
  <dc:creator>S@m50eL</dc:creator>
  <cp:lastModifiedBy>S@m50eL</cp:lastModifiedBy>
  <cp:revision>10</cp:revision>
  <dcterms:created xsi:type="dcterms:W3CDTF">2014-09-27T22:39:51Z</dcterms:created>
  <dcterms:modified xsi:type="dcterms:W3CDTF">2014-09-29T01:03:13Z</dcterms:modified>
</cp:coreProperties>
</file>