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3"/>
  </p:notesMasterIdLst>
  <p:sldIdLst>
    <p:sldId id="256" r:id="rId2"/>
    <p:sldId id="257" r:id="rId3"/>
    <p:sldId id="258" r:id="rId4"/>
    <p:sldId id="259" r:id="rId5"/>
    <p:sldId id="260" r:id="rId6"/>
    <p:sldId id="261" r:id="rId7"/>
    <p:sldId id="290" r:id="rId8"/>
    <p:sldId id="288" r:id="rId9"/>
    <p:sldId id="287" r:id="rId10"/>
    <p:sldId id="289" r:id="rId11"/>
    <p:sldId id="292" r:id="rId12"/>
    <p:sldId id="262" r:id="rId13"/>
    <p:sldId id="293" r:id="rId14"/>
    <p:sldId id="295" r:id="rId15"/>
    <p:sldId id="291" r:id="rId16"/>
    <p:sldId id="296" r:id="rId17"/>
    <p:sldId id="298" r:id="rId18"/>
    <p:sldId id="263" r:id="rId19"/>
    <p:sldId id="264" r:id="rId20"/>
    <p:sldId id="265" r:id="rId21"/>
    <p:sldId id="266" r:id="rId22"/>
    <p:sldId id="267" r:id="rId23"/>
    <p:sldId id="268" r:id="rId24"/>
    <p:sldId id="269" r:id="rId25"/>
    <p:sldId id="270" r:id="rId26"/>
    <p:sldId id="271" r:id="rId27"/>
    <p:sldId id="272" r:id="rId28"/>
    <p:sldId id="273" r:id="rId29"/>
    <p:sldId id="274" r:id="rId30"/>
    <p:sldId id="275" r:id="rId31"/>
    <p:sldId id="276" r:id="rId32"/>
    <p:sldId id="277" r:id="rId33"/>
    <p:sldId id="310" r:id="rId34"/>
    <p:sldId id="311" r:id="rId35"/>
    <p:sldId id="312" r:id="rId36"/>
    <p:sldId id="313" r:id="rId37"/>
    <p:sldId id="314" r:id="rId38"/>
    <p:sldId id="315" r:id="rId39"/>
    <p:sldId id="316" r:id="rId40"/>
    <p:sldId id="317" r:id="rId41"/>
    <p:sldId id="318" r:id="rId42"/>
    <p:sldId id="319" r:id="rId43"/>
    <p:sldId id="300" r:id="rId44"/>
    <p:sldId id="301" r:id="rId45"/>
    <p:sldId id="302" r:id="rId46"/>
    <p:sldId id="303" r:id="rId47"/>
    <p:sldId id="304" r:id="rId48"/>
    <p:sldId id="305" r:id="rId49"/>
    <p:sldId id="306" r:id="rId50"/>
    <p:sldId id="307" r:id="rId51"/>
    <p:sldId id="308" r:id="rId52"/>
    <p:sldId id="309" r:id="rId53"/>
    <p:sldId id="278" r:id="rId54"/>
    <p:sldId id="279" r:id="rId55"/>
    <p:sldId id="280" r:id="rId56"/>
    <p:sldId id="281" r:id="rId57"/>
    <p:sldId id="282" r:id="rId58"/>
    <p:sldId id="283" r:id="rId59"/>
    <p:sldId id="284" r:id="rId60"/>
    <p:sldId id="285" r:id="rId61"/>
    <p:sldId id="286" r:id="rId6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33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03AB49-813D-4317-A938-CA1C51D028A9}" type="datetimeFigureOut">
              <a:rPr lang="id-ID" smtClean="0"/>
              <a:pPr/>
              <a:t>23/09/2014</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89FE6D-54A4-49F4-BF0C-247DF26F5069}"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995519A-BA35-404F-B9B8-ECEF145AE7E9}" type="datetime1">
              <a:rPr lang="id-ID" smtClean="0"/>
              <a:pPr/>
              <a:t>23/09/2014</a:t>
            </a:fld>
            <a:endParaRPr lang="id-ID"/>
          </a:p>
        </p:txBody>
      </p:sp>
      <p:sp>
        <p:nvSpPr>
          <p:cNvPr id="17" name="Footer Placeholder 16"/>
          <p:cNvSpPr>
            <a:spLocks noGrp="1"/>
          </p:cNvSpPr>
          <p:nvPr>
            <p:ph type="ftr" sz="quarter" idx="11"/>
          </p:nvPr>
        </p:nvSpPr>
        <p:spPr/>
        <p:txBody>
          <a:bodyPr/>
          <a:lstStyle/>
          <a:p>
            <a:r>
              <a:rPr lang="id-ID" smtClean="0"/>
              <a:t>SRY ROSITA, SE, MM</a:t>
            </a:r>
            <a:endParaRPr lang="id-ID"/>
          </a:p>
        </p:txBody>
      </p:sp>
      <p:sp>
        <p:nvSpPr>
          <p:cNvPr id="29" name="Slide Number Placeholder 28"/>
          <p:cNvSpPr>
            <a:spLocks noGrp="1"/>
          </p:cNvSpPr>
          <p:nvPr>
            <p:ph type="sldNum" sz="quarter" idx="12"/>
          </p:nvPr>
        </p:nvSpPr>
        <p:spPr/>
        <p:txBody>
          <a:bodyPr/>
          <a:lstStyle/>
          <a:p>
            <a:fld id="{A6373CDA-F631-4DCB-81B2-AE41047514E3}" type="slidenum">
              <a:rPr lang="id-ID" smtClean="0"/>
              <a:pPr/>
              <a:t>‹#›</a:t>
            </a:fld>
            <a:endParaRPr lang="id-ID"/>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4FEBD9-786D-40B6-8DAE-38E7BC3AD435}" type="datetime1">
              <a:rPr lang="id-ID" smtClean="0"/>
              <a:pPr/>
              <a:t>23/09/2014</a:t>
            </a:fld>
            <a:endParaRPr lang="id-ID"/>
          </a:p>
        </p:txBody>
      </p:sp>
      <p:sp>
        <p:nvSpPr>
          <p:cNvPr id="5" name="Footer Placeholder 4"/>
          <p:cNvSpPr>
            <a:spLocks noGrp="1"/>
          </p:cNvSpPr>
          <p:nvPr>
            <p:ph type="ftr" sz="quarter" idx="11"/>
          </p:nvPr>
        </p:nvSpPr>
        <p:spPr/>
        <p:txBody>
          <a:bodyPr/>
          <a:lstStyle/>
          <a:p>
            <a:r>
              <a:rPr lang="id-ID" smtClean="0"/>
              <a:t>SRY ROSITA, SE, MM</a:t>
            </a:r>
            <a:endParaRPr lang="id-ID"/>
          </a:p>
        </p:txBody>
      </p:sp>
      <p:sp>
        <p:nvSpPr>
          <p:cNvPr id="6" name="Slide Number Placeholder 5"/>
          <p:cNvSpPr>
            <a:spLocks noGrp="1"/>
          </p:cNvSpPr>
          <p:nvPr>
            <p:ph type="sldNum" sz="quarter" idx="12"/>
          </p:nvPr>
        </p:nvSpPr>
        <p:spPr/>
        <p:txBody>
          <a:bodyPr/>
          <a:lstStyle/>
          <a:p>
            <a:fld id="{A6373CDA-F631-4DCB-81B2-AE41047514E3}"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2A26C6F-97F5-477A-811A-FC97C423BE30}" type="datetime1">
              <a:rPr lang="id-ID" smtClean="0"/>
              <a:pPr/>
              <a:t>23/09/2014</a:t>
            </a:fld>
            <a:endParaRPr lang="id-ID"/>
          </a:p>
        </p:txBody>
      </p:sp>
      <p:sp>
        <p:nvSpPr>
          <p:cNvPr id="5" name="Footer Placeholder 4"/>
          <p:cNvSpPr>
            <a:spLocks noGrp="1"/>
          </p:cNvSpPr>
          <p:nvPr>
            <p:ph type="ftr" sz="quarter" idx="11"/>
          </p:nvPr>
        </p:nvSpPr>
        <p:spPr/>
        <p:txBody>
          <a:bodyPr/>
          <a:lstStyle/>
          <a:p>
            <a:r>
              <a:rPr lang="id-ID" smtClean="0"/>
              <a:t>SRY ROSITA, SE, MM</a:t>
            </a:r>
            <a:endParaRPr lang="id-ID"/>
          </a:p>
        </p:txBody>
      </p:sp>
      <p:sp>
        <p:nvSpPr>
          <p:cNvPr id="6" name="Slide Number Placeholder 5"/>
          <p:cNvSpPr>
            <a:spLocks noGrp="1"/>
          </p:cNvSpPr>
          <p:nvPr>
            <p:ph type="sldNum" sz="quarter" idx="12"/>
          </p:nvPr>
        </p:nvSpPr>
        <p:spPr/>
        <p:txBody>
          <a:bodyPr/>
          <a:lstStyle/>
          <a:p>
            <a:fld id="{A6373CDA-F631-4DCB-81B2-AE41047514E3}"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26EB6A-008E-4F0C-BC10-64124E1C6BF6}" type="datetime1">
              <a:rPr lang="id-ID" smtClean="0"/>
              <a:pPr/>
              <a:t>23/09/2014</a:t>
            </a:fld>
            <a:endParaRPr lang="id-ID"/>
          </a:p>
        </p:txBody>
      </p:sp>
      <p:sp>
        <p:nvSpPr>
          <p:cNvPr id="5" name="Footer Placeholder 4"/>
          <p:cNvSpPr>
            <a:spLocks noGrp="1"/>
          </p:cNvSpPr>
          <p:nvPr>
            <p:ph type="ftr" sz="quarter" idx="11"/>
          </p:nvPr>
        </p:nvSpPr>
        <p:spPr/>
        <p:txBody>
          <a:bodyPr/>
          <a:lstStyle/>
          <a:p>
            <a:r>
              <a:rPr lang="id-ID" smtClean="0"/>
              <a:t>SRY ROSITA, SE, MM</a:t>
            </a:r>
            <a:endParaRPr lang="id-ID"/>
          </a:p>
        </p:txBody>
      </p:sp>
      <p:sp>
        <p:nvSpPr>
          <p:cNvPr id="6" name="Slide Number Placeholder 5"/>
          <p:cNvSpPr>
            <a:spLocks noGrp="1"/>
          </p:cNvSpPr>
          <p:nvPr>
            <p:ph type="sldNum" sz="quarter" idx="12"/>
          </p:nvPr>
        </p:nvSpPr>
        <p:spPr/>
        <p:txBody>
          <a:bodyPr/>
          <a:lstStyle/>
          <a:p>
            <a:fld id="{A6373CDA-F631-4DCB-81B2-AE41047514E3}"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5249C4-9739-4EEC-9B45-B4E4FE8F47C3}" type="datetime1">
              <a:rPr lang="id-ID" smtClean="0"/>
              <a:pPr/>
              <a:t>23/09/2014</a:t>
            </a:fld>
            <a:endParaRPr lang="id-ID"/>
          </a:p>
        </p:txBody>
      </p:sp>
      <p:sp>
        <p:nvSpPr>
          <p:cNvPr id="5" name="Footer Placeholder 4"/>
          <p:cNvSpPr>
            <a:spLocks noGrp="1"/>
          </p:cNvSpPr>
          <p:nvPr>
            <p:ph type="ftr" sz="quarter" idx="11"/>
          </p:nvPr>
        </p:nvSpPr>
        <p:spPr/>
        <p:txBody>
          <a:bodyPr/>
          <a:lstStyle/>
          <a:p>
            <a:r>
              <a:rPr lang="id-ID" smtClean="0"/>
              <a:t>SRY ROSITA, SE, MM</a:t>
            </a:r>
            <a:endParaRPr lang="id-ID"/>
          </a:p>
        </p:txBody>
      </p:sp>
      <p:sp>
        <p:nvSpPr>
          <p:cNvPr id="6" name="Slide Number Placeholder 5"/>
          <p:cNvSpPr>
            <a:spLocks noGrp="1"/>
          </p:cNvSpPr>
          <p:nvPr>
            <p:ph type="sldNum" sz="quarter" idx="12"/>
          </p:nvPr>
        </p:nvSpPr>
        <p:spPr>
          <a:xfrm>
            <a:off x="7924800" y="6416675"/>
            <a:ext cx="762000" cy="365125"/>
          </a:xfrm>
        </p:spPr>
        <p:txBody>
          <a:bodyPr/>
          <a:lstStyle/>
          <a:p>
            <a:fld id="{A6373CDA-F631-4DCB-81B2-AE41047514E3}"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C47E35-2651-4A32-979C-E037503C4EA0}" type="datetime1">
              <a:rPr lang="id-ID" smtClean="0"/>
              <a:pPr/>
              <a:t>23/09/2014</a:t>
            </a:fld>
            <a:endParaRPr lang="id-ID"/>
          </a:p>
        </p:txBody>
      </p:sp>
      <p:sp>
        <p:nvSpPr>
          <p:cNvPr id="6" name="Footer Placeholder 5"/>
          <p:cNvSpPr>
            <a:spLocks noGrp="1"/>
          </p:cNvSpPr>
          <p:nvPr>
            <p:ph type="ftr" sz="quarter" idx="11"/>
          </p:nvPr>
        </p:nvSpPr>
        <p:spPr/>
        <p:txBody>
          <a:bodyPr/>
          <a:lstStyle/>
          <a:p>
            <a:r>
              <a:rPr lang="id-ID" smtClean="0"/>
              <a:t>SRY ROSITA, SE, MM</a:t>
            </a:r>
            <a:endParaRPr lang="id-ID"/>
          </a:p>
        </p:txBody>
      </p:sp>
      <p:sp>
        <p:nvSpPr>
          <p:cNvPr id="7" name="Slide Number Placeholder 6"/>
          <p:cNvSpPr>
            <a:spLocks noGrp="1"/>
          </p:cNvSpPr>
          <p:nvPr>
            <p:ph type="sldNum" sz="quarter" idx="12"/>
          </p:nvPr>
        </p:nvSpPr>
        <p:spPr/>
        <p:txBody>
          <a:bodyPr/>
          <a:lstStyle/>
          <a:p>
            <a:fld id="{A6373CDA-F631-4DCB-81B2-AE41047514E3}"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045EB79-A234-442E-A2DA-A9A7CBF35D5D}" type="datetime1">
              <a:rPr lang="id-ID" smtClean="0"/>
              <a:pPr/>
              <a:t>23/09/2014</a:t>
            </a:fld>
            <a:endParaRPr lang="id-ID"/>
          </a:p>
        </p:txBody>
      </p:sp>
      <p:sp>
        <p:nvSpPr>
          <p:cNvPr id="8" name="Footer Placeholder 7"/>
          <p:cNvSpPr>
            <a:spLocks noGrp="1"/>
          </p:cNvSpPr>
          <p:nvPr>
            <p:ph type="ftr" sz="quarter" idx="11"/>
          </p:nvPr>
        </p:nvSpPr>
        <p:spPr/>
        <p:txBody>
          <a:bodyPr/>
          <a:lstStyle/>
          <a:p>
            <a:r>
              <a:rPr lang="id-ID" smtClean="0"/>
              <a:t>SRY ROSITA, SE, MM</a:t>
            </a:r>
            <a:endParaRPr lang="id-ID"/>
          </a:p>
        </p:txBody>
      </p:sp>
      <p:sp>
        <p:nvSpPr>
          <p:cNvPr id="9" name="Slide Number Placeholder 8"/>
          <p:cNvSpPr>
            <a:spLocks noGrp="1"/>
          </p:cNvSpPr>
          <p:nvPr>
            <p:ph type="sldNum" sz="quarter" idx="12"/>
          </p:nvPr>
        </p:nvSpPr>
        <p:spPr/>
        <p:txBody>
          <a:bodyPr/>
          <a:lstStyle/>
          <a:p>
            <a:fld id="{A6373CDA-F631-4DCB-81B2-AE41047514E3}"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57F5733-6E46-4A70-BB93-6D3B7A4C4D82}" type="datetime1">
              <a:rPr lang="id-ID" smtClean="0"/>
              <a:pPr/>
              <a:t>23/09/2014</a:t>
            </a:fld>
            <a:endParaRPr lang="id-ID"/>
          </a:p>
        </p:txBody>
      </p:sp>
      <p:sp>
        <p:nvSpPr>
          <p:cNvPr id="4" name="Footer Placeholder 3"/>
          <p:cNvSpPr>
            <a:spLocks noGrp="1"/>
          </p:cNvSpPr>
          <p:nvPr>
            <p:ph type="ftr" sz="quarter" idx="11"/>
          </p:nvPr>
        </p:nvSpPr>
        <p:spPr/>
        <p:txBody>
          <a:bodyPr/>
          <a:lstStyle/>
          <a:p>
            <a:r>
              <a:rPr lang="id-ID" smtClean="0"/>
              <a:t>SRY ROSITA, SE, MM</a:t>
            </a:r>
            <a:endParaRPr lang="id-ID"/>
          </a:p>
        </p:txBody>
      </p:sp>
      <p:sp>
        <p:nvSpPr>
          <p:cNvPr id="5" name="Slide Number Placeholder 4"/>
          <p:cNvSpPr>
            <a:spLocks noGrp="1"/>
          </p:cNvSpPr>
          <p:nvPr>
            <p:ph type="sldNum" sz="quarter" idx="12"/>
          </p:nvPr>
        </p:nvSpPr>
        <p:spPr/>
        <p:txBody>
          <a:bodyPr/>
          <a:lstStyle/>
          <a:p>
            <a:fld id="{A6373CDA-F631-4DCB-81B2-AE41047514E3}"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EF7B17-62AE-4EE7-B4EF-04552648C3D1}" type="datetime1">
              <a:rPr lang="id-ID" smtClean="0"/>
              <a:pPr/>
              <a:t>23/09/2014</a:t>
            </a:fld>
            <a:endParaRPr lang="id-ID"/>
          </a:p>
        </p:txBody>
      </p:sp>
      <p:sp>
        <p:nvSpPr>
          <p:cNvPr id="3" name="Footer Placeholder 2"/>
          <p:cNvSpPr>
            <a:spLocks noGrp="1"/>
          </p:cNvSpPr>
          <p:nvPr>
            <p:ph type="ftr" sz="quarter" idx="11"/>
          </p:nvPr>
        </p:nvSpPr>
        <p:spPr/>
        <p:txBody>
          <a:bodyPr/>
          <a:lstStyle/>
          <a:p>
            <a:r>
              <a:rPr lang="id-ID" smtClean="0"/>
              <a:t>SRY ROSITA, SE, MM</a:t>
            </a:r>
            <a:endParaRPr lang="id-ID"/>
          </a:p>
        </p:txBody>
      </p:sp>
      <p:sp>
        <p:nvSpPr>
          <p:cNvPr id="4" name="Slide Number Placeholder 3"/>
          <p:cNvSpPr>
            <a:spLocks noGrp="1"/>
          </p:cNvSpPr>
          <p:nvPr>
            <p:ph type="sldNum" sz="quarter" idx="12"/>
          </p:nvPr>
        </p:nvSpPr>
        <p:spPr/>
        <p:txBody>
          <a:bodyPr/>
          <a:lstStyle/>
          <a:p>
            <a:fld id="{A6373CDA-F631-4DCB-81B2-AE41047514E3}"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15920ED-CBE5-4FA1-A07D-6F1CF948A7D8}" type="datetime1">
              <a:rPr lang="id-ID" smtClean="0"/>
              <a:pPr/>
              <a:t>23/09/2014</a:t>
            </a:fld>
            <a:endParaRPr lang="id-ID"/>
          </a:p>
        </p:txBody>
      </p:sp>
      <p:sp>
        <p:nvSpPr>
          <p:cNvPr id="6" name="Footer Placeholder 5"/>
          <p:cNvSpPr>
            <a:spLocks noGrp="1"/>
          </p:cNvSpPr>
          <p:nvPr>
            <p:ph type="ftr" sz="quarter" idx="11"/>
          </p:nvPr>
        </p:nvSpPr>
        <p:spPr/>
        <p:txBody>
          <a:bodyPr/>
          <a:lstStyle/>
          <a:p>
            <a:r>
              <a:rPr lang="id-ID" smtClean="0"/>
              <a:t>SRY ROSITA, SE, MM</a:t>
            </a:r>
            <a:endParaRPr lang="id-ID"/>
          </a:p>
        </p:txBody>
      </p:sp>
      <p:sp>
        <p:nvSpPr>
          <p:cNvPr id="7" name="Slide Number Placeholder 6"/>
          <p:cNvSpPr>
            <a:spLocks noGrp="1"/>
          </p:cNvSpPr>
          <p:nvPr>
            <p:ph type="sldNum" sz="quarter" idx="12"/>
          </p:nvPr>
        </p:nvSpPr>
        <p:spPr/>
        <p:txBody>
          <a:bodyPr/>
          <a:lstStyle/>
          <a:p>
            <a:fld id="{A6373CDA-F631-4DCB-81B2-AE41047514E3}"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BCBF485-7D03-4112-A0FC-8ACBC52AD6CB}" type="datetime1">
              <a:rPr lang="id-ID" smtClean="0"/>
              <a:pPr/>
              <a:t>23/09/2014</a:t>
            </a:fld>
            <a:endParaRPr lang="id-ID"/>
          </a:p>
        </p:txBody>
      </p:sp>
      <p:sp>
        <p:nvSpPr>
          <p:cNvPr id="6" name="Footer Placeholder 5"/>
          <p:cNvSpPr>
            <a:spLocks noGrp="1"/>
          </p:cNvSpPr>
          <p:nvPr>
            <p:ph type="ftr" sz="quarter" idx="11"/>
          </p:nvPr>
        </p:nvSpPr>
        <p:spPr/>
        <p:txBody>
          <a:bodyPr/>
          <a:lstStyle/>
          <a:p>
            <a:r>
              <a:rPr lang="id-ID" smtClean="0"/>
              <a:t>SRY ROSITA, SE, MM</a:t>
            </a:r>
            <a:endParaRPr lang="id-ID"/>
          </a:p>
        </p:txBody>
      </p:sp>
      <p:sp>
        <p:nvSpPr>
          <p:cNvPr id="7" name="Slide Number Placeholder 6"/>
          <p:cNvSpPr>
            <a:spLocks noGrp="1"/>
          </p:cNvSpPr>
          <p:nvPr>
            <p:ph type="sldNum" sz="quarter" idx="12"/>
          </p:nvPr>
        </p:nvSpPr>
        <p:spPr/>
        <p:txBody>
          <a:bodyPr/>
          <a:lstStyle/>
          <a:p>
            <a:fld id="{A6373CDA-F631-4DCB-81B2-AE41047514E3}"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E0F844C-93BA-4DE8-A04A-3C7027F0057D}" type="datetime1">
              <a:rPr lang="id-ID" smtClean="0"/>
              <a:pPr/>
              <a:t>23/09/2014</a:t>
            </a:fld>
            <a:endParaRPr lang="id-ID"/>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id-ID" smtClean="0"/>
              <a:t>SRY ROSITA, SE, MM</a:t>
            </a:r>
            <a:endParaRPr lang="id-ID"/>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6373CDA-F631-4DCB-81B2-AE41047514E3}" type="slidenum">
              <a:rPr lang="id-ID" smtClean="0"/>
              <a:pPr/>
              <a:t>‹#›</a:t>
            </a:fld>
            <a:endParaRPr lang="id-ID"/>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Penyelia dan Proses Manajemen</a:t>
            </a:r>
            <a:endParaRPr lang="id-ID" dirty="0"/>
          </a:p>
        </p:txBody>
      </p:sp>
      <p:sp>
        <p:nvSpPr>
          <p:cNvPr id="3" name="Subtitle 2"/>
          <p:cNvSpPr>
            <a:spLocks noGrp="1"/>
          </p:cNvSpPr>
          <p:nvPr>
            <p:ph type="subTitle" idx="1"/>
          </p:nvPr>
        </p:nvSpPr>
        <p:spPr/>
        <p:txBody>
          <a:bodyPr/>
          <a:lstStyle/>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marL="609600" indent="-609600">
              <a:lnSpc>
                <a:spcPct val="90000"/>
              </a:lnSpc>
            </a:pPr>
            <a:r>
              <a:rPr lang="en-US" sz="2400" dirty="0" smtClean="0"/>
              <a:t>Organizing (</a:t>
            </a:r>
            <a:r>
              <a:rPr lang="en-US" sz="2400" dirty="0" err="1" smtClean="0"/>
              <a:t>pengorganisasian</a:t>
            </a:r>
            <a:r>
              <a:rPr lang="en-US" sz="2400" dirty="0" smtClean="0"/>
              <a:t>)</a:t>
            </a:r>
          </a:p>
          <a:p>
            <a:pPr marL="609600" indent="-609600">
              <a:lnSpc>
                <a:spcPct val="90000"/>
              </a:lnSpc>
            </a:pPr>
            <a:r>
              <a:rPr lang="en-US" sz="2400" dirty="0" err="1" smtClean="0"/>
              <a:t>Pengorganisasian</a:t>
            </a:r>
            <a:r>
              <a:rPr lang="en-US" sz="2400" dirty="0" smtClean="0"/>
              <a:t> </a:t>
            </a:r>
            <a:r>
              <a:rPr lang="en-US" sz="2400" dirty="0" err="1" smtClean="0"/>
              <a:t>adalah</a:t>
            </a:r>
            <a:r>
              <a:rPr lang="en-US" sz="2400" dirty="0" smtClean="0"/>
              <a:t> </a:t>
            </a:r>
            <a:r>
              <a:rPr lang="en-US" sz="2400" dirty="0" err="1" smtClean="0"/>
              <a:t>mengatur</a:t>
            </a:r>
            <a:r>
              <a:rPr lang="en-US" sz="2400" dirty="0" smtClean="0"/>
              <a:t> </a:t>
            </a:r>
            <a:r>
              <a:rPr lang="en-US" sz="2400" dirty="0" err="1" smtClean="0"/>
              <a:t>penggunaan</a:t>
            </a:r>
            <a:r>
              <a:rPr lang="en-US" sz="2400" dirty="0" smtClean="0"/>
              <a:t> </a:t>
            </a:r>
            <a:r>
              <a:rPr lang="en-US" sz="2400" dirty="0" err="1" smtClean="0"/>
              <a:t>sumber</a:t>
            </a:r>
            <a:r>
              <a:rPr lang="en-US" sz="2400" dirty="0" smtClean="0"/>
              <a:t> </a:t>
            </a:r>
            <a:r>
              <a:rPr lang="en-US" sz="2400" dirty="0" err="1" smtClean="0"/>
              <a:t>daya</a:t>
            </a:r>
            <a:r>
              <a:rPr lang="en-US" sz="2400" dirty="0" smtClean="0"/>
              <a:t> yang </a:t>
            </a:r>
            <a:r>
              <a:rPr lang="en-US" sz="2400" dirty="0" err="1" smtClean="0"/>
              <a:t>dimiliki</a:t>
            </a:r>
            <a:r>
              <a:rPr lang="en-US" sz="2400" dirty="0" smtClean="0"/>
              <a:t> </a:t>
            </a:r>
            <a:r>
              <a:rPr lang="en-US" sz="2400" dirty="0" err="1" smtClean="0"/>
              <a:t>melalui</a:t>
            </a:r>
            <a:r>
              <a:rPr lang="en-US" sz="2400" dirty="0" smtClean="0"/>
              <a:t> </a:t>
            </a:r>
            <a:r>
              <a:rPr lang="en-US" sz="2400" dirty="0" err="1" smtClean="0"/>
              <a:t>kegiatan</a:t>
            </a:r>
            <a:r>
              <a:rPr lang="en-US" sz="2400" dirty="0" smtClean="0"/>
              <a:t> – </a:t>
            </a:r>
            <a:r>
              <a:rPr lang="en-US" sz="2400" dirty="0" err="1" smtClean="0"/>
              <a:t>kegiatan</a:t>
            </a:r>
            <a:r>
              <a:rPr lang="en-US" sz="2400" dirty="0" smtClean="0"/>
              <a:t>:</a:t>
            </a:r>
          </a:p>
          <a:p>
            <a:pPr marL="990600" lvl="1" indent="-533400">
              <a:lnSpc>
                <a:spcPct val="90000"/>
              </a:lnSpc>
            </a:pPr>
            <a:r>
              <a:rPr lang="en-US" sz="2000" dirty="0" err="1" smtClean="0"/>
              <a:t>Menentukan</a:t>
            </a:r>
            <a:r>
              <a:rPr lang="en-US" sz="2000" dirty="0" smtClean="0"/>
              <a:t> </a:t>
            </a:r>
            <a:r>
              <a:rPr lang="en-US" sz="2000" dirty="0" err="1" smtClean="0"/>
              <a:t>uraian</a:t>
            </a:r>
            <a:r>
              <a:rPr lang="en-US" sz="2000" dirty="0" smtClean="0"/>
              <a:t> </a:t>
            </a:r>
            <a:r>
              <a:rPr lang="en-US" sz="2000" dirty="0" err="1" smtClean="0"/>
              <a:t>tugas</a:t>
            </a:r>
            <a:r>
              <a:rPr lang="en-US" sz="2000" dirty="0" smtClean="0"/>
              <a:t> </a:t>
            </a:r>
            <a:r>
              <a:rPr lang="en-US" sz="2000" dirty="0" err="1" smtClean="0"/>
              <a:t>untuk</a:t>
            </a:r>
            <a:r>
              <a:rPr lang="en-US" sz="2000" dirty="0" smtClean="0"/>
              <a:t> </a:t>
            </a:r>
            <a:r>
              <a:rPr lang="en-US" sz="2000" dirty="0" err="1" smtClean="0"/>
              <a:t>para</a:t>
            </a:r>
            <a:r>
              <a:rPr lang="en-US" sz="2000" dirty="0" smtClean="0"/>
              <a:t> </a:t>
            </a:r>
            <a:r>
              <a:rPr lang="en-US" sz="2000" dirty="0" err="1" smtClean="0"/>
              <a:t>pelaksana</a:t>
            </a:r>
            <a:r>
              <a:rPr lang="en-US" sz="2000" dirty="0" smtClean="0"/>
              <a:t>. </a:t>
            </a:r>
          </a:p>
          <a:p>
            <a:pPr marL="990600" lvl="1" indent="-533400">
              <a:lnSpc>
                <a:spcPct val="90000"/>
              </a:lnSpc>
            </a:pPr>
            <a:r>
              <a:rPr lang="en-US" sz="2000" dirty="0" err="1" smtClean="0"/>
              <a:t>Mengatur</a:t>
            </a:r>
            <a:r>
              <a:rPr lang="en-US" sz="2000" dirty="0" smtClean="0"/>
              <a:t>  </a:t>
            </a:r>
            <a:r>
              <a:rPr lang="en-US" sz="2000" dirty="0" err="1" smtClean="0"/>
              <a:t>pelaksanaan</a:t>
            </a:r>
            <a:r>
              <a:rPr lang="en-US" sz="2000" dirty="0" smtClean="0"/>
              <a:t> </a:t>
            </a:r>
            <a:r>
              <a:rPr lang="en-US" sz="2000" dirty="0" err="1" smtClean="0"/>
              <a:t>tugas</a:t>
            </a:r>
            <a:r>
              <a:rPr lang="en-US" sz="2000" dirty="0" smtClean="0"/>
              <a:t> </a:t>
            </a:r>
            <a:r>
              <a:rPr lang="en-US" sz="2000" dirty="0" err="1" smtClean="0"/>
              <a:t>diantara</a:t>
            </a:r>
            <a:r>
              <a:rPr lang="en-US" sz="2000" dirty="0" smtClean="0"/>
              <a:t> </a:t>
            </a:r>
            <a:r>
              <a:rPr lang="en-US" sz="2000" dirty="0" err="1" smtClean="0"/>
              <a:t>anggota-anggota</a:t>
            </a:r>
            <a:r>
              <a:rPr lang="en-US" sz="2000" dirty="0" smtClean="0"/>
              <a:t> </a:t>
            </a:r>
            <a:r>
              <a:rPr lang="en-US" sz="2000" dirty="0" err="1" smtClean="0"/>
              <a:t>kelompok</a:t>
            </a:r>
            <a:r>
              <a:rPr lang="en-US" sz="2000" dirty="0" smtClean="0"/>
              <a:t> </a:t>
            </a:r>
            <a:r>
              <a:rPr lang="en-US" sz="2000" dirty="0" err="1" smtClean="0"/>
              <a:t>kerja</a:t>
            </a:r>
            <a:r>
              <a:rPr lang="en-US" sz="2000" dirty="0" smtClean="0"/>
              <a:t> (</a:t>
            </a:r>
            <a:r>
              <a:rPr lang="en-US" sz="2000" dirty="0" err="1" smtClean="0"/>
              <a:t>pembagian</a:t>
            </a:r>
            <a:r>
              <a:rPr lang="en-US" sz="2000" dirty="0" smtClean="0"/>
              <a:t> </a:t>
            </a:r>
            <a:r>
              <a:rPr lang="en-US" sz="2000" dirty="0" err="1" smtClean="0"/>
              <a:t>Tugas</a:t>
            </a:r>
            <a:r>
              <a:rPr lang="en-US" sz="2000" dirty="0" smtClean="0"/>
              <a:t>) </a:t>
            </a:r>
          </a:p>
          <a:p>
            <a:pPr marL="990600" lvl="1" indent="-533400">
              <a:lnSpc>
                <a:spcPct val="90000"/>
              </a:lnSpc>
            </a:pPr>
            <a:r>
              <a:rPr lang="en-US" sz="2000" dirty="0" err="1" smtClean="0"/>
              <a:t>Mengatur</a:t>
            </a:r>
            <a:r>
              <a:rPr lang="en-US" sz="2000" dirty="0" smtClean="0"/>
              <a:t> </a:t>
            </a:r>
            <a:r>
              <a:rPr lang="en-US" sz="2000" dirty="0" err="1" smtClean="0"/>
              <a:t>penggunaan</a:t>
            </a:r>
            <a:r>
              <a:rPr lang="en-US" sz="2000" dirty="0" smtClean="0"/>
              <a:t> </a:t>
            </a:r>
            <a:r>
              <a:rPr lang="en-US" sz="2000" dirty="0" err="1" smtClean="0"/>
              <a:t>alat</a:t>
            </a:r>
            <a:r>
              <a:rPr lang="en-US" sz="2000" dirty="0" smtClean="0"/>
              <a:t>, </a:t>
            </a:r>
            <a:r>
              <a:rPr lang="en-US" sz="2000" dirty="0" err="1" smtClean="0"/>
              <a:t>mesin</a:t>
            </a:r>
            <a:r>
              <a:rPr lang="en-US" sz="2000" dirty="0" smtClean="0"/>
              <a:t> </a:t>
            </a:r>
            <a:r>
              <a:rPr lang="en-US" sz="2000" dirty="0" err="1" smtClean="0"/>
              <a:t>serta</a:t>
            </a:r>
            <a:r>
              <a:rPr lang="en-US" sz="2000" dirty="0" smtClean="0"/>
              <a:t> </a:t>
            </a:r>
            <a:r>
              <a:rPr lang="en-US" sz="2000" dirty="0" err="1" smtClean="0"/>
              <a:t>fasilitas</a:t>
            </a:r>
            <a:r>
              <a:rPr lang="en-US" sz="2000" dirty="0" smtClean="0"/>
              <a:t> </a:t>
            </a:r>
            <a:r>
              <a:rPr lang="en-US" sz="2000" dirty="0" err="1" smtClean="0"/>
              <a:t>dan</a:t>
            </a:r>
            <a:r>
              <a:rPr lang="en-US" sz="2000" dirty="0" smtClean="0"/>
              <a:t> </a:t>
            </a:r>
            <a:r>
              <a:rPr lang="en-US" sz="2000" dirty="0" err="1" smtClean="0"/>
              <a:t>sumber</a:t>
            </a:r>
            <a:r>
              <a:rPr lang="en-US" sz="2000" dirty="0" smtClean="0"/>
              <a:t> </a:t>
            </a:r>
            <a:r>
              <a:rPr lang="en-US" sz="2000" dirty="0" err="1" smtClean="0"/>
              <a:t>daya</a:t>
            </a:r>
            <a:r>
              <a:rPr lang="en-US" sz="2000" dirty="0" smtClean="0"/>
              <a:t> yang lain</a:t>
            </a:r>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AutoShape 4"/>
          <p:cNvSpPr>
            <a:spLocks noChangeArrowheads="1"/>
          </p:cNvSpPr>
          <p:nvPr/>
        </p:nvSpPr>
        <p:spPr bwMode="auto">
          <a:xfrm>
            <a:off x="1447800" y="2743200"/>
            <a:ext cx="1981200" cy="990600"/>
          </a:xfrm>
          <a:prstGeom prst="octagon">
            <a:avLst>
              <a:gd name="adj" fmla="val 29287"/>
            </a:avLst>
          </a:prstGeom>
          <a:solidFill>
            <a:schemeClr val="accent1"/>
          </a:solidFill>
          <a:ln w="9525">
            <a:solidFill>
              <a:schemeClr val="tx1"/>
            </a:solidFill>
            <a:miter lim="800000"/>
            <a:headEnd/>
            <a:tailEnd/>
          </a:ln>
          <a:effectLst/>
        </p:spPr>
        <p:txBody>
          <a:bodyPr wrap="none" anchor="ctr"/>
          <a:lstStyle/>
          <a:p>
            <a:pPr algn="ctr"/>
            <a:r>
              <a:rPr lang="en-US"/>
              <a:t>Organizing</a:t>
            </a:r>
          </a:p>
        </p:txBody>
      </p:sp>
      <p:sp>
        <p:nvSpPr>
          <p:cNvPr id="14342" name="Line 6"/>
          <p:cNvSpPr>
            <a:spLocks noChangeShapeType="1"/>
          </p:cNvSpPr>
          <p:nvPr/>
        </p:nvSpPr>
        <p:spPr bwMode="auto">
          <a:xfrm flipV="1">
            <a:off x="3429000" y="1524000"/>
            <a:ext cx="762000" cy="1600200"/>
          </a:xfrm>
          <a:prstGeom prst="line">
            <a:avLst/>
          </a:prstGeom>
          <a:noFill/>
          <a:ln w="9525">
            <a:solidFill>
              <a:schemeClr val="tx1"/>
            </a:solidFill>
            <a:round/>
            <a:headEnd/>
            <a:tailEnd/>
          </a:ln>
          <a:effectLst/>
        </p:spPr>
        <p:txBody>
          <a:bodyPr/>
          <a:lstStyle/>
          <a:p>
            <a:endParaRPr lang="id-ID"/>
          </a:p>
        </p:txBody>
      </p:sp>
      <p:sp>
        <p:nvSpPr>
          <p:cNvPr id="14343" name="Line 7"/>
          <p:cNvSpPr>
            <a:spLocks noChangeShapeType="1"/>
          </p:cNvSpPr>
          <p:nvPr/>
        </p:nvSpPr>
        <p:spPr bwMode="auto">
          <a:xfrm>
            <a:off x="4191000" y="1524000"/>
            <a:ext cx="228600" cy="0"/>
          </a:xfrm>
          <a:prstGeom prst="line">
            <a:avLst/>
          </a:prstGeom>
          <a:noFill/>
          <a:ln w="9525">
            <a:solidFill>
              <a:schemeClr val="tx1"/>
            </a:solidFill>
            <a:round/>
            <a:headEnd/>
            <a:tailEnd type="triangle" w="med" len="med"/>
          </a:ln>
          <a:effectLst/>
        </p:spPr>
        <p:txBody>
          <a:bodyPr/>
          <a:lstStyle/>
          <a:p>
            <a:endParaRPr lang="id-ID"/>
          </a:p>
        </p:txBody>
      </p:sp>
      <p:sp>
        <p:nvSpPr>
          <p:cNvPr id="14344" name="AutoShape 8"/>
          <p:cNvSpPr>
            <a:spLocks noChangeArrowheads="1"/>
          </p:cNvSpPr>
          <p:nvPr/>
        </p:nvSpPr>
        <p:spPr bwMode="auto">
          <a:xfrm>
            <a:off x="4419600" y="1143000"/>
            <a:ext cx="2133600" cy="685800"/>
          </a:xfrm>
          <a:prstGeom prst="horizontalScroll">
            <a:avLst>
              <a:gd name="adj" fmla="val 12500"/>
            </a:avLst>
          </a:prstGeom>
          <a:solidFill>
            <a:schemeClr val="accent1"/>
          </a:solidFill>
          <a:ln w="9525">
            <a:solidFill>
              <a:schemeClr val="tx1"/>
            </a:solidFill>
            <a:round/>
            <a:headEnd/>
            <a:tailEnd/>
          </a:ln>
          <a:effectLst/>
        </p:spPr>
        <p:txBody>
          <a:bodyPr wrap="none" anchor="ctr"/>
          <a:lstStyle/>
          <a:p>
            <a:endParaRPr lang="id-ID"/>
          </a:p>
        </p:txBody>
      </p:sp>
      <p:sp>
        <p:nvSpPr>
          <p:cNvPr id="14345" name="AutoShape 9"/>
          <p:cNvSpPr>
            <a:spLocks noChangeArrowheads="1"/>
          </p:cNvSpPr>
          <p:nvPr/>
        </p:nvSpPr>
        <p:spPr bwMode="auto">
          <a:xfrm>
            <a:off x="4419600" y="990600"/>
            <a:ext cx="2133600" cy="838200"/>
          </a:xfrm>
          <a:prstGeom prst="horizontalScroll">
            <a:avLst>
              <a:gd name="adj" fmla="val 12500"/>
            </a:avLst>
          </a:prstGeom>
          <a:solidFill>
            <a:schemeClr val="accent1"/>
          </a:solidFill>
          <a:ln w="9525">
            <a:solidFill>
              <a:schemeClr val="tx1"/>
            </a:solidFill>
            <a:round/>
            <a:headEnd/>
            <a:tailEnd/>
          </a:ln>
          <a:effectLst/>
        </p:spPr>
        <p:txBody>
          <a:bodyPr wrap="none" anchor="ctr"/>
          <a:lstStyle/>
          <a:p>
            <a:pPr algn="ctr"/>
            <a:r>
              <a:rPr lang="en-US"/>
              <a:t>Menentukan Uraian</a:t>
            </a:r>
          </a:p>
          <a:p>
            <a:pPr algn="ctr"/>
            <a:r>
              <a:rPr lang="en-US"/>
              <a:t> Tugas</a:t>
            </a:r>
          </a:p>
        </p:txBody>
      </p:sp>
      <p:sp>
        <p:nvSpPr>
          <p:cNvPr id="14348" name="Line 12"/>
          <p:cNvSpPr>
            <a:spLocks noChangeShapeType="1"/>
          </p:cNvSpPr>
          <p:nvPr/>
        </p:nvSpPr>
        <p:spPr bwMode="auto">
          <a:xfrm>
            <a:off x="3429000" y="3124200"/>
            <a:ext cx="990600" cy="0"/>
          </a:xfrm>
          <a:prstGeom prst="line">
            <a:avLst/>
          </a:prstGeom>
          <a:noFill/>
          <a:ln w="9525">
            <a:solidFill>
              <a:schemeClr val="tx1"/>
            </a:solidFill>
            <a:round/>
            <a:headEnd/>
            <a:tailEnd type="triangle" w="med" len="med"/>
          </a:ln>
          <a:effectLst/>
        </p:spPr>
        <p:txBody>
          <a:bodyPr/>
          <a:lstStyle/>
          <a:p>
            <a:endParaRPr lang="id-ID"/>
          </a:p>
        </p:txBody>
      </p:sp>
      <p:sp>
        <p:nvSpPr>
          <p:cNvPr id="14349" name="AutoShape 13"/>
          <p:cNvSpPr>
            <a:spLocks noChangeArrowheads="1"/>
          </p:cNvSpPr>
          <p:nvPr/>
        </p:nvSpPr>
        <p:spPr bwMode="auto">
          <a:xfrm>
            <a:off x="4419600" y="2667000"/>
            <a:ext cx="2133600" cy="914400"/>
          </a:xfrm>
          <a:prstGeom prst="horizontalScroll">
            <a:avLst>
              <a:gd name="adj" fmla="val 12500"/>
            </a:avLst>
          </a:prstGeom>
          <a:solidFill>
            <a:schemeClr val="accent1"/>
          </a:solidFill>
          <a:ln w="9525">
            <a:solidFill>
              <a:schemeClr val="tx1"/>
            </a:solidFill>
            <a:round/>
            <a:headEnd/>
            <a:tailEnd/>
          </a:ln>
          <a:effectLst/>
        </p:spPr>
        <p:txBody>
          <a:bodyPr wrap="none" anchor="ctr"/>
          <a:lstStyle/>
          <a:p>
            <a:pPr algn="ctr"/>
            <a:r>
              <a:rPr lang="en-US"/>
              <a:t>Mengatur </a:t>
            </a:r>
          </a:p>
          <a:p>
            <a:pPr algn="ctr"/>
            <a:r>
              <a:rPr lang="en-US"/>
              <a:t>Pelaksanaan Tugas</a:t>
            </a:r>
          </a:p>
        </p:txBody>
      </p:sp>
      <p:sp>
        <p:nvSpPr>
          <p:cNvPr id="14350" name="Line 14"/>
          <p:cNvSpPr>
            <a:spLocks noChangeShapeType="1"/>
          </p:cNvSpPr>
          <p:nvPr/>
        </p:nvSpPr>
        <p:spPr bwMode="auto">
          <a:xfrm>
            <a:off x="3429000" y="3124200"/>
            <a:ext cx="762000" cy="1447800"/>
          </a:xfrm>
          <a:prstGeom prst="line">
            <a:avLst/>
          </a:prstGeom>
          <a:noFill/>
          <a:ln w="9525">
            <a:solidFill>
              <a:schemeClr val="tx1"/>
            </a:solidFill>
            <a:round/>
            <a:headEnd/>
            <a:tailEnd/>
          </a:ln>
          <a:effectLst/>
        </p:spPr>
        <p:txBody>
          <a:bodyPr/>
          <a:lstStyle/>
          <a:p>
            <a:endParaRPr lang="id-ID"/>
          </a:p>
        </p:txBody>
      </p:sp>
      <p:sp>
        <p:nvSpPr>
          <p:cNvPr id="14351" name="Line 15"/>
          <p:cNvSpPr>
            <a:spLocks noChangeShapeType="1"/>
          </p:cNvSpPr>
          <p:nvPr/>
        </p:nvSpPr>
        <p:spPr bwMode="auto">
          <a:xfrm>
            <a:off x="4191000" y="4572000"/>
            <a:ext cx="152400" cy="0"/>
          </a:xfrm>
          <a:prstGeom prst="line">
            <a:avLst/>
          </a:prstGeom>
          <a:noFill/>
          <a:ln w="9525">
            <a:solidFill>
              <a:schemeClr val="tx1"/>
            </a:solidFill>
            <a:round/>
            <a:headEnd/>
            <a:tailEnd type="triangle" w="med" len="med"/>
          </a:ln>
          <a:effectLst/>
        </p:spPr>
        <p:txBody>
          <a:bodyPr/>
          <a:lstStyle/>
          <a:p>
            <a:endParaRPr lang="id-ID"/>
          </a:p>
        </p:txBody>
      </p:sp>
      <p:sp>
        <p:nvSpPr>
          <p:cNvPr id="14352" name="AutoShape 16"/>
          <p:cNvSpPr>
            <a:spLocks noChangeArrowheads="1"/>
          </p:cNvSpPr>
          <p:nvPr/>
        </p:nvSpPr>
        <p:spPr bwMode="auto">
          <a:xfrm>
            <a:off x="4343400" y="4038600"/>
            <a:ext cx="2209800" cy="1219200"/>
          </a:xfrm>
          <a:prstGeom prst="horizontalScroll">
            <a:avLst>
              <a:gd name="adj" fmla="val 12500"/>
            </a:avLst>
          </a:prstGeom>
          <a:solidFill>
            <a:schemeClr val="accent1"/>
          </a:solidFill>
          <a:ln w="9525">
            <a:solidFill>
              <a:schemeClr val="tx1"/>
            </a:solidFill>
            <a:round/>
            <a:headEnd/>
            <a:tailEnd/>
          </a:ln>
          <a:effectLst/>
        </p:spPr>
        <p:txBody>
          <a:bodyPr wrap="none" anchor="ctr"/>
          <a:lstStyle/>
          <a:p>
            <a:pPr algn="ctr"/>
            <a:r>
              <a:rPr lang="en-US"/>
              <a:t>Mengatur</a:t>
            </a:r>
          </a:p>
          <a:p>
            <a:pPr algn="ctr"/>
            <a:r>
              <a:rPr lang="en-US"/>
              <a:t> Penggunaan </a:t>
            </a:r>
          </a:p>
          <a:p>
            <a:pPr algn="ctr"/>
            <a:r>
              <a:rPr lang="en-US"/>
              <a:t>Sumber Daya</a:t>
            </a:r>
          </a:p>
        </p:txBody>
      </p:sp>
      <p:sp>
        <p:nvSpPr>
          <p:cNvPr id="14354" name="AutoShape 18"/>
          <p:cNvSpPr>
            <a:spLocks noChangeArrowheads="1"/>
          </p:cNvSpPr>
          <p:nvPr/>
        </p:nvSpPr>
        <p:spPr bwMode="auto">
          <a:xfrm>
            <a:off x="6553200" y="304800"/>
            <a:ext cx="2133600" cy="1600200"/>
          </a:xfrm>
          <a:prstGeom prst="irregularSeal2">
            <a:avLst/>
          </a:prstGeom>
          <a:solidFill>
            <a:schemeClr val="accent1"/>
          </a:solidFill>
          <a:ln w="9525">
            <a:solidFill>
              <a:schemeClr val="tx1"/>
            </a:solidFill>
            <a:miter lim="800000"/>
            <a:headEnd/>
            <a:tailEnd/>
          </a:ln>
          <a:effectLst/>
        </p:spPr>
        <p:txBody>
          <a:bodyPr wrap="none" anchor="ctr"/>
          <a:lstStyle/>
          <a:p>
            <a:pPr algn="ctr"/>
            <a:r>
              <a:rPr lang="en-US"/>
              <a:t>Struktur </a:t>
            </a:r>
          </a:p>
          <a:p>
            <a:pPr algn="ctr"/>
            <a:r>
              <a:rPr lang="en-US"/>
              <a:t>Organisasi</a:t>
            </a:r>
          </a:p>
        </p:txBody>
      </p:sp>
      <p:sp>
        <p:nvSpPr>
          <p:cNvPr id="14355" name="AutoShape 19"/>
          <p:cNvSpPr>
            <a:spLocks noChangeArrowheads="1"/>
          </p:cNvSpPr>
          <p:nvPr/>
        </p:nvSpPr>
        <p:spPr bwMode="auto">
          <a:xfrm rot="-157126">
            <a:off x="6616700" y="2209800"/>
            <a:ext cx="2368550" cy="1438275"/>
          </a:xfrm>
          <a:prstGeom prst="irregularSeal1">
            <a:avLst/>
          </a:prstGeom>
          <a:solidFill>
            <a:schemeClr val="accent1"/>
          </a:solidFill>
          <a:ln w="9525">
            <a:solidFill>
              <a:schemeClr val="tx1"/>
            </a:solidFill>
            <a:miter lim="800000"/>
            <a:headEnd/>
            <a:tailEnd/>
          </a:ln>
          <a:effectLst/>
        </p:spPr>
        <p:txBody>
          <a:bodyPr wrap="none" anchor="ctr"/>
          <a:lstStyle/>
          <a:p>
            <a:pPr algn="ctr"/>
            <a:r>
              <a:rPr lang="en-US"/>
              <a:t>Pembagian Tugas</a:t>
            </a:r>
          </a:p>
        </p:txBody>
      </p:sp>
      <p:sp>
        <p:nvSpPr>
          <p:cNvPr id="14356" name="AutoShape 20"/>
          <p:cNvSpPr>
            <a:spLocks noChangeArrowheads="1"/>
          </p:cNvSpPr>
          <p:nvPr/>
        </p:nvSpPr>
        <p:spPr bwMode="auto">
          <a:xfrm rot="1082359">
            <a:off x="6610350" y="4008438"/>
            <a:ext cx="2370138" cy="2133600"/>
          </a:xfrm>
          <a:prstGeom prst="irregularSeal1">
            <a:avLst/>
          </a:prstGeom>
          <a:solidFill>
            <a:schemeClr val="accent1"/>
          </a:solidFill>
          <a:ln w="9525">
            <a:solidFill>
              <a:schemeClr val="tx1"/>
            </a:solidFill>
            <a:miter lim="800000"/>
            <a:headEnd/>
            <a:tailEnd/>
          </a:ln>
          <a:effectLst/>
        </p:spPr>
        <p:txBody>
          <a:bodyPr wrap="none" anchor="ctr"/>
          <a:lstStyle/>
          <a:p>
            <a:pPr algn="ctr"/>
            <a:r>
              <a:rPr lang="en-US" b="1"/>
              <a:t>Mesin &amp;</a:t>
            </a:r>
          </a:p>
          <a:p>
            <a:pPr algn="ctr"/>
            <a:r>
              <a:rPr lang="en-US" b="1"/>
              <a:t>Peralatan,</a:t>
            </a:r>
          </a:p>
          <a:p>
            <a:pPr algn="ctr"/>
            <a:r>
              <a:rPr lang="en-US" b="1"/>
              <a:t>Teknologi lainnya</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marL="651510" lvl="0" indent="-514350">
              <a:buFont typeface="+mj-lt"/>
              <a:buAutoNum type="arabicPeriod" startAt="3"/>
            </a:pPr>
            <a:r>
              <a:rPr lang="id-ID" dirty="0" smtClean="0">
                <a:solidFill>
                  <a:schemeClr val="bg2">
                    <a:lumMod val="50000"/>
                  </a:schemeClr>
                </a:solidFill>
              </a:rPr>
              <a:t>Menggerakkan </a:t>
            </a:r>
            <a:r>
              <a:rPr lang="id-ID" dirty="0" smtClean="0"/>
              <a:t>yaitu fungsi yang dijalankan penyelia untuk menggiatkan sumber daya manusia yang penting dibagiannya dengan cara memberikan motivasi, mengadakan komunikasi dan menerapkan kepemimpinan.</a:t>
            </a:r>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lnSpc>
                <a:spcPct val="90000"/>
              </a:lnSpc>
            </a:pPr>
            <a:r>
              <a:rPr lang="id-ID" dirty="0" smtClean="0"/>
              <a:t>Menggerakkan </a:t>
            </a:r>
            <a:r>
              <a:rPr lang="en-US" dirty="0" err="1" smtClean="0"/>
              <a:t>dalam</a:t>
            </a:r>
            <a:r>
              <a:rPr lang="en-US" dirty="0" smtClean="0"/>
              <a:t> </a:t>
            </a:r>
            <a:r>
              <a:rPr lang="en-US" dirty="0" err="1" smtClean="0"/>
              <a:t>pengertian</a:t>
            </a:r>
            <a:r>
              <a:rPr lang="en-US" dirty="0" smtClean="0"/>
              <a:t> </a:t>
            </a:r>
            <a:r>
              <a:rPr lang="en-US" dirty="0" err="1" smtClean="0"/>
              <a:t>manajemen</a:t>
            </a:r>
            <a:r>
              <a:rPr lang="en-US" dirty="0" smtClean="0"/>
              <a:t> </a:t>
            </a:r>
            <a:r>
              <a:rPr lang="en-US" dirty="0" err="1" smtClean="0"/>
              <a:t>mencakup</a:t>
            </a:r>
            <a:r>
              <a:rPr lang="en-US" dirty="0" smtClean="0"/>
              <a:t> </a:t>
            </a:r>
            <a:r>
              <a:rPr lang="en-US" dirty="0" err="1" smtClean="0"/>
              <a:t>beberapa</a:t>
            </a:r>
            <a:r>
              <a:rPr lang="en-US" dirty="0" smtClean="0"/>
              <a:t> </a:t>
            </a:r>
            <a:r>
              <a:rPr lang="en-US" dirty="0" err="1" smtClean="0"/>
              <a:t>hal</a:t>
            </a:r>
            <a:r>
              <a:rPr lang="en-US" dirty="0" smtClean="0"/>
              <a:t> </a:t>
            </a:r>
            <a:r>
              <a:rPr lang="en-US" dirty="0" err="1" smtClean="0"/>
              <a:t>sebagai</a:t>
            </a:r>
            <a:r>
              <a:rPr lang="en-US" dirty="0" smtClean="0"/>
              <a:t> </a:t>
            </a:r>
            <a:r>
              <a:rPr lang="en-US" dirty="0" err="1" smtClean="0"/>
              <a:t>berikut</a:t>
            </a:r>
            <a:r>
              <a:rPr lang="en-US" dirty="0" smtClean="0"/>
              <a:t>:</a:t>
            </a:r>
          </a:p>
          <a:p>
            <a:pPr lvl="1">
              <a:lnSpc>
                <a:spcPct val="90000"/>
              </a:lnSpc>
            </a:pPr>
            <a:r>
              <a:rPr lang="en-US" dirty="0" err="1" smtClean="0"/>
              <a:t>Memberikan</a:t>
            </a:r>
            <a:r>
              <a:rPr lang="en-US" dirty="0" smtClean="0"/>
              <a:t> </a:t>
            </a:r>
            <a:r>
              <a:rPr lang="en-US" dirty="0" err="1" smtClean="0"/>
              <a:t>instruksi</a:t>
            </a:r>
            <a:r>
              <a:rPr lang="en-US" dirty="0" smtClean="0"/>
              <a:t> / </a:t>
            </a:r>
            <a:r>
              <a:rPr lang="en-US" dirty="0" err="1" smtClean="0"/>
              <a:t>perintah</a:t>
            </a:r>
            <a:r>
              <a:rPr lang="en-US" dirty="0" smtClean="0"/>
              <a:t> </a:t>
            </a:r>
            <a:r>
              <a:rPr lang="en-US" dirty="0" err="1" smtClean="0"/>
              <a:t>dan</a:t>
            </a:r>
            <a:r>
              <a:rPr lang="en-US" dirty="0" smtClean="0"/>
              <a:t> </a:t>
            </a:r>
            <a:r>
              <a:rPr lang="en-US" dirty="0" err="1" smtClean="0"/>
              <a:t>pengarahan</a:t>
            </a:r>
            <a:r>
              <a:rPr lang="en-US" dirty="0" smtClean="0"/>
              <a:t>                             </a:t>
            </a:r>
          </a:p>
          <a:p>
            <a:pPr lvl="1">
              <a:lnSpc>
                <a:spcPct val="90000"/>
              </a:lnSpc>
            </a:pPr>
            <a:r>
              <a:rPr lang="en-US" dirty="0" err="1" smtClean="0"/>
              <a:t>Memberikan</a:t>
            </a:r>
            <a:r>
              <a:rPr lang="en-US" dirty="0" smtClean="0"/>
              <a:t> </a:t>
            </a:r>
            <a:r>
              <a:rPr lang="en-US" dirty="0" err="1" smtClean="0"/>
              <a:t>motivasi</a:t>
            </a:r>
            <a:r>
              <a:rPr lang="en-US" dirty="0" smtClean="0"/>
              <a:t> </a:t>
            </a:r>
            <a:r>
              <a:rPr lang="en-US" dirty="0" err="1" smtClean="0"/>
              <a:t>atau</a:t>
            </a:r>
            <a:r>
              <a:rPr lang="en-US" dirty="0" smtClean="0"/>
              <a:t> </a:t>
            </a:r>
            <a:r>
              <a:rPr lang="en-US" dirty="0" err="1" smtClean="0"/>
              <a:t>semangat</a:t>
            </a:r>
            <a:r>
              <a:rPr lang="en-US" dirty="0" smtClean="0"/>
              <a:t> /</a:t>
            </a:r>
            <a:r>
              <a:rPr lang="en-US" dirty="0" err="1" smtClean="0"/>
              <a:t>dorongan</a:t>
            </a:r>
            <a:r>
              <a:rPr lang="en-US" dirty="0" smtClean="0"/>
              <a:t> </a:t>
            </a:r>
            <a:r>
              <a:rPr lang="en-US" dirty="0" err="1" smtClean="0"/>
              <a:t>kerja</a:t>
            </a:r>
            <a:endParaRPr lang="en-US" dirty="0" smtClean="0"/>
          </a:p>
          <a:p>
            <a:pPr lvl="1">
              <a:lnSpc>
                <a:spcPct val="90000"/>
              </a:lnSpc>
            </a:pPr>
            <a:r>
              <a:rPr lang="en-US" dirty="0" err="1" smtClean="0"/>
              <a:t>Memberikan</a:t>
            </a:r>
            <a:r>
              <a:rPr lang="en-US" dirty="0" smtClean="0"/>
              <a:t> </a:t>
            </a:r>
            <a:r>
              <a:rPr lang="en-US" dirty="0" err="1" smtClean="0"/>
              <a:t>bimbingan</a:t>
            </a:r>
            <a:r>
              <a:rPr lang="en-US" dirty="0" smtClean="0"/>
              <a:t> </a:t>
            </a:r>
            <a:r>
              <a:rPr lang="en-US" dirty="0" err="1" smtClean="0"/>
              <a:t>dan</a:t>
            </a:r>
            <a:r>
              <a:rPr lang="en-US" dirty="0" smtClean="0"/>
              <a:t> </a:t>
            </a:r>
            <a:r>
              <a:rPr lang="en-US" dirty="0" err="1" smtClean="0"/>
              <a:t>pembinaan</a:t>
            </a:r>
            <a:endParaRPr lang="en-US" dirty="0" smtClean="0"/>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AutoShape 4"/>
          <p:cNvSpPr>
            <a:spLocks noChangeArrowheads="1"/>
          </p:cNvSpPr>
          <p:nvPr/>
        </p:nvSpPr>
        <p:spPr bwMode="auto">
          <a:xfrm>
            <a:off x="1447800" y="2743200"/>
            <a:ext cx="1981200" cy="990600"/>
          </a:xfrm>
          <a:prstGeom prst="octagon">
            <a:avLst>
              <a:gd name="adj" fmla="val 29287"/>
            </a:avLst>
          </a:prstGeom>
          <a:solidFill>
            <a:schemeClr val="accent1"/>
          </a:solidFill>
          <a:ln w="9525">
            <a:solidFill>
              <a:schemeClr val="tx1"/>
            </a:solidFill>
            <a:miter lim="800000"/>
            <a:headEnd/>
            <a:tailEnd/>
          </a:ln>
          <a:effectLst/>
        </p:spPr>
        <p:txBody>
          <a:bodyPr wrap="none" anchor="ctr"/>
          <a:lstStyle/>
          <a:p>
            <a:pPr algn="ctr"/>
            <a:r>
              <a:rPr lang="en-US"/>
              <a:t>Actuating</a:t>
            </a:r>
          </a:p>
        </p:txBody>
      </p:sp>
      <p:sp>
        <p:nvSpPr>
          <p:cNvPr id="16389" name="AutoShape 5"/>
          <p:cNvSpPr>
            <a:spLocks noChangeArrowheads="1"/>
          </p:cNvSpPr>
          <p:nvPr/>
        </p:nvSpPr>
        <p:spPr bwMode="auto">
          <a:xfrm>
            <a:off x="4419600" y="990600"/>
            <a:ext cx="2743200" cy="914400"/>
          </a:xfrm>
          <a:prstGeom prst="horizontalScroll">
            <a:avLst>
              <a:gd name="adj" fmla="val 12500"/>
            </a:avLst>
          </a:prstGeom>
          <a:solidFill>
            <a:schemeClr val="accent1"/>
          </a:solidFill>
          <a:ln w="9525">
            <a:solidFill>
              <a:schemeClr val="tx1"/>
            </a:solidFill>
            <a:round/>
            <a:headEnd/>
            <a:tailEnd/>
          </a:ln>
          <a:effectLst/>
        </p:spPr>
        <p:txBody>
          <a:bodyPr wrap="none" anchor="ctr"/>
          <a:lstStyle/>
          <a:p>
            <a:pPr algn="ctr"/>
            <a:r>
              <a:rPr lang="en-US"/>
              <a:t>Memberikan Instruksi,</a:t>
            </a:r>
          </a:p>
          <a:p>
            <a:pPr algn="ctr"/>
            <a:r>
              <a:rPr lang="en-US"/>
              <a:t> Perintah, Pengarahan</a:t>
            </a:r>
          </a:p>
        </p:txBody>
      </p:sp>
      <p:sp>
        <p:nvSpPr>
          <p:cNvPr id="16390" name="AutoShape 6"/>
          <p:cNvSpPr>
            <a:spLocks noChangeArrowheads="1"/>
          </p:cNvSpPr>
          <p:nvPr/>
        </p:nvSpPr>
        <p:spPr bwMode="auto">
          <a:xfrm>
            <a:off x="4419600" y="2514600"/>
            <a:ext cx="2819400" cy="1066800"/>
          </a:xfrm>
          <a:prstGeom prst="horizontalScroll">
            <a:avLst>
              <a:gd name="adj" fmla="val 12500"/>
            </a:avLst>
          </a:prstGeom>
          <a:solidFill>
            <a:schemeClr val="accent1"/>
          </a:solidFill>
          <a:ln w="9525">
            <a:solidFill>
              <a:schemeClr val="tx1"/>
            </a:solidFill>
            <a:round/>
            <a:headEnd/>
            <a:tailEnd/>
          </a:ln>
          <a:effectLst/>
        </p:spPr>
        <p:txBody>
          <a:bodyPr wrap="none" anchor="ctr"/>
          <a:lstStyle/>
          <a:p>
            <a:pPr algn="ctr"/>
            <a:r>
              <a:rPr lang="en-US"/>
              <a:t>Memberikan Motivasi &amp; </a:t>
            </a:r>
          </a:p>
          <a:p>
            <a:pPr algn="ctr"/>
            <a:r>
              <a:rPr lang="en-US"/>
              <a:t>Semangat Kerja</a:t>
            </a:r>
          </a:p>
        </p:txBody>
      </p:sp>
      <p:sp>
        <p:nvSpPr>
          <p:cNvPr id="16391" name="AutoShape 7"/>
          <p:cNvSpPr>
            <a:spLocks noChangeArrowheads="1"/>
          </p:cNvSpPr>
          <p:nvPr/>
        </p:nvSpPr>
        <p:spPr bwMode="auto">
          <a:xfrm>
            <a:off x="4343400" y="4038600"/>
            <a:ext cx="2895600" cy="1295400"/>
          </a:xfrm>
          <a:prstGeom prst="horizontalScroll">
            <a:avLst>
              <a:gd name="adj" fmla="val 12500"/>
            </a:avLst>
          </a:prstGeom>
          <a:solidFill>
            <a:schemeClr val="accent1"/>
          </a:solidFill>
          <a:ln w="9525">
            <a:solidFill>
              <a:schemeClr val="tx1"/>
            </a:solidFill>
            <a:round/>
            <a:headEnd/>
            <a:tailEnd/>
          </a:ln>
          <a:effectLst/>
        </p:spPr>
        <p:txBody>
          <a:bodyPr wrap="none" anchor="ctr"/>
          <a:lstStyle/>
          <a:p>
            <a:pPr algn="ctr"/>
            <a:r>
              <a:rPr lang="en-US"/>
              <a:t>Memberikan Bimbingan </a:t>
            </a:r>
          </a:p>
          <a:p>
            <a:pPr algn="ctr"/>
            <a:r>
              <a:rPr lang="en-US"/>
              <a:t>&amp; </a:t>
            </a:r>
          </a:p>
          <a:p>
            <a:pPr algn="ctr"/>
            <a:r>
              <a:rPr lang="en-US"/>
              <a:t>Pembinaan</a:t>
            </a:r>
          </a:p>
        </p:txBody>
      </p:sp>
      <p:sp>
        <p:nvSpPr>
          <p:cNvPr id="16392" name="AutoShape 8"/>
          <p:cNvSpPr>
            <a:spLocks noChangeArrowheads="1"/>
          </p:cNvSpPr>
          <p:nvPr/>
        </p:nvSpPr>
        <p:spPr bwMode="auto">
          <a:xfrm rot="-2443187">
            <a:off x="3214688" y="2190750"/>
            <a:ext cx="1281112" cy="476250"/>
          </a:xfrm>
          <a:prstGeom prst="rightArrow">
            <a:avLst>
              <a:gd name="adj1" fmla="val 50000"/>
              <a:gd name="adj2" fmla="val 67250"/>
            </a:avLst>
          </a:prstGeom>
          <a:solidFill>
            <a:schemeClr val="accent1"/>
          </a:solidFill>
          <a:ln w="9525">
            <a:solidFill>
              <a:schemeClr val="tx1"/>
            </a:solidFill>
            <a:miter lim="800000"/>
            <a:headEnd/>
            <a:tailEnd/>
          </a:ln>
          <a:effectLst/>
        </p:spPr>
        <p:txBody>
          <a:bodyPr wrap="none" anchor="ctr"/>
          <a:lstStyle/>
          <a:p>
            <a:endParaRPr lang="id-ID"/>
          </a:p>
        </p:txBody>
      </p:sp>
      <p:sp>
        <p:nvSpPr>
          <p:cNvPr id="16393" name="AutoShape 9"/>
          <p:cNvSpPr>
            <a:spLocks noChangeArrowheads="1"/>
          </p:cNvSpPr>
          <p:nvPr/>
        </p:nvSpPr>
        <p:spPr bwMode="auto">
          <a:xfrm rot="-207051">
            <a:off x="3503613" y="2949575"/>
            <a:ext cx="914400" cy="476250"/>
          </a:xfrm>
          <a:prstGeom prst="rightArrow">
            <a:avLst>
              <a:gd name="adj1" fmla="val 50000"/>
              <a:gd name="adj2" fmla="val 48000"/>
            </a:avLst>
          </a:prstGeom>
          <a:solidFill>
            <a:schemeClr val="accent1"/>
          </a:solidFill>
          <a:ln w="9525">
            <a:solidFill>
              <a:schemeClr val="tx1"/>
            </a:solidFill>
            <a:miter lim="800000"/>
            <a:headEnd/>
            <a:tailEnd/>
          </a:ln>
          <a:effectLst/>
        </p:spPr>
        <p:txBody>
          <a:bodyPr wrap="none" anchor="ctr"/>
          <a:lstStyle/>
          <a:p>
            <a:endParaRPr lang="id-ID"/>
          </a:p>
        </p:txBody>
      </p:sp>
      <p:sp>
        <p:nvSpPr>
          <p:cNvPr id="16394" name="AutoShape 10"/>
          <p:cNvSpPr>
            <a:spLocks noChangeArrowheads="1"/>
          </p:cNvSpPr>
          <p:nvPr/>
        </p:nvSpPr>
        <p:spPr bwMode="auto">
          <a:xfrm rot="2591539">
            <a:off x="3265488" y="3759200"/>
            <a:ext cx="1066800" cy="476250"/>
          </a:xfrm>
          <a:prstGeom prst="rightArrow">
            <a:avLst>
              <a:gd name="adj1" fmla="val 50000"/>
              <a:gd name="adj2" fmla="val 56000"/>
            </a:avLst>
          </a:prstGeom>
          <a:solidFill>
            <a:schemeClr val="accent1"/>
          </a:solidFill>
          <a:ln w="9525">
            <a:solidFill>
              <a:schemeClr val="tx1"/>
            </a:solidFill>
            <a:miter lim="800000"/>
            <a:headEnd/>
            <a:tailEnd/>
          </a:ln>
          <a:effectLst/>
        </p:spPr>
        <p:txBody>
          <a:bodyPr wrap="none" anchor="ctr"/>
          <a:lstStyle/>
          <a:p>
            <a:endParaRPr lang="id-ID"/>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pPr lvl="0"/>
            <a:r>
              <a:rPr lang="id-ID" dirty="0" smtClean="0">
                <a:solidFill>
                  <a:schemeClr val="bg2">
                    <a:lumMod val="50000"/>
                  </a:schemeClr>
                </a:solidFill>
              </a:rPr>
              <a:t>Mengendalikan</a:t>
            </a:r>
            <a:r>
              <a:rPr lang="id-ID" dirty="0" smtClean="0"/>
              <a:t> yaitu fungsi yang dijalankan penyelia dengan mempedomani tujuan-tujuan yang telah ditetapkan dalam proses perencanaan, begitu rencana-rencana departemental dilaksanakan, penyelia secara berkala harus mencatat bagaimana hasil pelaksanaan rencana tersebut. Untuk melakukannya, penyelia mengukur hasil – hasil, membandingkannya dengan hasil yang diharapkan, menilai seberapa penting kesenjangan yang terjadi dan kemudian mengambil tindakan untuk memperoleh hasil yang diharapkan.</a:t>
            </a:r>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309252"/>
          </a:xfrm>
        </p:spPr>
        <p:txBody>
          <a:bodyPr/>
          <a:lstStyle/>
          <a:p>
            <a:pPr>
              <a:lnSpc>
                <a:spcPct val="80000"/>
              </a:lnSpc>
            </a:pPr>
            <a:r>
              <a:rPr lang="en-US" sz="2400" dirty="0" err="1" smtClean="0"/>
              <a:t>Pengendalian</a:t>
            </a:r>
            <a:r>
              <a:rPr lang="en-US" sz="2400" dirty="0" smtClean="0"/>
              <a:t> </a:t>
            </a:r>
            <a:r>
              <a:rPr lang="en-US" sz="2400" dirty="0" err="1" smtClean="0"/>
              <a:t>memiliki</a:t>
            </a:r>
            <a:r>
              <a:rPr lang="en-US" sz="2400" dirty="0" smtClean="0"/>
              <a:t> </a:t>
            </a:r>
            <a:r>
              <a:rPr lang="en-US" sz="2400" dirty="0" err="1" smtClean="0"/>
              <a:t>arti</a:t>
            </a:r>
            <a:r>
              <a:rPr lang="en-US" sz="2400" dirty="0" smtClean="0"/>
              <a:t> yang </a:t>
            </a:r>
            <a:r>
              <a:rPr lang="en-US" sz="2400" dirty="0" err="1" smtClean="0"/>
              <a:t>lebih</a:t>
            </a:r>
            <a:r>
              <a:rPr lang="en-US" sz="2400" dirty="0" smtClean="0"/>
              <a:t> </a:t>
            </a:r>
            <a:r>
              <a:rPr lang="en-US" sz="2400" dirty="0" err="1" smtClean="0"/>
              <a:t>luas</a:t>
            </a:r>
            <a:r>
              <a:rPr lang="en-US" sz="2400" dirty="0" smtClean="0"/>
              <a:t> </a:t>
            </a:r>
            <a:r>
              <a:rPr lang="en-US" sz="2400" dirty="0" err="1" smtClean="0"/>
              <a:t>dari</a:t>
            </a:r>
            <a:r>
              <a:rPr lang="en-US" sz="2400" dirty="0" smtClean="0"/>
              <a:t> </a:t>
            </a:r>
            <a:r>
              <a:rPr lang="en-US" sz="2400" dirty="0" err="1" smtClean="0"/>
              <a:t>pada</a:t>
            </a:r>
            <a:r>
              <a:rPr lang="en-US" sz="2400" dirty="0" smtClean="0"/>
              <a:t> </a:t>
            </a:r>
            <a:r>
              <a:rPr lang="en-US" sz="2400" dirty="0" err="1" smtClean="0"/>
              <a:t>pengawasan</a:t>
            </a:r>
            <a:r>
              <a:rPr lang="en-US" sz="2400" dirty="0" smtClean="0"/>
              <a:t> </a:t>
            </a:r>
            <a:r>
              <a:rPr lang="en-US" sz="2400" dirty="0" err="1" smtClean="0"/>
              <a:t>karena</a:t>
            </a:r>
            <a:r>
              <a:rPr lang="en-US" sz="2400" dirty="0" smtClean="0"/>
              <a:t> </a:t>
            </a:r>
            <a:r>
              <a:rPr lang="en-US" sz="2400" dirty="0" err="1" smtClean="0"/>
              <a:t>pengendalian</a:t>
            </a:r>
            <a:r>
              <a:rPr lang="en-US" sz="2400" dirty="0" smtClean="0"/>
              <a:t> </a:t>
            </a:r>
            <a:r>
              <a:rPr lang="en-US" sz="2400" dirty="0" err="1" smtClean="0"/>
              <a:t>juga</a:t>
            </a:r>
            <a:r>
              <a:rPr lang="en-US" sz="2400" dirty="0" smtClean="0"/>
              <a:t> </a:t>
            </a:r>
            <a:r>
              <a:rPr lang="en-US" sz="2400" dirty="0" err="1" smtClean="0"/>
              <a:t>meliputi</a:t>
            </a:r>
            <a:r>
              <a:rPr lang="en-US" sz="2400" dirty="0" smtClean="0"/>
              <a:t> </a:t>
            </a:r>
            <a:r>
              <a:rPr lang="en-US" sz="2400" dirty="0" err="1" smtClean="0"/>
              <a:t>kegiatan</a:t>
            </a:r>
            <a:r>
              <a:rPr lang="en-US" sz="2400" dirty="0" smtClean="0"/>
              <a:t> </a:t>
            </a:r>
            <a:r>
              <a:rPr lang="en-US" sz="2400" dirty="0" err="1" smtClean="0"/>
              <a:t>pencegahan</a:t>
            </a:r>
            <a:r>
              <a:rPr lang="en-US" sz="2400" dirty="0" smtClean="0"/>
              <a:t>. </a:t>
            </a:r>
            <a:r>
              <a:rPr lang="en-US" sz="2400" dirty="0" err="1" smtClean="0"/>
              <a:t>Mencakup</a:t>
            </a:r>
            <a:r>
              <a:rPr lang="en-US" sz="2400" dirty="0" smtClean="0"/>
              <a:t> </a:t>
            </a:r>
            <a:r>
              <a:rPr lang="en-US" sz="2400" dirty="0" err="1" smtClean="0"/>
              <a:t>beberapa</a:t>
            </a:r>
            <a:r>
              <a:rPr lang="en-US" sz="2400" dirty="0" smtClean="0"/>
              <a:t> </a:t>
            </a:r>
            <a:r>
              <a:rPr lang="en-US" sz="2400" dirty="0" err="1" smtClean="0"/>
              <a:t>hal</a:t>
            </a:r>
            <a:r>
              <a:rPr lang="en-US" sz="2400" dirty="0" smtClean="0"/>
              <a:t> </a:t>
            </a:r>
            <a:r>
              <a:rPr lang="en-US" sz="2400" dirty="0" err="1" smtClean="0"/>
              <a:t>sebagai</a:t>
            </a:r>
            <a:r>
              <a:rPr lang="en-US" sz="2400" dirty="0" smtClean="0"/>
              <a:t> </a:t>
            </a:r>
            <a:r>
              <a:rPr lang="en-US" sz="2400" dirty="0" err="1" smtClean="0"/>
              <a:t>berikut</a:t>
            </a:r>
            <a:r>
              <a:rPr lang="en-US" sz="2400" dirty="0" smtClean="0"/>
              <a:t>:</a:t>
            </a:r>
          </a:p>
          <a:p>
            <a:pPr lvl="1">
              <a:lnSpc>
                <a:spcPct val="80000"/>
              </a:lnSpc>
            </a:pPr>
            <a:r>
              <a:rPr lang="en-US" dirty="0" err="1" smtClean="0"/>
              <a:t>mengumpulkan</a:t>
            </a:r>
            <a:r>
              <a:rPr lang="en-US" dirty="0" smtClean="0"/>
              <a:t> </a:t>
            </a:r>
            <a:r>
              <a:rPr lang="en-US" dirty="0" err="1" smtClean="0"/>
              <a:t>informasi</a:t>
            </a:r>
            <a:r>
              <a:rPr lang="en-US" dirty="0" smtClean="0"/>
              <a:t> / data </a:t>
            </a:r>
            <a:r>
              <a:rPr lang="en-US" dirty="0" err="1" smtClean="0"/>
              <a:t>tentang</a:t>
            </a:r>
            <a:r>
              <a:rPr lang="en-US" dirty="0" smtClean="0"/>
              <a:t> </a:t>
            </a:r>
            <a:r>
              <a:rPr lang="en-US" dirty="0" err="1" smtClean="0"/>
              <a:t>kemajuan</a:t>
            </a:r>
            <a:r>
              <a:rPr lang="en-US" dirty="0" smtClean="0"/>
              <a:t> </a:t>
            </a:r>
            <a:r>
              <a:rPr lang="en-US" dirty="0" err="1" smtClean="0"/>
              <a:t>pelaksanaan</a:t>
            </a:r>
            <a:r>
              <a:rPr lang="en-US" dirty="0" smtClean="0"/>
              <a:t> / </a:t>
            </a:r>
            <a:r>
              <a:rPr lang="en-US" dirty="0" err="1" smtClean="0"/>
              <a:t>hasil</a:t>
            </a:r>
            <a:endParaRPr lang="en-US" dirty="0" smtClean="0"/>
          </a:p>
          <a:p>
            <a:pPr lvl="1">
              <a:lnSpc>
                <a:spcPct val="80000"/>
              </a:lnSpc>
            </a:pPr>
            <a:r>
              <a:rPr lang="en-US" dirty="0" err="1" smtClean="0"/>
              <a:t>Membandingkan</a:t>
            </a:r>
            <a:r>
              <a:rPr lang="en-US" dirty="0" smtClean="0"/>
              <a:t> </a:t>
            </a:r>
            <a:r>
              <a:rPr lang="en-US" dirty="0" err="1" smtClean="0"/>
              <a:t>pelaksanaan</a:t>
            </a:r>
            <a:r>
              <a:rPr lang="en-US" dirty="0" smtClean="0"/>
              <a:t> / </a:t>
            </a:r>
            <a:r>
              <a:rPr lang="en-US" dirty="0" err="1" smtClean="0"/>
              <a:t>hasil</a:t>
            </a:r>
            <a:r>
              <a:rPr lang="en-US" dirty="0" smtClean="0"/>
              <a:t> </a:t>
            </a:r>
            <a:r>
              <a:rPr lang="en-US" dirty="0" err="1" smtClean="0"/>
              <a:t>dengan</a:t>
            </a:r>
            <a:r>
              <a:rPr lang="en-US" dirty="0" smtClean="0"/>
              <a:t> </a:t>
            </a:r>
            <a:r>
              <a:rPr lang="en-US" dirty="0" err="1" smtClean="0"/>
              <a:t>sasaran</a:t>
            </a:r>
            <a:r>
              <a:rPr lang="en-US" dirty="0" smtClean="0"/>
              <a:t> yang </a:t>
            </a:r>
            <a:r>
              <a:rPr lang="en-US" dirty="0" err="1" smtClean="0"/>
              <a:t>telah</a:t>
            </a:r>
            <a:r>
              <a:rPr lang="en-US" dirty="0" smtClean="0"/>
              <a:t> </a:t>
            </a:r>
            <a:r>
              <a:rPr lang="en-US" dirty="0" err="1" smtClean="0"/>
              <a:t>ditentukan</a:t>
            </a:r>
            <a:r>
              <a:rPr lang="en-US" dirty="0" smtClean="0"/>
              <a:t> </a:t>
            </a:r>
            <a:r>
              <a:rPr lang="en-US" dirty="0" err="1" smtClean="0"/>
              <a:t>dalam</a:t>
            </a:r>
            <a:r>
              <a:rPr lang="en-US" dirty="0" smtClean="0"/>
              <a:t> </a:t>
            </a:r>
            <a:r>
              <a:rPr lang="en-US" dirty="0" err="1" smtClean="0"/>
              <a:t>rencana</a:t>
            </a:r>
            <a:r>
              <a:rPr lang="en-US" dirty="0" smtClean="0"/>
              <a:t> </a:t>
            </a:r>
            <a:r>
              <a:rPr lang="en-US" dirty="0" err="1" smtClean="0"/>
              <a:t>serta</a:t>
            </a:r>
            <a:r>
              <a:rPr lang="en-US" dirty="0" smtClean="0"/>
              <a:t> </a:t>
            </a:r>
            <a:r>
              <a:rPr lang="en-US" dirty="0" err="1" smtClean="0"/>
              <a:t>melihat</a:t>
            </a:r>
            <a:r>
              <a:rPr lang="en-US" dirty="0" smtClean="0"/>
              <a:t> </a:t>
            </a:r>
            <a:r>
              <a:rPr lang="en-US" dirty="0" err="1" smtClean="0"/>
              <a:t>apakah</a:t>
            </a:r>
            <a:r>
              <a:rPr lang="en-US" dirty="0" smtClean="0"/>
              <a:t> </a:t>
            </a:r>
            <a:r>
              <a:rPr lang="en-US" dirty="0" err="1" smtClean="0"/>
              <a:t>terjadi</a:t>
            </a:r>
            <a:r>
              <a:rPr lang="en-US" dirty="0" smtClean="0"/>
              <a:t> </a:t>
            </a:r>
            <a:r>
              <a:rPr lang="en-US" dirty="0" err="1" smtClean="0"/>
              <a:t>penyimpangan</a:t>
            </a:r>
            <a:r>
              <a:rPr lang="en-US" dirty="0" smtClean="0"/>
              <a:t> </a:t>
            </a:r>
          </a:p>
          <a:p>
            <a:pPr lvl="1">
              <a:lnSpc>
                <a:spcPct val="80000"/>
              </a:lnSpc>
            </a:pPr>
            <a:r>
              <a:rPr lang="en-US" dirty="0" err="1" smtClean="0"/>
              <a:t>Menganalisa</a:t>
            </a:r>
            <a:r>
              <a:rPr lang="en-US" dirty="0" smtClean="0"/>
              <a:t> </a:t>
            </a:r>
            <a:r>
              <a:rPr lang="en-US" dirty="0" err="1" smtClean="0"/>
              <a:t>penyimpangan</a:t>
            </a:r>
            <a:r>
              <a:rPr lang="en-US" dirty="0" smtClean="0"/>
              <a:t> yang </a:t>
            </a:r>
            <a:r>
              <a:rPr lang="en-US" dirty="0" err="1" smtClean="0"/>
              <a:t>terjadi</a:t>
            </a:r>
            <a:r>
              <a:rPr lang="en-US" dirty="0" smtClean="0"/>
              <a:t> </a:t>
            </a:r>
            <a:r>
              <a:rPr lang="en-US" dirty="0" err="1" smtClean="0"/>
              <a:t>serta</a:t>
            </a:r>
            <a:r>
              <a:rPr lang="en-US" dirty="0" smtClean="0"/>
              <a:t> </a:t>
            </a:r>
            <a:r>
              <a:rPr lang="en-US" dirty="0" err="1" smtClean="0"/>
              <a:t>mencari</a:t>
            </a:r>
            <a:r>
              <a:rPr lang="en-US" dirty="0" smtClean="0"/>
              <a:t> </a:t>
            </a:r>
            <a:r>
              <a:rPr lang="en-US" dirty="0" err="1" smtClean="0"/>
              <a:t>sebab-sebabnya</a:t>
            </a:r>
            <a:endParaRPr lang="en-US" dirty="0" smtClean="0"/>
          </a:p>
          <a:p>
            <a:pPr lvl="1">
              <a:lnSpc>
                <a:spcPct val="80000"/>
              </a:lnSpc>
            </a:pPr>
            <a:r>
              <a:rPr lang="en-US" dirty="0" err="1" smtClean="0"/>
              <a:t>Mengambil</a:t>
            </a:r>
            <a:r>
              <a:rPr lang="en-US" dirty="0" smtClean="0"/>
              <a:t> </a:t>
            </a:r>
            <a:r>
              <a:rPr lang="en-US" dirty="0" err="1" smtClean="0"/>
              <a:t>tindakan</a:t>
            </a:r>
            <a:r>
              <a:rPr lang="en-US" dirty="0" smtClean="0"/>
              <a:t> yang </a:t>
            </a:r>
            <a:r>
              <a:rPr lang="en-US" dirty="0" err="1" smtClean="0"/>
              <a:t>perlu</a:t>
            </a:r>
            <a:r>
              <a:rPr lang="en-US" dirty="0" smtClean="0"/>
              <a:t> </a:t>
            </a:r>
            <a:r>
              <a:rPr lang="en-US" dirty="0" err="1" smtClean="0"/>
              <a:t>untuk</a:t>
            </a:r>
            <a:r>
              <a:rPr lang="en-US" dirty="0" smtClean="0"/>
              <a:t> </a:t>
            </a:r>
            <a:r>
              <a:rPr lang="en-US" dirty="0" err="1" smtClean="0"/>
              <a:t>memperbaiki</a:t>
            </a:r>
            <a:r>
              <a:rPr lang="en-US" dirty="0" smtClean="0"/>
              <a:t> </a:t>
            </a:r>
            <a:r>
              <a:rPr lang="en-US" dirty="0" err="1" smtClean="0"/>
              <a:t>kesalahan</a:t>
            </a:r>
            <a:r>
              <a:rPr lang="en-US" dirty="0" smtClean="0"/>
              <a:t>, </a:t>
            </a:r>
            <a:r>
              <a:rPr lang="en-US" dirty="0" err="1" smtClean="0"/>
              <a:t>mencagah</a:t>
            </a:r>
            <a:r>
              <a:rPr lang="en-US" dirty="0" smtClean="0"/>
              <a:t> </a:t>
            </a:r>
            <a:r>
              <a:rPr lang="en-US" dirty="0" err="1" smtClean="0"/>
              <a:t>semakin</a:t>
            </a:r>
            <a:r>
              <a:rPr lang="en-US" dirty="0" smtClean="0"/>
              <a:t> </a:t>
            </a:r>
            <a:r>
              <a:rPr lang="en-US" dirty="0" err="1" smtClean="0"/>
              <a:t>meluasnya</a:t>
            </a:r>
            <a:r>
              <a:rPr lang="en-US" dirty="0" smtClean="0"/>
              <a:t> </a:t>
            </a:r>
            <a:r>
              <a:rPr lang="en-US" dirty="0" err="1" smtClean="0"/>
              <a:t>penyimpangan</a:t>
            </a:r>
            <a:r>
              <a:rPr lang="en-US" dirty="0" smtClean="0"/>
              <a:t> </a:t>
            </a:r>
            <a:r>
              <a:rPr lang="en-US" dirty="0" err="1" smtClean="0"/>
              <a:t>ataupun</a:t>
            </a:r>
            <a:r>
              <a:rPr lang="en-US" dirty="0" smtClean="0"/>
              <a:t> </a:t>
            </a:r>
            <a:r>
              <a:rPr lang="en-US" dirty="0" err="1" smtClean="0"/>
              <a:t>meningkatkan</a:t>
            </a:r>
            <a:r>
              <a:rPr lang="en-US" dirty="0" smtClean="0"/>
              <a:t> </a:t>
            </a:r>
            <a:r>
              <a:rPr lang="en-US" dirty="0" err="1" smtClean="0"/>
              <a:t>hasil</a:t>
            </a:r>
            <a:r>
              <a:rPr lang="en-US" dirty="0" smtClean="0"/>
              <a:t> </a:t>
            </a:r>
            <a:r>
              <a:rPr lang="en-US" dirty="0" err="1" smtClean="0"/>
              <a:t>pelaksanaan</a:t>
            </a:r>
            <a:r>
              <a:rPr lang="en-US" dirty="0" smtClean="0"/>
              <a:t> </a:t>
            </a:r>
            <a:r>
              <a:rPr lang="en-US" dirty="0" err="1" smtClean="0"/>
              <a:t>tugas</a:t>
            </a:r>
            <a:r>
              <a:rPr lang="en-US" dirty="0" smtClean="0"/>
              <a:t>.</a:t>
            </a:r>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Oval 4"/>
          <p:cNvSpPr>
            <a:spLocks noChangeArrowheads="1"/>
          </p:cNvSpPr>
          <p:nvPr/>
        </p:nvSpPr>
        <p:spPr bwMode="auto">
          <a:xfrm>
            <a:off x="1219200" y="838200"/>
            <a:ext cx="2362200" cy="914400"/>
          </a:xfrm>
          <a:prstGeom prst="ellipse">
            <a:avLst/>
          </a:prstGeom>
          <a:solidFill>
            <a:schemeClr val="accent1"/>
          </a:solidFill>
          <a:ln w="9525">
            <a:solidFill>
              <a:srgbClr val="000000"/>
            </a:solidFill>
            <a:round/>
            <a:headEnd/>
            <a:tailEnd/>
          </a:ln>
        </p:spPr>
        <p:txBody>
          <a:bodyPr/>
          <a:lstStyle/>
          <a:p>
            <a:r>
              <a:rPr lang="en-US" sz="2400"/>
              <a:t>Controling</a:t>
            </a:r>
          </a:p>
        </p:txBody>
      </p:sp>
      <p:sp>
        <p:nvSpPr>
          <p:cNvPr id="18439" name="Line 7"/>
          <p:cNvSpPr>
            <a:spLocks noChangeShapeType="1"/>
          </p:cNvSpPr>
          <p:nvPr/>
        </p:nvSpPr>
        <p:spPr bwMode="auto">
          <a:xfrm>
            <a:off x="3581400" y="1219200"/>
            <a:ext cx="533400" cy="0"/>
          </a:xfrm>
          <a:prstGeom prst="line">
            <a:avLst/>
          </a:prstGeom>
          <a:noFill/>
          <a:ln w="9525">
            <a:solidFill>
              <a:schemeClr val="tx1"/>
            </a:solidFill>
            <a:round/>
            <a:headEnd/>
            <a:tailEnd type="triangle" w="med" len="med"/>
          </a:ln>
          <a:effectLst/>
        </p:spPr>
        <p:txBody>
          <a:bodyPr/>
          <a:lstStyle/>
          <a:p>
            <a:endParaRPr lang="id-ID"/>
          </a:p>
        </p:txBody>
      </p:sp>
      <p:sp>
        <p:nvSpPr>
          <p:cNvPr id="18440" name="Rectangle 8"/>
          <p:cNvSpPr>
            <a:spLocks noChangeArrowheads="1"/>
          </p:cNvSpPr>
          <p:nvPr/>
        </p:nvSpPr>
        <p:spPr bwMode="auto">
          <a:xfrm>
            <a:off x="4114800" y="838200"/>
            <a:ext cx="1447800" cy="609600"/>
          </a:xfrm>
          <a:prstGeom prst="rect">
            <a:avLst/>
          </a:prstGeom>
          <a:solidFill>
            <a:schemeClr val="accent1"/>
          </a:solidFill>
          <a:ln w="9525">
            <a:solidFill>
              <a:schemeClr val="tx1"/>
            </a:solidFill>
            <a:miter lim="800000"/>
            <a:headEnd/>
            <a:tailEnd/>
          </a:ln>
          <a:effectLst/>
        </p:spPr>
        <p:txBody>
          <a:bodyPr wrap="none" anchor="ctr"/>
          <a:lstStyle/>
          <a:p>
            <a:pPr algn="ctr"/>
            <a:r>
              <a:rPr lang="en-US"/>
              <a:t>Pengendalian</a:t>
            </a:r>
          </a:p>
        </p:txBody>
      </p:sp>
      <p:sp>
        <p:nvSpPr>
          <p:cNvPr id="18443" name="Line 11"/>
          <p:cNvSpPr>
            <a:spLocks noChangeShapeType="1"/>
          </p:cNvSpPr>
          <p:nvPr/>
        </p:nvSpPr>
        <p:spPr bwMode="auto">
          <a:xfrm flipV="1">
            <a:off x="5562600" y="1066800"/>
            <a:ext cx="457200" cy="0"/>
          </a:xfrm>
          <a:prstGeom prst="line">
            <a:avLst/>
          </a:prstGeom>
          <a:noFill/>
          <a:ln w="9525">
            <a:solidFill>
              <a:schemeClr val="tx1"/>
            </a:solidFill>
            <a:round/>
            <a:headEnd/>
            <a:tailEnd type="triangle" w="med" len="med"/>
          </a:ln>
          <a:effectLst/>
        </p:spPr>
        <p:txBody>
          <a:bodyPr/>
          <a:lstStyle/>
          <a:p>
            <a:endParaRPr lang="id-ID"/>
          </a:p>
        </p:txBody>
      </p:sp>
      <p:sp>
        <p:nvSpPr>
          <p:cNvPr id="18444" name="Rectangle 12"/>
          <p:cNvSpPr>
            <a:spLocks noChangeArrowheads="1"/>
          </p:cNvSpPr>
          <p:nvPr/>
        </p:nvSpPr>
        <p:spPr bwMode="auto">
          <a:xfrm>
            <a:off x="6096000" y="609600"/>
            <a:ext cx="1752600" cy="609600"/>
          </a:xfrm>
          <a:prstGeom prst="rect">
            <a:avLst/>
          </a:prstGeom>
          <a:solidFill>
            <a:schemeClr val="accent1"/>
          </a:solidFill>
          <a:ln w="9525">
            <a:solidFill>
              <a:schemeClr val="tx1"/>
            </a:solidFill>
            <a:miter lim="800000"/>
            <a:headEnd/>
            <a:tailEnd/>
          </a:ln>
          <a:effectLst/>
        </p:spPr>
        <p:txBody>
          <a:bodyPr wrap="none" anchor="ctr"/>
          <a:lstStyle/>
          <a:p>
            <a:pPr algn="ctr"/>
            <a:r>
              <a:rPr lang="en-US"/>
              <a:t>Lebih luas </a:t>
            </a:r>
          </a:p>
          <a:p>
            <a:pPr algn="ctr"/>
            <a:r>
              <a:rPr lang="en-US"/>
              <a:t>dari pengawasan</a:t>
            </a:r>
          </a:p>
        </p:txBody>
      </p:sp>
      <p:sp>
        <p:nvSpPr>
          <p:cNvPr id="18445" name="Line 13"/>
          <p:cNvSpPr>
            <a:spLocks noChangeShapeType="1"/>
          </p:cNvSpPr>
          <p:nvPr/>
        </p:nvSpPr>
        <p:spPr bwMode="auto">
          <a:xfrm>
            <a:off x="6934200" y="1219200"/>
            <a:ext cx="0" cy="457200"/>
          </a:xfrm>
          <a:prstGeom prst="line">
            <a:avLst/>
          </a:prstGeom>
          <a:noFill/>
          <a:ln w="9525">
            <a:solidFill>
              <a:schemeClr val="tx1"/>
            </a:solidFill>
            <a:round/>
            <a:headEnd/>
            <a:tailEnd type="triangle" w="med" len="med"/>
          </a:ln>
          <a:effectLst/>
        </p:spPr>
        <p:txBody>
          <a:bodyPr/>
          <a:lstStyle/>
          <a:p>
            <a:endParaRPr lang="id-ID"/>
          </a:p>
        </p:txBody>
      </p:sp>
      <p:sp>
        <p:nvSpPr>
          <p:cNvPr id="18446" name="Rectangle 14"/>
          <p:cNvSpPr>
            <a:spLocks noChangeArrowheads="1"/>
          </p:cNvSpPr>
          <p:nvPr/>
        </p:nvSpPr>
        <p:spPr bwMode="auto">
          <a:xfrm>
            <a:off x="6019800" y="16764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a:r>
              <a:rPr lang="en-US"/>
              <a:t>Mengumpulkan </a:t>
            </a:r>
          </a:p>
          <a:p>
            <a:pPr algn="ctr"/>
            <a:r>
              <a:rPr lang="en-US"/>
              <a:t>data </a:t>
            </a:r>
          </a:p>
        </p:txBody>
      </p:sp>
      <p:sp>
        <p:nvSpPr>
          <p:cNvPr id="18447" name="Line 15"/>
          <p:cNvSpPr>
            <a:spLocks noChangeShapeType="1"/>
          </p:cNvSpPr>
          <p:nvPr/>
        </p:nvSpPr>
        <p:spPr bwMode="auto">
          <a:xfrm>
            <a:off x="6934200" y="2286000"/>
            <a:ext cx="0" cy="457200"/>
          </a:xfrm>
          <a:prstGeom prst="line">
            <a:avLst/>
          </a:prstGeom>
          <a:noFill/>
          <a:ln w="9525">
            <a:solidFill>
              <a:schemeClr val="tx1"/>
            </a:solidFill>
            <a:round/>
            <a:headEnd/>
            <a:tailEnd type="triangle" w="med" len="med"/>
          </a:ln>
          <a:effectLst/>
        </p:spPr>
        <p:txBody>
          <a:bodyPr/>
          <a:lstStyle/>
          <a:p>
            <a:endParaRPr lang="id-ID"/>
          </a:p>
        </p:txBody>
      </p:sp>
      <p:sp>
        <p:nvSpPr>
          <p:cNvPr id="18448" name="Rectangle 16"/>
          <p:cNvSpPr>
            <a:spLocks noChangeArrowheads="1"/>
          </p:cNvSpPr>
          <p:nvPr/>
        </p:nvSpPr>
        <p:spPr bwMode="auto">
          <a:xfrm>
            <a:off x="6096000" y="2743200"/>
            <a:ext cx="1752600" cy="990600"/>
          </a:xfrm>
          <a:prstGeom prst="rect">
            <a:avLst/>
          </a:prstGeom>
          <a:solidFill>
            <a:schemeClr val="accent1"/>
          </a:solidFill>
          <a:ln w="9525">
            <a:solidFill>
              <a:schemeClr val="tx1"/>
            </a:solidFill>
            <a:miter lim="800000"/>
            <a:headEnd/>
            <a:tailEnd/>
          </a:ln>
          <a:effectLst/>
        </p:spPr>
        <p:txBody>
          <a:bodyPr wrap="none" anchor="ctr"/>
          <a:lstStyle/>
          <a:p>
            <a:pPr algn="ctr"/>
            <a:r>
              <a:rPr lang="en-US"/>
              <a:t>Membandingkan</a:t>
            </a:r>
          </a:p>
          <a:p>
            <a:pPr algn="ctr"/>
            <a:r>
              <a:rPr lang="en-US"/>
              <a:t> hasil</a:t>
            </a:r>
          </a:p>
          <a:p>
            <a:pPr algn="ctr"/>
            <a:r>
              <a:rPr lang="en-US"/>
              <a:t> dengan sasaran</a:t>
            </a:r>
          </a:p>
        </p:txBody>
      </p:sp>
      <p:sp>
        <p:nvSpPr>
          <p:cNvPr id="18449" name="Line 17"/>
          <p:cNvSpPr>
            <a:spLocks noChangeShapeType="1"/>
          </p:cNvSpPr>
          <p:nvPr/>
        </p:nvSpPr>
        <p:spPr bwMode="auto">
          <a:xfrm>
            <a:off x="6934200" y="3733800"/>
            <a:ext cx="0" cy="533400"/>
          </a:xfrm>
          <a:prstGeom prst="line">
            <a:avLst/>
          </a:prstGeom>
          <a:noFill/>
          <a:ln w="9525">
            <a:solidFill>
              <a:schemeClr val="tx1"/>
            </a:solidFill>
            <a:round/>
            <a:headEnd/>
            <a:tailEnd type="triangle" w="med" len="med"/>
          </a:ln>
          <a:effectLst/>
        </p:spPr>
        <p:txBody>
          <a:bodyPr/>
          <a:lstStyle/>
          <a:p>
            <a:endParaRPr lang="id-ID"/>
          </a:p>
        </p:txBody>
      </p:sp>
      <p:sp>
        <p:nvSpPr>
          <p:cNvPr id="18450" name="Rectangle 18"/>
          <p:cNvSpPr>
            <a:spLocks noChangeArrowheads="1"/>
          </p:cNvSpPr>
          <p:nvPr/>
        </p:nvSpPr>
        <p:spPr bwMode="auto">
          <a:xfrm>
            <a:off x="6096000" y="4267200"/>
            <a:ext cx="1828800" cy="1219200"/>
          </a:xfrm>
          <a:prstGeom prst="rect">
            <a:avLst/>
          </a:prstGeom>
          <a:solidFill>
            <a:schemeClr val="accent1"/>
          </a:solidFill>
          <a:ln w="9525">
            <a:solidFill>
              <a:schemeClr val="tx1"/>
            </a:solidFill>
            <a:miter lim="800000"/>
            <a:headEnd/>
            <a:tailEnd/>
          </a:ln>
          <a:effectLst/>
        </p:spPr>
        <p:txBody>
          <a:bodyPr wrap="none" anchor="ctr"/>
          <a:lstStyle/>
          <a:p>
            <a:pPr algn="ctr"/>
            <a:r>
              <a:rPr lang="en-US"/>
              <a:t>Menganalisa </a:t>
            </a:r>
          </a:p>
          <a:p>
            <a:pPr algn="ctr"/>
            <a:r>
              <a:rPr lang="en-US"/>
              <a:t>Penyimpangan </a:t>
            </a:r>
          </a:p>
          <a:p>
            <a:pPr algn="ctr"/>
            <a:r>
              <a:rPr lang="en-US"/>
              <a:t>dan mencari</a:t>
            </a:r>
          </a:p>
          <a:p>
            <a:pPr algn="ctr"/>
            <a:r>
              <a:rPr lang="en-US"/>
              <a:t> penyebabnya</a:t>
            </a:r>
          </a:p>
        </p:txBody>
      </p:sp>
      <p:sp>
        <p:nvSpPr>
          <p:cNvPr id="18451" name="Line 19"/>
          <p:cNvSpPr>
            <a:spLocks noChangeShapeType="1"/>
          </p:cNvSpPr>
          <p:nvPr/>
        </p:nvSpPr>
        <p:spPr bwMode="auto">
          <a:xfrm flipH="1">
            <a:off x="5715000" y="4876800"/>
            <a:ext cx="381000" cy="0"/>
          </a:xfrm>
          <a:prstGeom prst="line">
            <a:avLst/>
          </a:prstGeom>
          <a:noFill/>
          <a:ln w="9525">
            <a:solidFill>
              <a:schemeClr val="tx1"/>
            </a:solidFill>
            <a:round/>
            <a:headEnd/>
            <a:tailEnd type="triangle" w="med" len="med"/>
          </a:ln>
          <a:effectLst/>
        </p:spPr>
        <p:txBody>
          <a:bodyPr/>
          <a:lstStyle/>
          <a:p>
            <a:endParaRPr lang="id-ID"/>
          </a:p>
        </p:txBody>
      </p:sp>
      <p:sp>
        <p:nvSpPr>
          <p:cNvPr id="18452" name="Rectangle 20"/>
          <p:cNvSpPr>
            <a:spLocks noChangeArrowheads="1"/>
          </p:cNvSpPr>
          <p:nvPr/>
        </p:nvSpPr>
        <p:spPr bwMode="auto">
          <a:xfrm>
            <a:off x="4191000" y="4343400"/>
            <a:ext cx="1524000" cy="990600"/>
          </a:xfrm>
          <a:prstGeom prst="rect">
            <a:avLst/>
          </a:prstGeom>
          <a:solidFill>
            <a:schemeClr val="accent1"/>
          </a:solidFill>
          <a:ln w="9525">
            <a:solidFill>
              <a:schemeClr val="tx1"/>
            </a:solidFill>
            <a:miter lim="800000"/>
            <a:headEnd/>
            <a:tailEnd/>
          </a:ln>
          <a:effectLst/>
        </p:spPr>
        <p:txBody>
          <a:bodyPr wrap="none" anchor="ctr"/>
          <a:lstStyle/>
          <a:p>
            <a:pPr algn="ctr"/>
            <a:r>
              <a:rPr lang="en-US"/>
              <a:t>Mengambil </a:t>
            </a:r>
          </a:p>
          <a:p>
            <a:pPr algn="ctr"/>
            <a:r>
              <a:rPr lang="en-US"/>
              <a:t>Tindakan</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id-ID" dirty="0" smtClean="0"/>
              <a:t>Tujuan dari proses manajemen adalah :</a:t>
            </a:r>
            <a:endParaRPr lang="id-ID" dirty="0"/>
          </a:p>
        </p:txBody>
      </p:sp>
      <p:sp>
        <p:nvSpPr>
          <p:cNvPr id="3" name="Content Placeholder 2"/>
          <p:cNvSpPr>
            <a:spLocks noGrp="1"/>
          </p:cNvSpPr>
          <p:nvPr>
            <p:ph idx="1"/>
          </p:nvPr>
        </p:nvSpPr>
        <p:spPr/>
        <p:txBody>
          <a:bodyPr>
            <a:normAutofit fontScale="85000" lnSpcReduction="10000"/>
          </a:bodyPr>
          <a:lstStyle/>
          <a:p>
            <a:r>
              <a:rPr lang="id-ID" dirty="0" smtClean="0"/>
              <a:t>Mengubah sumber daya yang tersedia bagi seorang penyelia menjadi hasil akhir yang bermanfaat. </a:t>
            </a:r>
          </a:p>
          <a:p>
            <a:pPr marL="547688" indent="-7938">
              <a:buNone/>
            </a:pPr>
            <a:r>
              <a:rPr lang="id-ID" dirty="0" smtClean="0"/>
              <a:t>Dengan kata lain, penyelia bertanggung jawab untuk mengawasi proses transformasi semua masukkan menjadi keluaran dari bagiannya, hasil akhir atau output ini berupa produk atau jasa. Proses manajemen diharapkan dapat menjamin bahwa hasil tersebut paling tidak  sama nilainya dengan biaya gabungan antara sumber daya awal dengan biaya untuk menjalankan prosesnya, dalam suatu organisai bisnis, laba diperoleh bila hasil akhir dapat dijual dengan harga diatas biaya pengadaaan, bila terjadi sebaliknya maka organisasi tersebut mengalami rugi.</a:t>
            </a:r>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Prinsip-prinsip manajemen :</a:t>
            </a:r>
            <a:endParaRPr lang="id-ID" dirty="0"/>
          </a:p>
        </p:txBody>
      </p:sp>
      <p:sp>
        <p:nvSpPr>
          <p:cNvPr id="3" name="Content Placeholder 2"/>
          <p:cNvSpPr>
            <a:spLocks noGrp="1"/>
          </p:cNvSpPr>
          <p:nvPr>
            <p:ph idx="1"/>
          </p:nvPr>
        </p:nvSpPr>
        <p:spPr/>
        <p:txBody>
          <a:bodyPr/>
          <a:lstStyle/>
          <a:p>
            <a:r>
              <a:rPr lang="id-ID" dirty="0" smtClean="0"/>
              <a:t>merupakan pedoman pokok bagi keputusan dan tindakan penyeliaan. </a:t>
            </a:r>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Penyelia adalah seorang manajer </a:t>
            </a:r>
            <a:endParaRPr lang="id-ID" dirty="0"/>
          </a:p>
        </p:txBody>
      </p:sp>
      <p:sp>
        <p:nvSpPr>
          <p:cNvPr id="3" name="Content Placeholder 2"/>
          <p:cNvSpPr>
            <a:spLocks noGrp="1"/>
          </p:cNvSpPr>
          <p:nvPr>
            <p:ph idx="1"/>
          </p:nvPr>
        </p:nvSpPr>
        <p:spPr/>
        <p:txBody>
          <a:bodyPr/>
          <a:lstStyle/>
          <a:p>
            <a:r>
              <a:rPr lang="id-ID" dirty="0" smtClean="0"/>
              <a:t>karena seorang penyelia mengupayakan agar segala sesuatunya dapat terlaksana lebih baik dalam sebuah oranisasi</a:t>
            </a:r>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43956" cy="1143000"/>
          </a:xfrm>
        </p:spPr>
        <p:txBody>
          <a:bodyPr>
            <a:normAutofit fontScale="90000"/>
          </a:bodyPr>
          <a:lstStyle/>
          <a:p>
            <a:pPr algn="l"/>
            <a:r>
              <a:rPr lang="id-ID" sz="3600" dirty="0" smtClean="0"/>
              <a:t>Hubungan prinsip-prinsip manajemen dengan proses manajemen adalah </a:t>
            </a:r>
            <a:endParaRPr lang="id-ID" sz="3600" dirty="0"/>
          </a:p>
        </p:txBody>
      </p:sp>
      <p:sp>
        <p:nvSpPr>
          <p:cNvPr id="3" name="Content Placeholder 2"/>
          <p:cNvSpPr>
            <a:spLocks noGrp="1"/>
          </p:cNvSpPr>
          <p:nvPr>
            <p:ph idx="1"/>
          </p:nvPr>
        </p:nvSpPr>
        <p:spPr/>
        <p:txBody>
          <a:bodyPr/>
          <a:lstStyle/>
          <a:p>
            <a:r>
              <a:rPr lang="id-ID" dirty="0" smtClean="0"/>
              <a:t>Prinsip-prinsip manajemen adalah pedoman yang dapat diterapkan dimanapun untuk melangsungkan proses manajemen. </a:t>
            </a:r>
          </a:p>
          <a:p>
            <a:r>
              <a:rPr lang="id-ID" dirty="0" smtClean="0"/>
              <a:t>Prinsip-prinsip manajemen terdiri atas sejumlah pedoman praktis yang mencakup esensi manajemen. </a:t>
            </a:r>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274638"/>
            <a:ext cx="8686800" cy="1143000"/>
          </a:xfrm>
        </p:spPr>
        <p:txBody>
          <a:bodyPr>
            <a:normAutofit fontScale="90000"/>
          </a:bodyPr>
          <a:lstStyle/>
          <a:p>
            <a:r>
              <a:rPr lang="id-ID" dirty="0" smtClean="0"/>
              <a:t>Beberapa prinsip manajemen yang bermanfaat bagi para penyelia. </a:t>
            </a:r>
            <a:endParaRPr lang="id-ID" dirty="0"/>
          </a:p>
        </p:txBody>
      </p:sp>
      <p:sp>
        <p:nvSpPr>
          <p:cNvPr id="3" name="Content Placeholder 2"/>
          <p:cNvSpPr>
            <a:spLocks noGrp="1"/>
          </p:cNvSpPr>
          <p:nvPr>
            <p:ph idx="1"/>
          </p:nvPr>
        </p:nvSpPr>
        <p:spPr/>
        <p:txBody>
          <a:bodyPr>
            <a:normAutofit fontScale="77500" lnSpcReduction="20000"/>
          </a:bodyPr>
          <a:lstStyle/>
          <a:p>
            <a:pPr marL="651510" lvl="0" indent="-514350">
              <a:buFont typeface="+mj-lt"/>
              <a:buAutoNum type="arabicPeriod"/>
            </a:pPr>
            <a:r>
              <a:rPr lang="id-ID" dirty="0" smtClean="0"/>
              <a:t>Pembagian kerja</a:t>
            </a:r>
          </a:p>
          <a:p>
            <a:pPr marL="651510" lvl="0" indent="-514350">
              <a:buFont typeface="+mj-lt"/>
              <a:buAutoNum type="arabicPeriod"/>
            </a:pPr>
            <a:r>
              <a:rPr lang="id-ID" dirty="0" smtClean="0"/>
              <a:t>Hak manajerial</a:t>
            </a:r>
          </a:p>
          <a:p>
            <a:pPr marL="651510" lvl="0" indent="-514350">
              <a:buFont typeface="+mj-lt"/>
              <a:buAutoNum type="arabicPeriod"/>
            </a:pPr>
            <a:r>
              <a:rPr lang="id-ID" dirty="0" smtClean="0"/>
              <a:t>Wewenang Manajer</a:t>
            </a:r>
          </a:p>
          <a:p>
            <a:pPr marL="651510" lvl="0" indent="-514350">
              <a:buFont typeface="+mj-lt"/>
              <a:buAutoNum type="arabicPeriod"/>
            </a:pPr>
            <a:r>
              <a:rPr lang="id-ID" dirty="0" smtClean="0"/>
              <a:t>Kesatuan komando</a:t>
            </a:r>
          </a:p>
          <a:p>
            <a:pPr marL="651510" lvl="0" indent="-514350">
              <a:buFont typeface="+mj-lt"/>
              <a:buAutoNum type="arabicPeriod"/>
            </a:pPr>
            <a:r>
              <a:rPr lang="id-ID" dirty="0" smtClean="0"/>
              <a:t>Kesatuan arah</a:t>
            </a:r>
          </a:p>
          <a:p>
            <a:pPr marL="651510" lvl="0" indent="-514350">
              <a:buFont typeface="+mj-lt"/>
              <a:buAutoNum type="arabicPeriod"/>
            </a:pPr>
            <a:r>
              <a:rPr lang="id-ID" dirty="0" smtClean="0"/>
              <a:t>Pengutamaan kepentingan organisasi</a:t>
            </a:r>
          </a:p>
          <a:p>
            <a:pPr marL="651510" lvl="0" indent="-514350">
              <a:buFont typeface="+mj-lt"/>
              <a:buAutoNum type="arabicPeriod"/>
            </a:pPr>
            <a:r>
              <a:rPr lang="id-ID" dirty="0" smtClean="0"/>
              <a:t>Pembayaran dan imbalan harus mencerminkan upaya dari setiap orang dan yang lebih penting mencerminkan kontribusi masing masing orang terhadap tujuan organisasi. </a:t>
            </a:r>
          </a:p>
          <a:p>
            <a:pPr marL="651510" lvl="0" indent="-514350">
              <a:buFont typeface="+mj-lt"/>
              <a:buAutoNum type="arabicPeriod"/>
            </a:pPr>
            <a:r>
              <a:rPr lang="id-ID" dirty="0" smtClean="0"/>
              <a:t>Rantai komando</a:t>
            </a:r>
          </a:p>
          <a:p>
            <a:pPr marL="651510" lvl="0" indent="-514350">
              <a:buFont typeface="+mj-lt"/>
              <a:buAutoNum type="arabicPeriod"/>
            </a:pPr>
            <a:r>
              <a:rPr lang="id-ID" dirty="0" smtClean="0"/>
              <a:t>Bahan – bahan harus berada pada tempatnya yang benar</a:t>
            </a:r>
          </a:p>
          <a:p>
            <a:pPr marL="651510" lvl="0" indent="-514350">
              <a:buFont typeface="+mj-lt"/>
              <a:buAutoNum type="arabicPeriod"/>
            </a:pPr>
            <a:r>
              <a:rPr lang="id-ID" dirty="0" smtClean="0"/>
              <a:t>Keadilan</a:t>
            </a:r>
          </a:p>
          <a:p>
            <a:pPr marL="651510" lvl="0" indent="-514350">
              <a:buFont typeface="+mj-lt"/>
              <a:buAutoNum type="arabicPeriod"/>
            </a:pPr>
            <a:r>
              <a:rPr lang="id-ID" dirty="0" smtClean="0"/>
              <a:t>Manajer harus memacu inisiatif dikalangan karyawan.  </a:t>
            </a:r>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1. Pembagian kerja yaitu </a:t>
            </a:r>
            <a:endParaRPr lang="id-ID" dirty="0"/>
          </a:p>
        </p:txBody>
      </p:sp>
      <p:sp>
        <p:nvSpPr>
          <p:cNvPr id="3" name="Content Placeholder 2"/>
          <p:cNvSpPr>
            <a:spLocks noGrp="1"/>
          </p:cNvSpPr>
          <p:nvPr>
            <p:ph idx="1"/>
          </p:nvPr>
        </p:nvSpPr>
        <p:spPr/>
        <p:txBody>
          <a:bodyPr>
            <a:normAutofit/>
          </a:bodyPr>
          <a:lstStyle/>
          <a:p>
            <a:pPr marL="82550" lvl="0" indent="0">
              <a:buNone/>
            </a:pPr>
            <a:r>
              <a:rPr lang="en-US" dirty="0" err="1" smtClean="0"/>
              <a:t>Pekerjaan</a:t>
            </a:r>
            <a:r>
              <a:rPr lang="id-ID" dirty="0" smtClean="0"/>
              <a:t>  </a:t>
            </a:r>
            <a:r>
              <a:rPr lang="en-US" dirty="0" err="1" smtClean="0"/>
              <a:t>harus</a:t>
            </a:r>
            <a:r>
              <a:rPr lang="en-US" dirty="0" smtClean="0"/>
              <a:t> </a:t>
            </a:r>
            <a:r>
              <a:rPr lang="en-US" dirty="0" err="1" smtClean="0"/>
              <a:t>dibagi-bagi</a:t>
            </a:r>
            <a:r>
              <a:rPr lang="en-US" dirty="0" smtClean="0"/>
              <a:t> agar </a:t>
            </a:r>
            <a:r>
              <a:rPr lang="en-US" dirty="0" err="1" smtClean="0"/>
              <a:t>setiap</a:t>
            </a:r>
            <a:r>
              <a:rPr lang="en-US" dirty="0" smtClean="0"/>
              <a:t> </a:t>
            </a:r>
            <a:r>
              <a:rPr lang="en-US" dirty="0" err="1" smtClean="0"/>
              <a:t>orang</a:t>
            </a:r>
            <a:r>
              <a:rPr lang="en-US" dirty="0" smtClean="0"/>
              <a:t> </a:t>
            </a:r>
            <a:r>
              <a:rPr lang="en-US" dirty="0" err="1" smtClean="0"/>
              <a:t>melakukan</a:t>
            </a:r>
            <a:r>
              <a:rPr lang="en-US" dirty="0" smtClean="0"/>
              <a:t> </a:t>
            </a:r>
            <a:r>
              <a:rPr lang="en-US" dirty="0" err="1" smtClean="0"/>
              <a:t>bagian</a:t>
            </a:r>
            <a:r>
              <a:rPr lang="en-US" dirty="0" smtClean="0"/>
              <a:t> </a:t>
            </a:r>
            <a:r>
              <a:rPr lang="en-US" dirty="0" err="1" smtClean="0"/>
              <a:t>tertentu</a:t>
            </a:r>
            <a:endParaRPr lang="id-ID" dirty="0" smtClean="0"/>
          </a:p>
          <a:p>
            <a:pPr marL="82550" lvl="0" indent="0">
              <a:buNone/>
            </a:pPr>
            <a:r>
              <a:rPr lang="en-US" dirty="0" err="1" smtClean="0"/>
              <a:t>Contoh</a:t>
            </a:r>
            <a:r>
              <a:rPr lang="en-US" dirty="0" smtClean="0"/>
              <a:t>; </a:t>
            </a:r>
            <a:r>
              <a:rPr lang="en-US" dirty="0" err="1" smtClean="0"/>
              <a:t>dalam</a:t>
            </a:r>
            <a:r>
              <a:rPr lang="en-US" dirty="0" smtClean="0"/>
              <a:t> </a:t>
            </a:r>
            <a:r>
              <a:rPr lang="en-US" dirty="0" err="1" smtClean="0"/>
              <a:t>pekerjaan</a:t>
            </a:r>
            <a:r>
              <a:rPr lang="en-US" dirty="0" smtClean="0"/>
              <a:t> </a:t>
            </a:r>
            <a:r>
              <a:rPr lang="en-US" dirty="0" err="1" smtClean="0"/>
              <a:t>di</a:t>
            </a:r>
            <a:r>
              <a:rPr lang="en-US" dirty="0" smtClean="0"/>
              <a:t> </a:t>
            </a:r>
            <a:r>
              <a:rPr lang="en-US" dirty="0" err="1" smtClean="0"/>
              <a:t>kantor</a:t>
            </a:r>
            <a:r>
              <a:rPr lang="en-US" dirty="0" smtClean="0"/>
              <a:t> </a:t>
            </a:r>
            <a:r>
              <a:rPr lang="en-US" dirty="0" err="1" smtClean="0"/>
              <a:t>ada</a:t>
            </a:r>
            <a:r>
              <a:rPr lang="en-US" dirty="0" smtClean="0"/>
              <a:t> yang </a:t>
            </a:r>
            <a:r>
              <a:rPr lang="en-US" dirty="0" err="1" smtClean="0"/>
              <a:t>bertugas</a:t>
            </a:r>
            <a:r>
              <a:rPr lang="en-US" dirty="0" smtClean="0"/>
              <a:t> </a:t>
            </a:r>
            <a:r>
              <a:rPr lang="en-US" dirty="0" err="1" smtClean="0"/>
              <a:t>mencatat</a:t>
            </a:r>
            <a:r>
              <a:rPr lang="en-US" dirty="0" smtClean="0"/>
              <a:t> </a:t>
            </a:r>
            <a:r>
              <a:rPr lang="en-US" dirty="0" err="1" smtClean="0"/>
              <a:t>pesan</a:t>
            </a:r>
            <a:r>
              <a:rPr lang="en-US" dirty="0" smtClean="0"/>
              <a:t> – </a:t>
            </a:r>
            <a:r>
              <a:rPr lang="en-US" dirty="0" err="1" smtClean="0"/>
              <a:t>pesan</a:t>
            </a:r>
            <a:r>
              <a:rPr lang="en-US" dirty="0" smtClean="0"/>
              <a:t>, </a:t>
            </a:r>
            <a:r>
              <a:rPr lang="en-US" dirty="0" err="1" smtClean="0"/>
              <a:t>ada</a:t>
            </a:r>
            <a:r>
              <a:rPr lang="en-US" dirty="0" smtClean="0"/>
              <a:t> yang </a:t>
            </a:r>
            <a:r>
              <a:rPr lang="en-US" dirty="0" err="1" smtClean="0"/>
              <a:t>mengetik</a:t>
            </a:r>
            <a:r>
              <a:rPr lang="en-US" dirty="0" smtClean="0"/>
              <a:t> </a:t>
            </a:r>
            <a:r>
              <a:rPr lang="en-US" dirty="0" err="1" smtClean="0"/>
              <a:t>surat</a:t>
            </a:r>
            <a:r>
              <a:rPr lang="en-US" dirty="0" smtClean="0"/>
              <a:t>, </a:t>
            </a:r>
            <a:r>
              <a:rPr lang="en-US" dirty="0" err="1" smtClean="0"/>
              <a:t>dan</a:t>
            </a:r>
            <a:r>
              <a:rPr lang="en-US" dirty="0" smtClean="0"/>
              <a:t> </a:t>
            </a:r>
            <a:r>
              <a:rPr lang="en-US" dirty="0" err="1" smtClean="0"/>
              <a:t>ada</a:t>
            </a:r>
            <a:r>
              <a:rPr lang="en-US" dirty="0" smtClean="0"/>
              <a:t> yang </a:t>
            </a:r>
            <a:r>
              <a:rPr lang="en-US" dirty="0" err="1" smtClean="0"/>
              <a:t>mengarsip</a:t>
            </a:r>
            <a:r>
              <a:rPr lang="en-US" dirty="0" smtClean="0"/>
              <a:t> </a:t>
            </a:r>
            <a:r>
              <a:rPr lang="en-US" dirty="0" err="1" smtClean="0"/>
              <a:t>surat</a:t>
            </a:r>
            <a:r>
              <a:rPr lang="en-US" dirty="0" smtClean="0"/>
              <a:t> – </a:t>
            </a:r>
            <a:r>
              <a:rPr lang="en-US" dirty="0" err="1" smtClean="0"/>
              <a:t>surat</a:t>
            </a:r>
            <a:r>
              <a:rPr lang="en-US" dirty="0" smtClean="0"/>
              <a:t>. (Henri </a:t>
            </a:r>
            <a:r>
              <a:rPr lang="en-US" dirty="0" err="1" smtClean="0"/>
              <a:t>Fayol</a:t>
            </a:r>
            <a:r>
              <a:rPr lang="en-US" dirty="0" smtClean="0"/>
              <a:t> </a:t>
            </a:r>
            <a:r>
              <a:rPr lang="en-US" dirty="0" err="1" smtClean="0"/>
              <a:t>menyebutnya</a:t>
            </a:r>
            <a:r>
              <a:rPr lang="en-US" dirty="0" smtClean="0"/>
              <a:t> </a:t>
            </a:r>
            <a:r>
              <a:rPr lang="en-US" dirty="0" err="1" smtClean="0"/>
              <a:t>sebagai</a:t>
            </a:r>
            <a:r>
              <a:rPr lang="en-US" dirty="0" smtClean="0"/>
              <a:t> </a:t>
            </a:r>
            <a:r>
              <a:rPr lang="en-US" dirty="0" err="1" smtClean="0"/>
              <a:t>pembagian</a:t>
            </a:r>
            <a:r>
              <a:rPr lang="id-ID" dirty="0" smtClean="0"/>
              <a:t> </a:t>
            </a:r>
            <a:r>
              <a:rPr lang="en-US" dirty="0" err="1" smtClean="0"/>
              <a:t>kerja</a:t>
            </a:r>
            <a:r>
              <a:rPr lang="id-ID" dirty="0" smtClean="0"/>
              <a:t> </a:t>
            </a:r>
            <a:r>
              <a:rPr lang="en-US" dirty="0" err="1" smtClean="0"/>
              <a:t>dan</a:t>
            </a:r>
            <a:r>
              <a:rPr lang="id-ID" dirty="0" smtClean="0"/>
              <a:t> </a:t>
            </a:r>
            <a:r>
              <a:rPr lang="en-US" dirty="0" err="1" smtClean="0"/>
              <a:t>spesialisasi</a:t>
            </a:r>
            <a:r>
              <a:rPr lang="en-US" dirty="0" smtClean="0"/>
              <a:t>).</a:t>
            </a:r>
            <a:endParaRPr lang="id-ID" dirty="0" smtClean="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2. Hak manajerial yaitu </a:t>
            </a:r>
            <a:endParaRPr lang="id-ID" dirty="0"/>
          </a:p>
        </p:txBody>
      </p:sp>
      <p:sp>
        <p:nvSpPr>
          <p:cNvPr id="3" name="Content Placeholder 2"/>
          <p:cNvSpPr>
            <a:spLocks noGrp="1"/>
          </p:cNvSpPr>
          <p:nvPr>
            <p:ph idx="1"/>
          </p:nvPr>
        </p:nvSpPr>
        <p:spPr/>
        <p:txBody>
          <a:bodyPr>
            <a:normAutofit/>
          </a:bodyPr>
          <a:lstStyle/>
          <a:p>
            <a:pPr marL="82550" lvl="0" indent="0">
              <a:buNone/>
            </a:pPr>
            <a:r>
              <a:rPr lang="id-ID" dirty="0" smtClean="0"/>
              <a:t>Manajer harus memiliki hak untuk memberikan perintah dan instruksi, tetapi juga bertanggung jawab atas baik tidaknya pekerjaan dilaksanakan.</a:t>
            </a:r>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3. Wewenang Manajer yaitu </a:t>
            </a:r>
            <a:endParaRPr lang="id-ID" dirty="0"/>
          </a:p>
        </p:txBody>
      </p:sp>
      <p:sp>
        <p:nvSpPr>
          <p:cNvPr id="3" name="Content Placeholder 2"/>
          <p:cNvSpPr>
            <a:spLocks noGrp="1"/>
          </p:cNvSpPr>
          <p:nvPr>
            <p:ph idx="1"/>
          </p:nvPr>
        </p:nvSpPr>
        <p:spPr/>
        <p:txBody>
          <a:bodyPr>
            <a:normAutofit/>
          </a:bodyPr>
          <a:lstStyle/>
          <a:p>
            <a:pPr marL="82550" lvl="0" indent="0">
              <a:buNone/>
            </a:pPr>
            <a:r>
              <a:rPr lang="id-ID" dirty="0" smtClean="0"/>
              <a:t>Manajer bertanggung jawab untuk menerapkan disiplin dan membangun moral anak buahnya, tetapi sebaliknya dia juga harus konsekuen dengan kata-katanya. Dengan kata lain bila anda menghendaki loyalitas dan kerjasama dari para karyawan, anda juga harus loyal dan mau bekerja sama dengan mereka.</a:t>
            </a:r>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4. Kesatuan komando yaitu </a:t>
            </a:r>
            <a:endParaRPr lang="id-ID" dirty="0"/>
          </a:p>
        </p:txBody>
      </p:sp>
      <p:sp>
        <p:nvSpPr>
          <p:cNvPr id="3" name="Content Placeholder 2"/>
          <p:cNvSpPr>
            <a:spLocks noGrp="1"/>
          </p:cNvSpPr>
          <p:nvPr>
            <p:ph idx="1"/>
          </p:nvPr>
        </p:nvSpPr>
        <p:spPr/>
        <p:txBody>
          <a:bodyPr>
            <a:normAutofit/>
          </a:bodyPr>
          <a:lstStyle/>
          <a:p>
            <a:pPr marL="82550" lvl="0" indent="0">
              <a:buNone/>
            </a:pPr>
            <a:r>
              <a:rPr lang="id-ID" dirty="0" smtClean="0"/>
              <a:t>Seseorang hanya memiliki satu bos, pengalaman menunjukkan bahwa bila seseorang bertanggung jawab terhadap lebih dari satu orang atasan, maka ia akan mengalami kebingungan dan konflik.</a:t>
            </a:r>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5. Kesatuan arah yaitu </a:t>
            </a:r>
            <a:endParaRPr lang="id-ID" dirty="0"/>
          </a:p>
        </p:txBody>
      </p:sp>
      <p:sp>
        <p:nvSpPr>
          <p:cNvPr id="3" name="Content Placeholder 2"/>
          <p:cNvSpPr>
            <a:spLocks noGrp="1"/>
          </p:cNvSpPr>
          <p:nvPr>
            <p:ph idx="1"/>
          </p:nvPr>
        </p:nvSpPr>
        <p:spPr/>
        <p:txBody>
          <a:bodyPr>
            <a:normAutofit/>
          </a:bodyPr>
          <a:lstStyle/>
          <a:p>
            <a:pPr marL="82550" lvl="0" indent="0">
              <a:buNone/>
            </a:pPr>
            <a:r>
              <a:rPr lang="id-ID" dirty="0" smtClean="0"/>
              <a:t>Setiap organisasi harus memiliki hanya satu rencana induk dan satu perangkat tujuan yang harus dicapai. Kesatuan arah ini akan hilang bila bagian pembelian, misalnya; memperlambat keluaran dari bagian produksi karena ia membeli bahan – bahan dari pemasok yang lebih murah tapi tidak bisa dipercaya ketepatan waktu pengiriman barangnya. Padahal komitmen perusahaan adalah mengantarkan pesanan tepat pada waktunya.</a:t>
            </a:r>
          </a:p>
          <a:p>
            <a:endParaRPr lang="id-ID" dirty="0" smtClean="0"/>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6. Pengutamaan kepentingan organisasi yaitu </a:t>
            </a:r>
            <a:endParaRPr lang="id-ID" dirty="0"/>
          </a:p>
        </p:txBody>
      </p:sp>
      <p:sp>
        <p:nvSpPr>
          <p:cNvPr id="3" name="Content Placeholder 2"/>
          <p:cNvSpPr>
            <a:spLocks noGrp="1"/>
          </p:cNvSpPr>
          <p:nvPr>
            <p:ph idx="1"/>
          </p:nvPr>
        </p:nvSpPr>
        <p:spPr/>
        <p:txBody>
          <a:bodyPr>
            <a:normAutofit/>
          </a:bodyPr>
          <a:lstStyle/>
          <a:p>
            <a:pPr marL="82550" lvl="0" indent="0">
              <a:buNone/>
            </a:pPr>
            <a:r>
              <a:rPr lang="id-ID" dirty="0" smtClean="0"/>
              <a:t>Mirip dengan prinsip kesatuan arah adalah pernyataan fayol bahwa semua orang, khususnya manajer harus mendahulukan kepentingan organisasi diatas kepentingan pribadi. Jika orang yang berkuasa memaksakan kehendaknya sendiri maka akibatnya semua orang lain dalam organisasi itu akan menderita.</a:t>
            </a:r>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7. Pembayaran dan imbalan </a:t>
            </a:r>
            <a:endParaRPr lang="id-ID" dirty="0"/>
          </a:p>
        </p:txBody>
      </p:sp>
      <p:sp>
        <p:nvSpPr>
          <p:cNvPr id="3" name="Content Placeholder 2"/>
          <p:cNvSpPr>
            <a:spLocks noGrp="1"/>
          </p:cNvSpPr>
          <p:nvPr>
            <p:ph idx="1"/>
          </p:nvPr>
        </p:nvSpPr>
        <p:spPr/>
        <p:txBody>
          <a:bodyPr>
            <a:normAutofit/>
          </a:bodyPr>
          <a:lstStyle/>
          <a:p>
            <a:pPr marL="82550" lvl="0" indent="0">
              <a:buNone/>
            </a:pPr>
            <a:r>
              <a:rPr lang="id-ID" dirty="0" smtClean="0"/>
              <a:t>Pembayaran dan imbalan harus mencerminkan upaya dari setiap orang dan yang lebih penting mencerminkan kontribusi masing masing orang terhadap tujuan organisasi. Pada masa fayol gagasan untuk membayar karyawan berdasar prestasi  individu merupakan sesuatu yang baru. Pada saat itu pembayaran ditentukan oleh seorang manajer yang bisa saja cenderung berdasarkan favoritisme.</a:t>
            </a:r>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8. Rantai komando yaitu </a:t>
            </a:r>
            <a:endParaRPr lang="id-ID" dirty="0"/>
          </a:p>
        </p:txBody>
      </p:sp>
      <p:sp>
        <p:nvSpPr>
          <p:cNvPr id="3" name="Content Placeholder 2"/>
          <p:cNvSpPr>
            <a:spLocks noGrp="1"/>
          </p:cNvSpPr>
          <p:nvPr>
            <p:ph idx="1"/>
          </p:nvPr>
        </p:nvSpPr>
        <p:spPr/>
        <p:txBody>
          <a:bodyPr>
            <a:normAutofit fontScale="92500" lnSpcReduction="10000"/>
          </a:bodyPr>
          <a:lstStyle/>
          <a:p>
            <a:pPr marL="82550" lvl="0" indent="0">
              <a:buNone/>
            </a:pPr>
            <a:r>
              <a:rPr lang="id-ID" dirty="0" smtClean="0"/>
              <a:t>Perintah dan instruksi harus mengalir melalui rantai komando dari manajer yang lebih tinggi ke manajer yang lebih rendah. Fayol juga menyatakan  segala komunikasi dan keluhan resmi harus mengalir keatas melalui saluran yang sama. Namun demikian  dalam praktek terbukti ada baiknya mengembangkan pertukaran informasi kerja kearah samping, yaitu antar bagian. Masalah serius akan muncul bila seorang manajer melangkahi penyelia dengan cara memberi perintah langsung kepada karyawan atau seorang karyawan langsung mengadukan keluhannya kepada manajer.</a:t>
            </a:r>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Peran Penyelia</a:t>
            </a:r>
            <a:endParaRPr lang="id-ID" dirty="0"/>
          </a:p>
        </p:txBody>
      </p:sp>
      <p:sp>
        <p:nvSpPr>
          <p:cNvPr id="3" name="Content Placeholder 2"/>
          <p:cNvSpPr>
            <a:spLocks noGrp="1"/>
          </p:cNvSpPr>
          <p:nvPr>
            <p:ph idx="1"/>
          </p:nvPr>
        </p:nvSpPr>
        <p:spPr/>
        <p:txBody>
          <a:bodyPr/>
          <a:lstStyle/>
          <a:p>
            <a:r>
              <a:rPr lang="id-ID" dirty="0" smtClean="0"/>
              <a:t>bukan saja sebagai pengikut perintah tetapi juga bertindak sebagai pemecah masalah, pengambil keputusan dan terlibat dalam sistem yang rumit dalam kegiatan organisasi. Penyelia diharapkan untuk bertindak secara disiplin atau profesional, mereka bertindak secara rasional dan berpikir secara positif, prilakunya berorientasi kepada pemecahan masalah bukan sekedar mencari-cari kesalahan</a:t>
            </a:r>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9. Memperkecil pemborosan bahan</a:t>
            </a:r>
            <a:endParaRPr lang="id-ID" dirty="0"/>
          </a:p>
        </p:txBody>
      </p:sp>
      <p:sp>
        <p:nvSpPr>
          <p:cNvPr id="3" name="Content Placeholder 2"/>
          <p:cNvSpPr>
            <a:spLocks noGrp="1"/>
          </p:cNvSpPr>
          <p:nvPr>
            <p:ph idx="1"/>
          </p:nvPr>
        </p:nvSpPr>
        <p:spPr/>
        <p:txBody>
          <a:bodyPr>
            <a:normAutofit/>
          </a:bodyPr>
          <a:lstStyle/>
          <a:p>
            <a:pPr marL="82550" lvl="0" indent="0">
              <a:buNone/>
            </a:pPr>
            <a:r>
              <a:rPr lang="id-ID" dirty="0" smtClean="0"/>
              <a:t>Bahan – bahan harus berada pada tempatnya yang benar. Dengan mengikuti prosedur rutin maka akan menghemat upaya dan memperkecil pemborosan bahan.</a:t>
            </a:r>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10. Keadilan yaitu </a:t>
            </a:r>
            <a:endParaRPr lang="id-ID" dirty="0"/>
          </a:p>
        </p:txBody>
      </p:sp>
      <p:sp>
        <p:nvSpPr>
          <p:cNvPr id="3" name="Content Placeholder 2"/>
          <p:cNvSpPr>
            <a:spLocks noGrp="1"/>
          </p:cNvSpPr>
          <p:nvPr>
            <p:ph idx="1"/>
          </p:nvPr>
        </p:nvSpPr>
        <p:spPr/>
        <p:txBody>
          <a:bodyPr/>
          <a:lstStyle/>
          <a:p>
            <a:pPr marL="82550" lvl="0" indent="0">
              <a:buNone/>
            </a:pPr>
            <a:r>
              <a:rPr lang="id-ID" dirty="0" smtClean="0"/>
              <a:t>Karyawan harus diperlakukan secara sama dan adil.</a:t>
            </a:r>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11. Manajer harus memacu inisiatif dikalangan karyawan:</a:t>
            </a:r>
            <a:endParaRPr lang="id-ID" dirty="0"/>
          </a:p>
        </p:txBody>
      </p:sp>
      <p:sp>
        <p:nvSpPr>
          <p:cNvPr id="3" name="Content Placeholder 2"/>
          <p:cNvSpPr>
            <a:spLocks noGrp="1"/>
          </p:cNvSpPr>
          <p:nvPr>
            <p:ph idx="1"/>
          </p:nvPr>
        </p:nvSpPr>
        <p:spPr/>
        <p:txBody>
          <a:bodyPr/>
          <a:lstStyle/>
          <a:p>
            <a:pPr marL="82550" lvl="0" indent="0">
              <a:buNone/>
            </a:pPr>
            <a:r>
              <a:rPr lang="id-ID" dirty="0" smtClean="0"/>
              <a:t>Manajer harus dapat mengorbankan kesombongan pribadi guna memberikan kepuasan kepada anak buahnya, dalam keadaan yang sama seorang manajer yang mengijinkan bawahannya melaksanakan inisiatifnya sangat jauh lebih mulia dari pada yang tidak mampu berbuat demikian.</a:t>
            </a:r>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hangingPunct="1"/>
            <a:r>
              <a:rPr lang="en-US" sz="4000" smtClean="0"/>
              <a:t>4 (empat) Prinsip </a:t>
            </a:r>
            <a:r>
              <a:rPr lang="id-ID" sz="4000" smtClean="0"/>
              <a:t>Penyelia </a:t>
            </a:r>
            <a:r>
              <a:rPr lang="en-US" sz="4000" smtClean="0"/>
              <a:t>yang Efektif</a:t>
            </a:r>
          </a:p>
        </p:txBody>
      </p:sp>
      <p:sp>
        <p:nvSpPr>
          <p:cNvPr id="7171" name="Rectangle 3"/>
          <p:cNvSpPr>
            <a:spLocks noGrp="1" noChangeArrowheads="1"/>
          </p:cNvSpPr>
          <p:nvPr>
            <p:ph type="body" idx="1"/>
          </p:nvPr>
        </p:nvSpPr>
        <p:spPr/>
        <p:txBody>
          <a:bodyPr/>
          <a:lstStyle/>
          <a:p>
            <a:pPr marL="609600" indent="-609600" eaLnBrk="1" hangingPunct="1">
              <a:buFont typeface="Wingdings" pitchFamily="2" charset="2"/>
              <a:buAutoNum type="arabicPeriod"/>
            </a:pPr>
            <a:r>
              <a:rPr lang="en-US" smtClean="0"/>
              <a:t>Kejelasan berkomunikasi</a:t>
            </a:r>
          </a:p>
          <a:p>
            <a:pPr marL="609600" indent="-609600" eaLnBrk="1" hangingPunct="1">
              <a:buFont typeface="Wingdings" pitchFamily="2" charset="2"/>
              <a:buAutoNum type="arabicPeriod"/>
            </a:pPr>
            <a:r>
              <a:rPr lang="en-US" smtClean="0"/>
              <a:t>Harapkan yang terbaik</a:t>
            </a:r>
          </a:p>
          <a:p>
            <a:pPr marL="609600" indent="-609600" eaLnBrk="1" hangingPunct="1">
              <a:buFont typeface="Wingdings" pitchFamily="2" charset="2"/>
              <a:buAutoNum type="arabicPeriod"/>
            </a:pPr>
            <a:r>
              <a:rPr lang="en-US" smtClean="0"/>
              <a:t>Berpegang pada tujuan</a:t>
            </a:r>
          </a:p>
          <a:p>
            <a:pPr marL="609600" indent="-609600" eaLnBrk="1" hangingPunct="1">
              <a:buFont typeface="Wingdings" pitchFamily="2" charset="2"/>
              <a:buAutoNum type="arabicPeriod"/>
            </a:pPr>
            <a:r>
              <a:rPr lang="en-US" smtClean="0"/>
              <a:t>Mendapatkan Komitmen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1. Kejelasan berkomunikasi</a:t>
            </a:r>
          </a:p>
        </p:txBody>
      </p:sp>
      <p:sp>
        <p:nvSpPr>
          <p:cNvPr id="8195" name="Rectangle 3"/>
          <p:cNvSpPr>
            <a:spLocks noGrp="1" noChangeArrowheads="1"/>
          </p:cNvSpPr>
          <p:nvPr>
            <p:ph type="body" idx="1"/>
          </p:nvPr>
        </p:nvSpPr>
        <p:spPr/>
        <p:txBody>
          <a:bodyPr/>
          <a:lstStyle/>
          <a:p>
            <a:pPr marL="609600" indent="-609600" eaLnBrk="1" hangingPunct="1">
              <a:buFont typeface="Wingdings" pitchFamily="2" charset="2"/>
              <a:buAutoNum type="arabicPeriod"/>
            </a:pPr>
            <a:r>
              <a:rPr lang="en-US" smtClean="0"/>
              <a:t>Gunakan kata-kata atau istilah yang dapat dimengerti</a:t>
            </a:r>
          </a:p>
          <a:p>
            <a:pPr marL="609600" indent="-609600" eaLnBrk="1" hangingPunct="1">
              <a:buFont typeface="Wingdings" pitchFamily="2" charset="2"/>
              <a:buAutoNum type="arabicPeriod"/>
            </a:pPr>
            <a:r>
              <a:rPr lang="en-US" smtClean="0"/>
              <a:t>Langsung</a:t>
            </a:r>
          </a:p>
          <a:p>
            <a:pPr marL="609600" indent="-609600" eaLnBrk="1" hangingPunct="1">
              <a:buFont typeface="Wingdings" pitchFamily="2" charset="2"/>
              <a:buAutoNum type="arabicPeriod"/>
            </a:pPr>
            <a:r>
              <a:rPr lang="en-US" smtClean="0"/>
              <a:t>Ringkas</a:t>
            </a:r>
          </a:p>
          <a:p>
            <a:pPr marL="609600" indent="-609600" eaLnBrk="1" hangingPunct="1">
              <a:buFont typeface="Wingdings" pitchFamily="2" charset="2"/>
              <a:buAutoNum type="arabicPeriod"/>
            </a:pPr>
            <a:r>
              <a:rPr lang="en-US" smtClean="0"/>
              <a:t>Hindarkan pesan-pesan yang bertolak belakang</a:t>
            </a:r>
          </a:p>
          <a:p>
            <a:pPr marL="609600" indent="-609600" eaLnBrk="1" hangingPunct="1">
              <a:buFont typeface="Wingdings" pitchFamily="2" charset="2"/>
              <a:buNone/>
            </a:pPr>
            <a:r>
              <a:rPr lang="en-US" smtClean="0"/>
              <a:t>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2. Harapkan yang terbaik</a:t>
            </a:r>
          </a:p>
        </p:txBody>
      </p:sp>
      <p:sp>
        <p:nvSpPr>
          <p:cNvPr id="9219" name="Rectangle 3"/>
          <p:cNvSpPr>
            <a:spLocks noGrp="1" noChangeArrowheads="1"/>
          </p:cNvSpPr>
          <p:nvPr>
            <p:ph type="body" idx="1"/>
          </p:nvPr>
        </p:nvSpPr>
        <p:spPr/>
        <p:txBody>
          <a:bodyPr/>
          <a:lstStyle/>
          <a:p>
            <a:pPr marL="609600" indent="-609600" eaLnBrk="1" hangingPunct="1">
              <a:buFont typeface="Wingdings" pitchFamily="2" charset="2"/>
              <a:buAutoNum type="arabicPeriod"/>
            </a:pPr>
            <a:r>
              <a:rPr lang="en-US" smtClean="0"/>
              <a:t>Hargai martabat bawahan </a:t>
            </a:r>
          </a:p>
          <a:p>
            <a:pPr marL="609600" indent="-609600" eaLnBrk="1" hangingPunct="1">
              <a:buFont typeface="Wingdings" pitchFamily="2" charset="2"/>
              <a:buAutoNum type="arabicPeriod"/>
            </a:pPr>
            <a:r>
              <a:rPr lang="en-US" smtClean="0"/>
              <a:t>Yakinkan adanya kerjasama dan hasil kerja yang memuaskan</a:t>
            </a:r>
          </a:p>
          <a:p>
            <a:pPr marL="609600" indent="-609600" eaLnBrk="1" hangingPunct="1">
              <a:buFont typeface="Wingdings" pitchFamily="2" charset="2"/>
              <a:buAutoNum type="arabicPeriod"/>
            </a:pPr>
            <a:r>
              <a:rPr lang="en-US" smtClean="0"/>
              <a:t>Tekankan pada kebutuhan kinerja yang positif di masa datang, bukan membicarakan kinerja yang buruk diwaktu lampau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marL="838200" indent="-838200" eaLnBrk="1" hangingPunct="1"/>
            <a:r>
              <a:rPr lang="en-US" sz="4000" smtClean="0"/>
              <a:t>3. Berpegang pada tujuan</a:t>
            </a:r>
            <a:br>
              <a:rPr lang="en-US" sz="4000" smtClean="0"/>
            </a:br>
            <a:endParaRPr lang="en-US" sz="4000" smtClean="0"/>
          </a:p>
        </p:txBody>
      </p:sp>
      <p:sp>
        <p:nvSpPr>
          <p:cNvPr id="10243" name="Rectangle 3"/>
          <p:cNvSpPr>
            <a:spLocks noGrp="1" noChangeArrowheads="1"/>
          </p:cNvSpPr>
          <p:nvPr>
            <p:ph type="body" idx="1"/>
          </p:nvPr>
        </p:nvSpPr>
        <p:spPr/>
        <p:txBody>
          <a:bodyPr/>
          <a:lstStyle/>
          <a:p>
            <a:pPr marL="609600" indent="-609600" eaLnBrk="1" hangingPunct="1">
              <a:buFont typeface="Wingdings" pitchFamily="2" charset="2"/>
              <a:buAutoNum type="arabicPeriod"/>
            </a:pPr>
            <a:r>
              <a:rPr lang="en-US" smtClean="0"/>
              <a:t>Berfokus pada satu topik</a:t>
            </a:r>
          </a:p>
          <a:p>
            <a:pPr marL="609600" indent="-609600" eaLnBrk="1" hangingPunct="1">
              <a:buFont typeface="Wingdings" pitchFamily="2" charset="2"/>
              <a:buAutoNum type="arabicPeriod"/>
            </a:pPr>
            <a:r>
              <a:rPr lang="en-US" smtClean="0"/>
              <a:t>Dorong adanya Perilaku yang mengarah pada tujuan</a:t>
            </a:r>
          </a:p>
          <a:p>
            <a:pPr marL="609600" indent="-609600" eaLnBrk="1" hangingPunct="1">
              <a:buFont typeface="Wingdings" pitchFamily="2" charset="2"/>
              <a:buAutoNum type="arabicPeriod"/>
            </a:pPr>
            <a:r>
              <a:rPr lang="en-US" smtClean="0"/>
              <a:t>Batasi adanya interupsi</a:t>
            </a:r>
          </a:p>
          <a:p>
            <a:pPr marL="609600" indent="-609600" eaLnBrk="1" hangingPunct="1">
              <a:buFont typeface="Wingdings" pitchFamily="2" charset="2"/>
              <a:buAutoNum type="arabicPeriod"/>
            </a:pPr>
            <a:endParaRPr lang="en-US"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marL="838200" indent="-838200" eaLnBrk="1" hangingPunct="1"/>
            <a:r>
              <a:rPr lang="en-US" smtClean="0"/>
              <a:t>4. Mendapatkan Komitmen</a:t>
            </a:r>
          </a:p>
        </p:txBody>
      </p:sp>
      <p:sp>
        <p:nvSpPr>
          <p:cNvPr id="11267" name="Rectangle 3"/>
          <p:cNvSpPr>
            <a:spLocks noGrp="1" noChangeArrowheads="1"/>
          </p:cNvSpPr>
          <p:nvPr>
            <p:ph type="body" idx="1"/>
          </p:nvPr>
        </p:nvSpPr>
        <p:spPr/>
        <p:txBody>
          <a:bodyPr/>
          <a:lstStyle/>
          <a:p>
            <a:pPr marL="609600" indent="-609600" eaLnBrk="1" hangingPunct="1">
              <a:lnSpc>
                <a:spcPct val="80000"/>
              </a:lnSpc>
              <a:buFont typeface="Wingdings" pitchFamily="2" charset="2"/>
              <a:buAutoNum type="arabicPeriod"/>
            </a:pPr>
            <a:r>
              <a:rPr lang="en-US" sz="2800" smtClean="0"/>
              <a:t>Ringkaskan dan ulangi kembali hal-hal yang telah dibicarakan</a:t>
            </a:r>
          </a:p>
          <a:p>
            <a:pPr marL="609600" indent="-609600" eaLnBrk="1" hangingPunct="1">
              <a:lnSpc>
                <a:spcPct val="80000"/>
              </a:lnSpc>
              <a:buFont typeface="Wingdings" pitchFamily="2" charset="2"/>
              <a:buAutoNum type="arabicPeriod"/>
            </a:pPr>
            <a:r>
              <a:rPr lang="en-US" sz="2800" smtClean="0"/>
              <a:t>Mintakan Keikutsertaan</a:t>
            </a:r>
          </a:p>
          <a:p>
            <a:pPr marL="609600" indent="-609600" eaLnBrk="1" hangingPunct="1">
              <a:lnSpc>
                <a:spcPct val="80000"/>
              </a:lnSpc>
              <a:buFont typeface="Wingdings" pitchFamily="2" charset="2"/>
              <a:buAutoNum type="arabicPeriod"/>
            </a:pPr>
            <a:r>
              <a:rPr lang="en-US" sz="2800" smtClean="0"/>
              <a:t>Dengarkan sungguh-sungguh pada saat orang lain berbicara</a:t>
            </a:r>
          </a:p>
          <a:p>
            <a:pPr marL="609600" indent="-609600" eaLnBrk="1" hangingPunct="1">
              <a:lnSpc>
                <a:spcPct val="80000"/>
              </a:lnSpc>
              <a:buFont typeface="Wingdings" pitchFamily="2" charset="2"/>
              <a:buAutoNum type="arabicPeriod"/>
            </a:pPr>
            <a:r>
              <a:rPr lang="en-US" sz="2800" smtClean="0"/>
              <a:t>Pastikan Bahwa orang lain memahami hal-hal yang telah anda kemukakan</a:t>
            </a:r>
          </a:p>
          <a:p>
            <a:pPr marL="609600" indent="-609600" eaLnBrk="1" hangingPunct="1">
              <a:lnSpc>
                <a:spcPct val="80000"/>
              </a:lnSpc>
              <a:buFont typeface="Wingdings" pitchFamily="2" charset="2"/>
              <a:buAutoNum type="arabicPeriod"/>
            </a:pPr>
            <a:r>
              <a:rPr lang="en-US" sz="2800" smtClean="0"/>
              <a:t>Mintakan persetujuan atau komitmen secara langsung</a:t>
            </a:r>
          </a:p>
          <a:p>
            <a:pPr marL="609600" indent="-609600" eaLnBrk="1" hangingPunct="1">
              <a:lnSpc>
                <a:spcPct val="80000"/>
              </a:lnSpc>
              <a:buFont typeface="Wingdings" pitchFamily="2" charset="2"/>
              <a:buAutoNum type="arabicPeriod"/>
            </a:pPr>
            <a:r>
              <a:rPr lang="en-US" sz="2800" smtClean="0"/>
              <a:t>Menindaklanjuti hal-hal yang telah dibicarakan atau yang telah diputuskan.</a:t>
            </a:r>
          </a:p>
          <a:p>
            <a:pPr marL="609600" indent="-609600" eaLnBrk="1" hangingPunct="1">
              <a:lnSpc>
                <a:spcPct val="80000"/>
              </a:lnSpc>
              <a:buFont typeface="Wingdings" pitchFamily="2" charset="2"/>
              <a:buAutoNum type="arabicPeriod"/>
            </a:pPr>
            <a:endParaRPr lang="en-US" sz="280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1. Kejelasan Berkomunikasi</a:t>
            </a:r>
          </a:p>
        </p:txBody>
      </p:sp>
      <p:sp>
        <p:nvSpPr>
          <p:cNvPr id="28675" name="Rectangle 3"/>
          <p:cNvSpPr>
            <a:spLocks noGrp="1" noChangeArrowheads="1"/>
          </p:cNvSpPr>
          <p:nvPr>
            <p:ph type="body" idx="1"/>
          </p:nvPr>
        </p:nvSpPr>
        <p:spPr/>
        <p:txBody>
          <a:bodyPr/>
          <a:lstStyle/>
          <a:p>
            <a:pPr marL="609600" indent="-609600" eaLnBrk="1" hangingPunct="1">
              <a:buFont typeface="Wingdings" pitchFamily="2" charset="2"/>
              <a:buNone/>
              <a:defRPr/>
            </a:pPr>
            <a:r>
              <a:rPr lang="en-US" sz="2400" dirty="0" smtClean="0"/>
              <a:t>1. </a:t>
            </a:r>
            <a:r>
              <a:rPr lang="en-US" sz="2400" dirty="0" err="1" smtClean="0"/>
              <a:t>Kejelasan</a:t>
            </a:r>
            <a:r>
              <a:rPr lang="en-US" sz="2400" dirty="0" smtClean="0"/>
              <a:t> </a:t>
            </a:r>
            <a:r>
              <a:rPr lang="en-US" sz="2400" dirty="0" err="1" smtClean="0"/>
              <a:t>Berkomunikasi</a:t>
            </a:r>
            <a:r>
              <a:rPr lang="en-US" sz="2400" dirty="0" smtClean="0"/>
              <a:t> (</a:t>
            </a:r>
            <a:r>
              <a:rPr lang="en-US" sz="2400" dirty="0" err="1" smtClean="0"/>
              <a:t>kurang</a:t>
            </a:r>
            <a:r>
              <a:rPr lang="en-US" sz="2400" dirty="0" smtClean="0"/>
              <a:t> </a:t>
            </a:r>
            <a:r>
              <a:rPr lang="en-US" sz="2400" dirty="0" err="1" smtClean="0"/>
              <a:t>baik</a:t>
            </a:r>
            <a:r>
              <a:rPr lang="en-US" sz="2400" dirty="0" smtClean="0"/>
              <a:t>)</a:t>
            </a:r>
          </a:p>
          <a:p>
            <a:pPr marL="609600" indent="-609600" eaLnBrk="1" hangingPunct="1">
              <a:buFont typeface="Wingdings" pitchFamily="2" charset="2"/>
              <a:buNone/>
              <a:defRPr/>
            </a:pPr>
            <a:r>
              <a:rPr lang="en-US" sz="2400" b="0" dirty="0" smtClean="0"/>
              <a:t>Supervisor: </a:t>
            </a:r>
            <a:r>
              <a:rPr lang="en-US" sz="2400" b="0" dirty="0" err="1" smtClean="0"/>
              <a:t>Ani</a:t>
            </a:r>
            <a:r>
              <a:rPr lang="en-US" sz="2400" b="0" dirty="0" smtClean="0"/>
              <a:t>, </a:t>
            </a:r>
            <a:r>
              <a:rPr lang="en-US" sz="2400" b="0" dirty="0" err="1" smtClean="0"/>
              <a:t>saya</a:t>
            </a:r>
            <a:r>
              <a:rPr lang="en-US" sz="2400" b="0" dirty="0" smtClean="0"/>
              <a:t> </a:t>
            </a:r>
            <a:r>
              <a:rPr lang="en-US" sz="2400" b="0" dirty="0" err="1" smtClean="0"/>
              <a:t>minta</a:t>
            </a:r>
            <a:r>
              <a:rPr lang="en-US" sz="2400" b="0" dirty="0" smtClean="0"/>
              <a:t> </a:t>
            </a:r>
            <a:r>
              <a:rPr lang="en-US" sz="2400" b="0" dirty="0" err="1" smtClean="0"/>
              <a:t>cara</a:t>
            </a:r>
            <a:r>
              <a:rPr lang="en-US" sz="2400" b="0" dirty="0" smtClean="0"/>
              <a:t> </a:t>
            </a:r>
            <a:r>
              <a:rPr lang="en-US" sz="2400" b="0" dirty="0" err="1" smtClean="0"/>
              <a:t>Ani</a:t>
            </a:r>
            <a:r>
              <a:rPr lang="en-US" sz="2400" b="0" dirty="0" smtClean="0"/>
              <a:t> </a:t>
            </a:r>
            <a:r>
              <a:rPr lang="en-US" sz="2400" b="0" dirty="0" err="1" smtClean="0"/>
              <a:t>santun</a:t>
            </a:r>
            <a:endParaRPr lang="en-US" sz="2400" b="0" dirty="0" smtClean="0"/>
          </a:p>
          <a:p>
            <a:pPr marL="609600" indent="-609600" eaLnBrk="1" hangingPunct="1">
              <a:buFont typeface="Wingdings" pitchFamily="2" charset="2"/>
              <a:buNone/>
              <a:defRPr/>
            </a:pPr>
            <a:r>
              <a:rPr lang="en-US" sz="2400" b="0" dirty="0" smtClean="0"/>
              <a:t>                   </a:t>
            </a:r>
            <a:r>
              <a:rPr lang="en-US" sz="2400" b="0" dirty="0" err="1" smtClean="0"/>
              <a:t>menyambut</a:t>
            </a:r>
            <a:r>
              <a:rPr lang="en-US" sz="2400" b="0" dirty="0" smtClean="0"/>
              <a:t> </a:t>
            </a:r>
            <a:r>
              <a:rPr lang="en-US" sz="2400" b="0" dirty="0" err="1" smtClean="0"/>
              <a:t>pelanggan</a:t>
            </a:r>
            <a:r>
              <a:rPr lang="en-US" sz="2400" b="0" dirty="0" smtClean="0"/>
              <a:t>!</a:t>
            </a:r>
          </a:p>
          <a:p>
            <a:pPr marL="609600" indent="-609600" eaLnBrk="1" hangingPunct="1">
              <a:buFont typeface="Wingdings" pitchFamily="2" charset="2"/>
              <a:buNone/>
              <a:defRPr/>
            </a:pPr>
            <a:r>
              <a:rPr lang="en-US" sz="2400" b="0" dirty="0" err="1" smtClean="0"/>
              <a:t>Ani</a:t>
            </a:r>
            <a:r>
              <a:rPr lang="en-US" sz="2400" b="0" dirty="0" smtClean="0"/>
              <a:t>            : ??????</a:t>
            </a:r>
          </a:p>
          <a:p>
            <a:pPr marL="609600" indent="-609600" eaLnBrk="1" hangingPunct="1">
              <a:buFont typeface="Wingdings" pitchFamily="2" charset="2"/>
              <a:buNone/>
              <a:defRPr/>
            </a:pPr>
            <a:endParaRPr lang="en-US" sz="2400" b="0" dirty="0" smtClean="0"/>
          </a:p>
          <a:p>
            <a:pPr marL="609600" indent="-609600" eaLnBrk="1" hangingPunct="1">
              <a:buFont typeface="Wingdings" pitchFamily="2" charset="2"/>
              <a:buNone/>
              <a:defRPr/>
            </a:pPr>
            <a:r>
              <a:rPr lang="en-US" sz="2400" dirty="0" smtClean="0"/>
              <a:t>2. </a:t>
            </a:r>
            <a:r>
              <a:rPr lang="en-US" sz="2400" dirty="0" err="1" smtClean="0"/>
              <a:t>Kejelasan</a:t>
            </a:r>
            <a:r>
              <a:rPr lang="en-US" sz="2400" dirty="0" smtClean="0"/>
              <a:t> </a:t>
            </a:r>
            <a:r>
              <a:rPr lang="en-US" sz="2400" dirty="0" err="1" smtClean="0"/>
              <a:t>Berkomunikasi</a:t>
            </a:r>
            <a:r>
              <a:rPr lang="en-US" sz="2400" dirty="0" smtClean="0"/>
              <a:t> (</a:t>
            </a:r>
            <a:r>
              <a:rPr lang="en-US" sz="2400" dirty="0" err="1" smtClean="0"/>
              <a:t>baik</a:t>
            </a:r>
            <a:r>
              <a:rPr lang="en-US" sz="2400" dirty="0" smtClean="0"/>
              <a:t>)</a:t>
            </a:r>
          </a:p>
          <a:p>
            <a:pPr marL="1622425" indent="-1622425" eaLnBrk="1" hangingPunct="1">
              <a:buFont typeface="Wingdings" pitchFamily="2" charset="2"/>
              <a:buNone/>
              <a:defRPr/>
            </a:pPr>
            <a:r>
              <a:rPr lang="en-US" sz="2400" b="0" dirty="0" smtClean="0"/>
              <a:t>Supervisor: </a:t>
            </a:r>
            <a:r>
              <a:rPr lang="en-US" sz="2400" b="0" dirty="0" err="1" smtClean="0"/>
              <a:t>Ani</a:t>
            </a:r>
            <a:r>
              <a:rPr lang="en-US" sz="2400" b="0" dirty="0" smtClean="0"/>
              <a:t>, </a:t>
            </a:r>
            <a:r>
              <a:rPr lang="en-US" sz="2400" b="0" dirty="0" err="1" smtClean="0"/>
              <a:t>cara</a:t>
            </a:r>
            <a:r>
              <a:rPr lang="en-US" sz="2400" b="0" dirty="0" smtClean="0"/>
              <a:t> </a:t>
            </a:r>
            <a:r>
              <a:rPr lang="en-US" sz="2400" b="0" dirty="0" err="1" smtClean="0"/>
              <a:t>kita</a:t>
            </a:r>
            <a:r>
              <a:rPr lang="en-US" sz="2400" b="0" dirty="0" smtClean="0"/>
              <a:t> </a:t>
            </a:r>
            <a:r>
              <a:rPr lang="en-US" sz="2400" b="0" dirty="0" err="1" smtClean="0"/>
              <a:t>menyambut</a:t>
            </a:r>
            <a:r>
              <a:rPr lang="en-US" sz="2400" b="0" dirty="0" smtClean="0"/>
              <a:t> </a:t>
            </a:r>
            <a:r>
              <a:rPr lang="en-US" sz="2400" b="0" dirty="0" err="1" smtClean="0"/>
              <a:t>pelanggan</a:t>
            </a:r>
            <a:r>
              <a:rPr lang="en-US" sz="2400" b="0" dirty="0" smtClean="0"/>
              <a:t> </a:t>
            </a:r>
            <a:r>
              <a:rPr lang="en-US" sz="2400" b="0" dirty="0" err="1" smtClean="0"/>
              <a:t>harus</a:t>
            </a:r>
            <a:r>
              <a:rPr lang="en-US" sz="2400" b="0" dirty="0" smtClean="0"/>
              <a:t> </a:t>
            </a:r>
            <a:r>
              <a:rPr lang="en-US" sz="2400" b="0" dirty="0" err="1" smtClean="0"/>
              <a:t>santun</a:t>
            </a:r>
            <a:r>
              <a:rPr lang="en-US" sz="2400" b="0" dirty="0" smtClean="0"/>
              <a:t>, </a:t>
            </a:r>
            <a:r>
              <a:rPr lang="en-US" sz="2400" b="0" dirty="0" err="1" smtClean="0"/>
              <a:t>coba</a:t>
            </a:r>
            <a:r>
              <a:rPr lang="en-US" sz="2400" b="0" dirty="0" smtClean="0"/>
              <a:t> </a:t>
            </a:r>
            <a:r>
              <a:rPr lang="en-US" sz="2400" b="0" dirty="0" err="1" smtClean="0"/>
              <a:t>ani</a:t>
            </a:r>
            <a:r>
              <a:rPr lang="en-US" sz="2400" b="0" dirty="0" smtClean="0"/>
              <a:t> </a:t>
            </a:r>
            <a:r>
              <a:rPr lang="en-US" sz="2400" b="0" dirty="0" err="1" smtClean="0"/>
              <a:t>tersenyum</a:t>
            </a:r>
            <a:r>
              <a:rPr lang="en-US" sz="2400" b="0" dirty="0" smtClean="0"/>
              <a:t>… hmmm </a:t>
            </a:r>
            <a:r>
              <a:rPr lang="en-US" sz="2400" b="0" dirty="0" err="1" smtClean="0"/>
              <a:t>manis</a:t>
            </a:r>
            <a:r>
              <a:rPr lang="en-US" sz="2400" b="0" dirty="0" smtClean="0"/>
              <a:t> </a:t>
            </a:r>
            <a:r>
              <a:rPr lang="en-US" sz="2400" b="0" dirty="0" err="1" smtClean="0"/>
              <a:t>sekali</a:t>
            </a:r>
            <a:r>
              <a:rPr lang="en-US" sz="2400" b="0" dirty="0" smtClean="0"/>
              <a:t>.</a:t>
            </a:r>
          </a:p>
          <a:p>
            <a:pPr marL="1622425" indent="-1622425" eaLnBrk="1" hangingPunct="1">
              <a:buFont typeface="Wingdings" pitchFamily="2" charset="2"/>
              <a:buNone/>
              <a:defRPr/>
            </a:pPr>
            <a:r>
              <a:rPr lang="en-US" sz="2400" b="0" dirty="0" err="1" smtClean="0"/>
              <a:t>Ani</a:t>
            </a:r>
            <a:r>
              <a:rPr lang="en-US" sz="2400" b="0" dirty="0" smtClean="0"/>
              <a:t>            :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2. Harapkan yang terbaik</a:t>
            </a:r>
          </a:p>
        </p:txBody>
      </p:sp>
      <p:sp>
        <p:nvSpPr>
          <p:cNvPr id="14339" name="Rectangle 3"/>
          <p:cNvSpPr>
            <a:spLocks noGrp="1" noChangeArrowheads="1"/>
          </p:cNvSpPr>
          <p:nvPr>
            <p:ph type="body" idx="1"/>
          </p:nvPr>
        </p:nvSpPr>
        <p:spPr/>
        <p:txBody>
          <a:bodyPr/>
          <a:lstStyle/>
          <a:p>
            <a:pPr marL="609600" indent="-609600" eaLnBrk="1" hangingPunct="1">
              <a:buFont typeface="Wingdings" pitchFamily="2" charset="2"/>
              <a:buNone/>
            </a:pPr>
            <a:r>
              <a:rPr lang="en-US" sz="2000" b="0" smtClean="0"/>
              <a:t>1. Harapkan yang terbaik (kurang baik)</a:t>
            </a:r>
          </a:p>
          <a:p>
            <a:pPr marL="609600" indent="-609600" eaLnBrk="1" hangingPunct="1">
              <a:buFont typeface="Wingdings" pitchFamily="2" charset="2"/>
              <a:buNone/>
            </a:pPr>
            <a:r>
              <a:rPr lang="en-US" sz="2000" b="0" smtClean="0"/>
              <a:t>Supervisor: Saya tau, anda buruh diperusahaan kami,</a:t>
            </a:r>
          </a:p>
          <a:p>
            <a:pPr marL="609600" indent="-609600" eaLnBrk="1" hangingPunct="1">
              <a:buFont typeface="Wingdings" pitchFamily="2" charset="2"/>
              <a:buNone/>
            </a:pPr>
            <a:r>
              <a:rPr lang="en-US" sz="2000" b="0" smtClean="0"/>
              <a:t>                    tapi anda bisa bekerja dan suatu saat</a:t>
            </a:r>
          </a:p>
          <a:p>
            <a:pPr marL="609600" indent="-609600" eaLnBrk="1" hangingPunct="1">
              <a:buFont typeface="Wingdings" pitchFamily="2" charset="2"/>
              <a:buNone/>
            </a:pPr>
            <a:r>
              <a:rPr lang="en-US" sz="2000" b="0" smtClean="0"/>
              <a:t>                    nanti bisa menjadi supervisor seperti saya.</a:t>
            </a:r>
          </a:p>
          <a:p>
            <a:pPr marL="609600" indent="-609600" eaLnBrk="1" hangingPunct="1">
              <a:buFont typeface="Wingdings" pitchFamily="2" charset="2"/>
              <a:buNone/>
            </a:pPr>
            <a:r>
              <a:rPr lang="en-US" sz="2000" b="0" smtClean="0"/>
              <a:t>Ani             : ??????</a:t>
            </a:r>
          </a:p>
          <a:p>
            <a:pPr marL="609600" indent="-609600" eaLnBrk="1" hangingPunct="1">
              <a:buFont typeface="Wingdings" pitchFamily="2" charset="2"/>
              <a:buNone/>
            </a:pPr>
            <a:r>
              <a:rPr lang="en-US" sz="2000" b="0" smtClean="0"/>
              <a:t> </a:t>
            </a:r>
          </a:p>
          <a:p>
            <a:pPr marL="609600" indent="-609600" eaLnBrk="1" hangingPunct="1">
              <a:buFont typeface="Wingdings" pitchFamily="2" charset="2"/>
              <a:buNone/>
            </a:pPr>
            <a:r>
              <a:rPr lang="en-US" sz="2000" b="0" smtClean="0"/>
              <a:t>2. Harapkan yang terbaik (baik)</a:t>
            </a:r>
          </a:p>
          <a:p>
            <a:pPr marL="609600" indent="-609600" eaLnBrk="1" hangingPunct="1">
              <a:buFont typeface="Wingdings" pitchFamily="2" charset="2"/>
              <a:buNone/>
            </a:pPr>
            <a:r>
              <a:rPr lang="en-US" sz="2000" b="0" smtClean="0"/>
              <a:t>Supervisor: Kita adalah tim dalam perusahaan ini,</a:t>
            </a:r>
          </a:p>
          <a:p>
            <a:pPr marL="609600" indent="-609600" eaLnBrk="1" hangingPunct="1">
              <a:buFont typeface="Wingdings" pitchFamily="2" charset="2"/>
              <a:buNone/>
            </a:pPr>
            <a:r>
              <a:rPr lang="en-US" sz="2000" b="0" smtClean="0"/>
              <a:t>                   dan kita bisa bekerja sama untuk membangun</a:t>
            </a:r>
          </a:p>
          <a:p>
            <a:pPr marL="609600" indent="-609600" eaLnBrk="1" hangingPunct="1">
              <a:buFont typeface="Wingdings" pitchFamily="2" charset="2"/>
              <a:buNone/>
            </a:pPr>
            <a:r>
              <a:rPr lang="en-US" sz="2000" b="0" smtClean="0"/>
              <a:t>                   karir kita disini.</a:t>
            </a:r>
          </a:p>
          <a:p>
            <a:pPr marL="609600" indent="-609600" eaLnBrk="1" hangingPunct="1">
              <a:buFont typeface="Wingdings" pitchFamily="2" charset="2"/>
              <a:buNone/>
            </a:pPr>
            <a:r>
              <a:rPr lang="en-US" sz="2000" b="0" smtClean="0"/>
              <a:t>Ani              :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Kemampuan Manajerial Seorang Penyelia; </a:t>
            </a:r>
            <a:endParaRPr lang="id-ID" dirty="0"/>
          </a:p>
        </p:txBody>
      </p:sp>
      <p:sp>
        <p:nvSpPr>
          <p:cNvPr id="3" name="Content Placeholder 2"/>
          <p:cNvSpPr>
            <a:spLocks noGrp="1"/>
          </p:cNvSpPr>
          <p:nvPr>
            <p:ph idx="1"/>
          </p:nvPr>
        </p:nvSpPr>
        <p:spPr/>
        <p:txBody>
          <a:bodyPr/>
          <a:lstStyle/>
          <a:p>
            <a:r>
              <a:rPr lang="id-ID" dirty="0" smtClean="0"/>
              <a:t>pertama-tama; penyelia bisa memulai dengan menekuni 4 (empat) fungsi dalam proses manajemen</a:t>
            </a:r>
          </a:p>
          <a:p>
            <a:r>
              <a:rPr lang="id-ID" dirty="0" smtClean="0"/>
              <a:t>kedua; penyelia dapat menjalankan 11 (sebelas) prinsip dasar manajemen</a:t>
            </a:r>
          </a:p>
          <a:p>
            <a:r>
              <a:rPr lang="id-ID" dirty="0" smtClean="0"/>
              <a:t>dan terakhir penyelia akan memiliki sense dalam menghadapi pengaruh lingkungannya.  </a:t>
            </a:r>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3. Berpegang pada tujuan</a:t>
            </a:r>
          </a:p>
        </p:txBody>
      </p:sp>
      <p:sp>
        <p:nvSpPr>
          <p:cNvPr id="15363" name="Rectangle 3"/>
          <p:cNvSpPr>
            <a:spLocks noGrp="1" noChangeArrowheads="1"/>
          </p:cNvSpPr>
          <p:nvPr>
            <p:ph type="body" idx="1"/>
          </p:nvPr>
        </p:nvSpPr>
        <p:spPr/>
        <p:txBody>
          <a:bodyPr/>
          <a:lstStyle/>
          <a:p>
            <a:pPr marL="609600" indent="-609600" eaLnBrk="1" hangingPunct="1">
              <a:lnSpc>
                <a:spcPct val="80000"/>
              </a:lnSpc>
              <a:buFont typeface="Wingdings" pitchFamily="2" charset="2"/>
              <a:buNone/>
            </a:pPr>
            <a:r>
              <a:rPr lang="en-US" sz="1600" smtClean="0"/>
              <a:t>1.</a:t>
            </a:r>
            <a:r>
              <a:rPr lang="en-US" sz="1600" b="0" smtClean="0"/>
              <a:t> </a:t>
            </a:r>
            <a:r>
              <a:rPr lang="en-US" sz="1600" smtClean="0"/>
              <a:t>Berpegang pada tujuan (kurang baik)</a:t>
            </a:r>
          </a:p>
          <a:p>
            <a:pPr marL="609600" indent="-609600" eaLnBrk="1" hangingPunct="1">
              <a:lnSpc>
                <a:spcPct val="80000"/>
              </a:lnSpc>
              <a:buFont typeface="Wingdings" pitchFamily="2" charset="2"/>
              <a:buNone/>
            </a:pPr>
            <a:r>
              <a:rPr lang="en-US" sz="1600" b="0" smtClean="0"/>
              <a:t>Supervisor: Saya harap anda dapat menahan emosi dihadapan</a:t>
            </a:r>
          </a:p>
          <a:p>
            <a:pPr marL="609600" indent="-609600" eaLnBrk="1" hangingPunct="1">
              <a:lnSpc>
                <a:spcPct val="80000"/>
              </a:lnSpc>
              <a:buFont typeface="Wingdings" pitchFamily="2" charset="2"/>
              <a:buNone/>
            </a:pPr>
            <a:r>
              <a:rPr lang="en-US" sz="1600" b="0" smtClean="0"/>
              <a:t>                   pelanggan.</a:t>
            </a:r>
          </a:p>
          <a:p>
            <a:pPr marL="609600" indent="-609600" eaLnBrk="1" hangingPunct="1">
              <a:lnSpc>
                <a:spcPct val="80000"/>
              </a:lnSpc>
              <a:buFont typeface="Wingdings" pitchFamily="2" charset="2"/>
              <a:buNone/>
            </a:pPr>
            <a:r>
              <a:rPr lang="en-US" sz="1600" b="0" smtClean="0"/>
              <a:t>Ani            : Beberapa diantara mereka benar-benar goblok dan</a:t>
            </a:r>
          </a:p>
          <a:p>
            <a:pPr marL="609600" indent="-609600" eaLnBrk="1" hangingPunct="1">
              <a:lnSpc>
                <a:spcPct val="80000"/>
              </a:lnSpc>
              <a:buFont typeface="Wingdings" pitchFamily="2" charset="2"/>
              <a:buNone/>
            </a:pPr>
            <a:r>
              <a:rPr lang="en-US" sz="1600" b="0" smtClean="0"/>
              <a:t>                   menyusahkan saya, jika bapak jadi saya, bapak sendiri tidak</a:t>
            </a:r>
          </a:p>
          <a:p>
            <a:pPr marL="609600" indent="-609600" eaLnBrk="1" hangingPunct="1">
              <a:lnSpc>
                <a:spcPct val="80000"/>
              </a:lnSpc>
              <a:buFont typeface="Wingdings" pitchFamily="2" charset="2"/>
              <a:buNone/>
            </a:pPr>
            <a:r>
              <a:rPr lang="en-US" sz="1600" b="0" smtClean="0"/>
              <a:t>                   akan dapat menahan emosi.</a:t>
            </a:r>
          </a:p>
          <a:p>
            <a:pPr marL="609600" indent="-609600" eaLnBrk="1" hangingPunct="1">
              <a:lnSpc>
                <a:spcPct val="80000"/>
              </a:lnSpc>
              <a:buFont typeface="Wingdings" pitchFamily="2" charset="2"/>
              <a:buNone/>
            </a:pPr>
            <a:r>
              <a:rPr lang="en-US" sz="1600" b="0" smtClean="0"/>
              <a:t>Supervisor: Ya, saya tau, ada beberapa diantara pelanggan yang</a:t>
            </a:r>
          </a:p>
          <a:p>
            <a:pPr marL="609600" indent="-609600" eaLnBrk="1" hangingPunct="1">
              <a:lnSpc>
                <a:spcPct val="80000"/>
              </a:lnSpc>
              <a:buFont typeface="Wingdings" pitchFamily="2" charset="2"/>
              <a:buNone/>
            </a:pPr>
            <a:r>
              <a:rPr lang="en-US" sz="1600" b="0" smtClean="0"/>
              <a:t>                    benar-benar belagu, tapi kita harus bisa menahan emosi.</a:t>
            </a:r>
          </a:p>
          <a:p>
            <a:pPr marL="609600" indent="-609600" eaLnBrk="1" hangingPunct="1">
              <a:lnSpc>
                <a:spcPct val="80000"/>
              </a:lnSpc>
              <a:buFont typeface="Wingdings" pitchFamily="2" charset="2"/>
              <a:buNone/>
            </a:pPr>
            <a:r>
              <a:rPr lang="en-US" sz="1600" b="0" smtClean="0"/>
              <a:t>Ani            : ??????</a:t>
            </a:r>
          </a:p>
          <a:p>
            <a:pPr marL="609600" indent="-609600" eaLnBrk="1" hangingPunct="1">
              <a:lnSpc>
                <a:spcPct val="80000"/>
              </a:lnSpc>
              <a:buFont typeface="Wingdings" pitchFamily="2" charset="2"/>
              <a:buNone/>
            </a:pPr>
            <a:r>
              <a:rPr lang="en-US" sz="1600" smtClean="0"/>
              <a:t>2. Berpegang pada tujuan (baik)</a:t>
            </a:r>
          </a:p>
          <a:p>
            <a:pPr marL="609600" indent="-609600" eaLnBrk="1" hangingPunct="1">
              <a:lnSpc>
                <a:spcPct val="80000"/>
              </a:lnSpc>
              <a:buFont typeface="Wingdings" pitchFamily="2" charset="2"/>
              <a:buNone/>
            </a:pPr>
            <a:r>
              <a:rPr lang="en-US" sz="1600" b="0" smtClean="0"/>
              <a:t>Supervisor: Saya harap anda dapat menahan emosi dihadapan</a:t>
            </a:r>
          </a:p>
          <a:p>
            <a:pPr marL="609600" indent="-609600" eaLnBrk="1" hangingPunct="1">
              <a:lnSpc>
                <a:spcPct val="80000"/>
              </a:lnSpc>
              <a:buFont typeface="Wingdings" pitchFamily="2" charset="2"/>
              <a:buNone/>
            </a:pPr>
            <a:r>
              <a:rPr lang="en-US" sz="1600" b="0" smtClean="0"/>
              <a:t>                   pelanggan.</a:t>
            </a:r>
          </a:p>
          <a:p>
            <a:pPr marL="609600" indent="-609600" eaLnBrk="1" hangingPunct="1">
              <a:lnSpc>
                <a:spcPct val="80000"/>
              </a:lnSpc>
              <a:buFont typeface="Wingdings" pitchFamily="2" charset="2"/>
              <a:buNone/>
            </a:pPr>
            <a:r>
              <a:rPr lang="en-US" sz="1600" b="0" smtClean="0"/>
              <a:t>Ani            : Beberapa diantara mereka benar-benar goblok dan</a:t>
            </a:r>
          </a:p>
          <a:p>
            <a:pPr marL="609600" indent="-609600" eaLnBrk="1" hangingPunct="1">
              <a:lnSpc>
                <a:spcPct val="80000"/>
              </a:lnSpc>
              <a:buFont typeface="Wingdings" pitchFamily="2" charset="2"/>
              <a:buNone/>
            </a:pPr>
            <a:r>
              <a:rPr lang="en-US" sz="1600" b="0" smtClean="0"/>
              <a:t>                   menyusahkan saya, jika bapak jadi saya, bapak sendiri tidak</a:t>
            </a:r>
          </a:p>
          <a:p>
            <a:pPr marL="609600" indent="-609600" eaLnBrk="1" hangingPunct="1">
              <a:lnSpc>
                <a:spcPct val="80000"/>
              </a:lnSpc>
              <a:buFont typeface="Wingdings" pitchFamily="2" charset="2"/>
              <a:buNone/>
            </a:pPr>
            <a:r>
              <a:rPr lang="en-US" sz="1600" b="0" smtClean="0"/>
              <a:t>                   akan dapat menahan emosi.</a:t>
            </a:r>
          </a:p>
          <a:p>
            <a:pPr marL="609600" indent="-609600" eaLnBrk="1" hangingPunct="1">
              <a:lnSpc>
                <a:spcPct val="80000"/>
              </a:lnSpc>
              <a:buFont typeface="Wingdings" pitchFamily="2" charset="2"/>
              <a:buNone/>
            </a:pPr>
            <a:r>
              <a:rPr lang="en-US" sz="1600" b="0" smtClean="0"/>
              <a:t>Supervisor: Ya, saya tau, hal tersebut menyakitkan tapi kita harus bisa</a:t>
            </a:r>
          </a:p>
          <a:p>
            <a:pPr marL="609600" indent="-609600" eaLnBrk="1" hangingPunct="1">
              <a:lnSpc>
                <a:spcPct val="80000"/>
              </a:lnSpc>
              <a:buFont typeface="Wingdings" pitchFamily="2" charset="2"/>
              <a:buNone/>
            </a:pPr>
            <a:r>
              <a:rPr lang="en-US" sz="1600" b="0" smtClean="0"/>
              <a:t>                    menahan emosi kita </a:t>
            </a:r>
          </a:p>
          <a:p>
            <a:pPr marL="609600" indent="-609600" eaLnBrk="1" hangingPunct="1">
              <a:lnSpc>
                <a:spcPct val="80000"/>
              </a:lnSpc>
              <a:buFont typeface="Wingdings" pitchFamily="2" charset="2"/>
              <a:buNone/>
            </a:pPr>
            <a:endParaRPr lang="en-US" sz="1600" b="0" smtClean="0"/>
          </a:p>
          <a:p>
            <a:pPr marL="609600" indent="-609600" eaLnBrk="1" hangingPunct="1">
              <a:lnSpc>
                <a:spcPct val="80000"/>
              </a:lnSpc>
              <a:buFont typeface="Wingdings" pitchFamily="2" charset="2"/>
              <a:buAutoNum type="arabicPeriod"/>
            </a:pPr>
            <a:endParaRPr lang="en-US" sz="200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4. Mendapatkan Komitmen</a:t>
            </a:r>
          </a:p>
        </p:txBody>
      </p:sp>
      <p:sp>
        <p:nvSpPr>
          <p:cNvPr id="16387" name="Rectangle 3"/>
          <p:cNvSpPr>
            <a:spLocks noGrp="1" noChangeArrowheads="1"/>
          </p:cNvSpPr>
          <p:nvPr>
            <p:ph type="body" idx="1"/>
          </p:nvPr>
        </p:nvSpPr>
        <p:spPr/>
        <p:txBody>
          <a:bodyPr/>
          <a:lstStyle/>
          <a:p>
            <a:pPr marL="609600" indent="-609600" eaLnBrk="1" hangingPunct="1">
              <a:buFont typeface="Wingdings" pitchFamily="2" charset="2"/>
              <a:buAutoNum type="arabicPeriod"/>
            </a:pPr>
            <a:r>
              <a:rPr lang="en-US" sz="2400" b="0" smtClean="0"/>
              <a:t>Mendapatkan Komitmen (Kurang Baik)</a:t>
            </a:r>
          </a:p>
          <a:p>
            <a:pPr marL="609600" indent="-609600" eaLnBrk="1" hangingPunct="1">
              <a:buFont typeface="Wingdings" pitchFamily="2" charset="2"/>
              <a:buNone/>
            </a:pPr>
            <a:r>
              <a:rPr lang="en-US" sz="2400" b="0" smtClean="0"/>
              <a:t>Supervisor : Ani, saya minta anda membuat laporan</a:t>
            </a:r>
          </a:p>
          <a:p>
            <a:pPr marL="609600" indent="-609600" eaLnBrk="1" hangingPunct="1">
              <a:buFont typeface="Wingdings" pitchFamily="2" charset="2"/>
              <a:buNone/>
            </a:pPr>
            <a:r>
              <a:rPr lang="en-US" sz="2400" b="0" smtClean="0"/>
              <a:t>                    penjualan minggu ini.</a:t>
            </a:r>
          </a:p>
          <a:p>
            <a:pPr marL="609600" indent="-609600" eaLnBrk="1" hangingPunct="1">
              <a:buFont typeface="Wingdings" pitchFamily="2" charset="2"/>
              <a:buNone/>
            </a:pPr>
            <a:r>
              <a:rPr lang="en-US" sz="2400" b="0" smtClean="0"/>
              <a:t> Ani            : ????</a:t>
            </a:r>
          </a:p>
          <a:p>
            <a:pPr marL="609600" indent="-609600" eaLnBrk="1" hangingPunct="1">
              <a:buFont typeface="Wingdings" pitchFamily="2" charset="2"/>
              <a:buNone/>
            </a:pPr>
            <a:endParaRPr lang="en-US" sz="2400" b="0" smtClean="0"/>
          </a:p>
          <a:p>
            <a:pPr marL="609600" indent="-609600" eaLnBrk="1" hangingPunct="1">
              <a:buFont typeface="Wingdings" pitchFamily="2" charset="2"/>
              <a:buNone/>
            </a:pPr>
            <a:r>
              <a:rPr lang="en-US" sz="2400" b="0" smtClean="0"/>
              <a:t>2. Mendapatkan Komitmen (Baik)</a:t>
            </a:r>
          </a:p>
          <a:p>
            <a:pPr marL="609600" indent="-609600" eaLnBrk="1" hangingPunct="1">
              <a:buFont typeface="Wingdings" pitchFamily="2" charset="2"/>
              <a:buNone/>
            </a:pPr>
            <a:r>
              <a:rPr lang="en-US" sz="2400" b="0" smtClean="0"/>
              <a:t>Supervisor:  Ani, saya minta anda membuat laporan</a:t>
            </a:r>
          </a:p>
          <a:p>
            <a:pPr marL="609600" indent="-609600" eaLnBrk="1" hangingPunct="1">
              <a:buFont typeface="Wingdings" pitchFamily="2" charset="2"/>
              <a:buNone/>
            </a:pPr>
            <a:r>
              <a:rPr lang="en-US" sz="2400" b="0" smtClean="0"/>
              <a:t>                    penjualan minggu ini, jam 3 nanti sudah</a:t>
            </a:r>
          </a:p>
          <a:p>
            <a:pPr marL="609600" indent="-609600" eaLnBrk="1" hangingPunct="1">
              <a:buFont typeface="Wingdings" pitchFamily="2" charset="2"/>
              <a:buNone/>
            </a:pPr>
            <a:r>
              <a:rPr lang="en-US" sz="2400" b="0" smtClean="0"/>
              <a:t>                    harus saya terima.</a:t>
            </a:r>
          </a:p>
          <a:p>
            <a:pPr marL="609600" indent="-609600" eaLnBrk="1" hangingPunct="1">
              <a:buFont typeface="Wingdings" pitchFamily="2" charset="2"/>
              <a:buNone/>
            </a:pPr>
            <a:r>
              <a:rPr lang="en-US" sz="2400" b="0" smtClean="0"/>
              <a:t>Ani            : ????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pPr eaLnBrk="1" hangingPunct="1"/>
            <a:r>
              <a:rPr lang="en-US" sz="4000" smtClean="0"/>
              <a:t>Bagaimana menjadi penyelia yang efektif?</a:t>
            </a:r>
          </a:p>
        </p:txBody>
      </p:sp>
      <p:sp>
        <p:nvSpPr>
          <p:cNvPr id="17411" name="Rectangle 3"/>
          <p:cNvSpPr>
            <a:spLocks noGrp="1" noChangeArrowheads="1"/>
          </p:cNvSpPr>
          <p:nvPr>
            <p:ph type="body" idx="1"/>
          </p:nvPr>
        </p:nvSpPr>
        <p:spPr/>
        <p:txBody>
          <a:bodyPr/>
          <a:lstStyle/>
          <a:p>
            <a:pPr marL="609600" indent="-609600" eaLnBrk="1" hangingPunct="1">
              <a:buFont typeface="Wingdings" pitchFamily="2" charset="2"/>
              <a:buAutoNum type="arabicPeriod"/>
            </a:pPr>
            <a:r>
              <a:rPr lang="en-US" smtClean="0"/>
              <a:t>Pengalaman </a:t>
            </a:r>
          </a:p>
          <a:p>
            <a:pPr marL="609600" indent="-609600" eaLnBrk="1" hangingPunct="1">
              <a:buFont typeface="Wingdings" pitchFamily="2" charset="2"/>
              <a:buAutoNum type="arabicPeriod"/>
            </a:pPr>
            <a:r>
              <a:rPr lang="en-US" smtClean="0"/>
              <a:t>Pelatihan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hangingPunct="1"/>
            <a:r>
              <a:rPr lang="en-US" sz="4000" smtClean="0"/>
              <a:t>4 (empat) Prinsip </a:t>
            </a:r>
            <a:r>
              <a:rPr lang="id-ID" sz="4000" smtClean="0"/>
              <a:t>Penyelia </a:t>
            </a:r>
            <a:r>
              <a:rPr lang="en-US" sz="4000" smtClean="0"/>
              <a:t>yang Efektif</a:t>
            </a:r>
          </a:p>
        </p:txBody>
      </p:sp>
      <p:sp>
        <p:nvSpPr>
          <p:cNvPr id="7171" name="Rectangle 3"/>
          <p:cNvSpPr>
            <a:spLocks noGrp="1" noChangeArrowheads="1"/>
          </p:cNvSpPr>
          <p:nvPr>
            <p:ph type="body" idx="1"/>
          </p:nvPr>
        </p:nvSpPr>
        <p:spPr/>
        <p:txBody>
          <a:bodyPr/>
          <a:lstStyle/>
          <a:p>
            <a:pPr marL="609600" indent="-609600" eaLnBrk="1" hangingPunct="1">
              <a:buFont typeface="Wingdings" pitchFamily="2" charset="2"/>
              <a:buAutoNum type="arabicPeriod"/>
            </a:pPr>
            <a:r>
              <a:rPr lang="en-US" smtClean="0"/>
              <a:t>Kejelasan berkomunikasi</a:t>
            </a:r>
          </a:p>
          <a:p>
            <a:pPr marL="609600" indent="-609600" eaLnBrk="1" hangingPunct="1">
              <a:buFont typeface="Wingdings" pitchFamily="2" charset="2"/>
              <a:buAutoNum type="arabicPeriod"/>
            </a:pPr>
            <a:r>
              <a:rPr lang="en-US" smtClean="0"/>
              <a:t>Harapkan yang terbaik</a:t>
            </a:r>
          </a:p>
          <a:p>
            <a:pPr marL="609600" indent="-609600" eaLnBrk="1" hangingPunct="1">
              <a:buFont typeface="Wingdings" pitchFamily="2" charset="2"/>
              <a:buAutoNum type="arabicPeriod"/>
            </a:pPr>
            <a:r>
              <a:rPr lang="en-US" smtClean="0"/>
              <a:t>Berpegang pada tujuan</a:t>
            </a:r>
          </a:p>
          <a:p>
            <a:pPr marL="609600" indent="-609600" eaLnBrk="1" hangingPunct="1">
              <a:buFont typeface="Wingdings" pitchFamily="2" charset="2"/>
              <a:buAutoNum type="arabicPeriod"/>
            </a:pPr>
            <a:r>
              <a:rPr lang="en-US" smtClean="0"/>
              <a:t>Mendapatkan Komitmen</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1. Kejelasan berkomunikasi</a:t>
            </a:r>
          </a:p>
        </p:txBody>
      </p:sp>
      <p:sp>
        <p:nvSpPr>
          <p:cNvPr id="8195" name="Rectangle 3"/>
          <p:cNvSpPr>
            <a:spLocks noGrp="1" noChangeArrowheads="1"/>
          </p:cNvSpPr>
          <p:nvPr>
            <p:ph type="body" idx="1"/>
          </p:nvPr>
        </p:nvSpPr>
        <p:spPr/>
        <p:txBody>
          <a:bodyPr/>
          <a:lstStyle/>
          <a:p>
            <a:pPr marL="609600" indent="-609600" eaLnBrk="1" hangingPunct="1">
              <a:buFont typeface="Wingdings" pitchFamily="2" charset="2"/>
              <a:buAutoNum type="arabicPeriod"/>
            </a:pPr>
            <a:r>
              <a:rPr lang="en-US" smtClean="0"/>
              <a:t>Gunakan kata-kata atau istilah yang dapat dimengerti</a:t>
            </a:r>
          </a:p>
          <a:p>
            <a:pPr marL="609600" indent="-609600" eaLnBrk="1" hangingPunct="1">
              <a:buFont typeface="Wingdings" pitchFamily="2" charset="2"/>
              <a:buAutoNum type="arabicPeriod"/>
            </a:pPr>
            <a:r>
              <a:rPr lang="en-US" smtClean="0"/>
              <a:t>Langsung</a:t>
            </a:r>
          </a:p>
          <a:p>
            <a:pPr marL="609600" indent="-609600" eaLnBrk="1" hangingPunct="1">
              <a:buFont typeface="Wingdings" pitchFamily="2" charset="2"/>
              <a:buAutoNum type="arabicPeriod"/>
            </a:pPr>
            <a:r>
              <a:rPr lang="en-US" smtClean="0"/>
              <a:t>Ringkas</a:t>
            </a:r>
          </a:p>
          <a:p>
            <a:pPr marL="609600" indent="-609600" eaLnBrk="1" hangingPunct="1">
              <a:buFont typeface="Wingdings" pitchFamily="2" charset="2"/>
              <a:buAutoNum type="arabicPeriod"/>
            </a:pPr>
            <a:r>
              <a:rPr lang="en-US" smtClean="0"/>
              <a:t>Hindarkan pesan-pesan yang bertolak belakang</a:t>
            </a:r>
          </a:p>
          <a:p>
            <a:pPr marL="609600" indent="-609600" eaLnBrk="1" hangingPunct="1">
              <a:buFont typeface="Wingdings" pitchFamily="2" charset="2"/>
              <a:buNone/>
            </a:pPr>
            <a:r>
              <a:rPr lang="en-US" smtClean="0"/>
              <a:t>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2. Harapkan yang terbaik</a:t>
            </a:r>
          </a:p>
        </p:txBody>
      </p:sp>
      <p:sp>
        <p:nvSpPr>
          <p:cNvPr id="9219" name="Rectangle 3"/>
          <p:cNvSpPr>
            <a:spLocks noGrp="1" noChangeArrowheads="1"/>
          </p:cNvSpPr>
          <p:nvPr>
            <p:ph type="body" idx="1"/>
          </p:nvPr>
        </p:nvSpPr>
        <p:spPr/>
        <p:txBody>
          <a:bodyPr/>
          <a:lstStyle/>
          <a:p>
            <a:pPr marL="609600" indent="-609600" eaLnBrk="1" hangingPunct="1">
              <a:buFont typeface="Wingdings" pitchFamily="2" charset="2"/>
              <a:buAutoNum type="arabicPeriod"/>
            </a:pPr>
            <a:r>
              <a:rPr lang="en-US" smtClean="0"/>
              <a:t>Hargai martabat bawahan </a:t>
            </a:r>
          </a:p>
          <a:p>
            <a:pPr marL="609600" indent="-609600" eaLnBrk="1" hangingPunct="1">
              <a:buFont typeface="Wingdings" pitchFamily="2" charset="2"/>
              <a:buAutoNum type="arabicPeriod"/>
            </a:pPr>
            <a:r>
              <a:rPr lang="en-US" smtClean="0"/>
              <a:t>Yakinkan adanya kerjasama dan hasil kerja yang memuaskan</a:t>
            </a:r>
          </a:p>
          <a:p>
            <a:pPr marL="609600" indent="-609600" eaLnBrk="1" hangingPunct="1">
              <a:buFont typeface="Wingdings" pitchFamily="2" charset="2"/>
              <a:buAutoNum type="arabicPeriod"/>
            </a:pPr>
            <a:r>
              <a:rPr lang="en-US" smtClean="0"/>
              <a:t>Tekankan pada kebutuhan kinerja yang positif di masa datang, bukan membicarakan kinerja yang buruk diwaktu lampau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marL="838200" indent="-838200" eaLnBrk="1" hangingPunct="1"/>
            <a:r>
              <a:rPr lang="en-US" sz="4000" smtClean="0"/>
              <a:t>3. Berpegang pada tujuan</a:t>
            </a:r>
            <a:br>
              <a:rPr lang="en-US" sz="4000" smtClean="0"/>
            </a:br>
            <a:endParaRPr lang="en-US" sz="4000" smtClean="0"/>
          </a:p>
        </p:txBody>
      </p:sp>
      <p:sp>
        <p:nvSpPr>
          <p:cNvPr id="10243" name="Rectangle 3"/>
          <p:cNvSpPr>
            <a:spLocks noGrp="1" noChangeArrowheads="1"/>
          </p:cNvSpPr>
          <p:nvPr>
            <p:ph type="body" idx="1"/>
          </p:nvPr>
        </p:nvSpPr>
        <p:spPr/>
        <p:txBody>
          <a:bodyPr/>
          <a:lstStyle/>
          <a:p>
            <a:pPr marL="609600" indent="-609600" eaLnBrk="1" hangingPunct="1">
              <a:buFont typeface="Wingdings" pitchFamily="2" charset="2"/>
              <a:buAutoNum type="arabicPeriod"/>
            </a:pPr>
            <a:r>
              <a:rPr lang="en-US" smtClean="0"/>
              <a:t>Berfokus pada satu topik</a:t>
            </a:r>
          </a:p>
          <a:p>
            <a:pPr marL="609600" indent="-609600" eaLnBrk="1" hangingPunct="1">
              <a:buFont typeface="Wingdings" pitchFamily="2" charset="2"/>
              <a:buAutoNum type="arabicPeriod"/>
            </a:pPr>
            <a:r>
              <a:rPr lang="en-US" smtClean="0"/>
              <a:t>Dorong adanya Perilaku yang mengarah pada tujuan</a:t>
            </a:r>
          </a:p>
          <a:p>
            <a:pPr marL="609600" indent="-609600" eaLnBrk="1" hangingPunct="1">
              <a:buFont typeface="Wingdings" pitchFamily="2" charset="2"/>
              <a:buAutoNum type="arabicPeriod"/>
            </a:pPr>
            <a:r>
              <a:rPr lang="en-US" smtClean="0"/>
              <a:t>Batasi adanya interupsi</a:t>
            </a:r>
          </a:p>
          <a:p>
            <a:pPr marL="609600" indent="-609600" eaLnBrk="1" hangingPunct="1">
              <a:buFont typeface="Wingdings" pitchFamily="2" charset="2"/>
              <a:buAutoNum type="arabicPeriod"/>
            </a:pPr>
            <a:endParaRPr lang="en-US"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marL="838200" indent="-838200" eaLnBrk="1" hangingPunct="1"/>
            <a:r>
              <a:rPr lang="en-US" smtClean="0"/>
              <a:t>4. Mendapatkan Komitmen</a:t>
            </a:r>
          </a:p>
        </p:txBody>
      </p:sp>
      <p:sp>
        <p:nvSpPr>
          <p:cNvPr id="11267" name="Rectangle 3"/>
          <p:cNvSpPr>
            <a:spLocks noGrp="1" noChangeArrowheads="1"/>
          </p:cNvSpPr>
          <p:nvPr>
            <p:ph type="body" idx="1"/>
          </p:nvPr>
        </p:nvSpPr>
        <p:spPr/>
        <p:txBody>
          <a:bodyPr/>
          <a:lstStyle/>
          <a:p>
            <a:pPr marL="609600" indent="-609600" eaLnBrk="1" hangingPunct="1">
              <a:lnSpc>
                <a:spcPct val="80000"/>
              </a:lnSpc>
              <a:buFont typeface="Wingdings" pitchFamily="2" charset="2"/>
              <a:buAutoNum type="arabicPeriod"/>
            </a:pPr>
            <a:r>
              <a:rPr lang="en-US" sz="2800" smtClean="0"/>
              <a:t>Ringkaskan dan ulangi kembali hal-hal yang telah dibicarakan</a:t>
            </a:r>
          </a:p>
          <a:p>
            <a:pPr marL="609600" indent="-609600" eaLnBrk="1" hangingPunct="1">
              <a:lnSpc>
                <a:spcPct val="80000"/>
              </a:lnSpc>
              <a:buFont typeface="Wingdings" pitchFamily="2" charset="2"/>
              <a:buAutoNum type="arabicPeriod"/>
            </a:pPr>
            <a:r>
              <a:rPr lang="en-US" sz="2800" smtClean="0"/>
              <a:t>Mintakan Keikutsertaan</a:t>
            </a:r>
          </a:p>
          <a:p>
            <a:pPr marL="609600" indent="-609600" eaLnBrk="1" hangingPunct="1">
              <a:lnSpc>
                <a:spcPct val="80000"/>
              </a:lnSpc>
              <a:buFont typeface="Wingdings" pitchFamily="2" charset="2"/>
              <a:buAutoNum type="arabicPeriod"/>
            </a:pPr>
            <a:r>
              <a:rPr lang="en-US" sz="2800" smtClean="0"/>
              <a:t>Dengarkan sungguh-sungguh pada saat orang lain berbicara</a:t>
            </a:r>
          </a:p>
          <a:p>
            <a:pPr marL="609600" indent="-609600" eaLnBrk="1" hangingPunct="1">
              <a:lnSpc>
                <a:spcPct val="80000"/>
              </a:lnSpc>
              <a:buFont typeface="Wingdings" pitchFamily="2" charset="2"/>
              <a:buAutoNum type="arabicPeriod"/>
            </a:pPr>
            <a:r>
              <a:rPr lang="en-US" sz="2800" smtClean="0"/>
              <a:t>Pastikan Bahwa orang lain memahami hal-hal yang telah anda kemukakan</a:t>
            </a:r>
          </a:p>
          <a:p>
            <a:pPr marL="609600" indent="-609600" eaLnBrk="1" hangingPunct="1">
              <a:lnSpc>
                <a:spcPct val="80000"/>
              </a:lnSpc>
              <a:buFont typeface="Wingdings" pitchFamily="2" charset="2"/>
              <a:buAutoNum type="arabicPeriod"/>
            </a:pPr>
            <a:r>
              <a:rPr lang="en-US" sz="2800" smtClean="0"/>
              <a:t>Mintakan persetujuan atau komitmen secara langsung</a:t>
            </a:r>
          </a:p>
          <a:p>
            <a:pPr marL="609600" indent="-609600" eaLnBrk="1" hangingPunct="1">
              <a:lnSpc>
                <a:spcPct val="80000"/>
              </a:lnSpc>
              <a:buFont typeface="Wingdings" pitchFamily="2" charset="2"/>
              <a:buAutoNum type="arabicPeriod"/>
            </a:pPr>
            <a:r>
              <a:rPr lang="en-US" sz="2800" smtClean="0"/>
              <a:t>Menindaklanjuti hal-hal yang telah dibicarakan atau yang telah diputuskan.</a:t>
            </a:r>
          </a:p>
          <a:p>
            <a:pPr marL="609600" indent="-609600" eaLnBrk="1" hangingPunct="1">
              <a:lnSpc>
                <a:spcPct val="80000"/>
              </a:lnSpc>
              <a:buFont typeface="Wingdings" pitchFamily="2" charset="2"/>
              <a:buAutoNum type="arabicPeriod"/>
            </a:pPr>
            <a:endParaRPr lang="en-US" sz="280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1. Kejelasan Berkomunikasi</a:t>
            </a:r>
          </a:p>
        </p:txBody>
      </p:sp>
      <p:sp>
        <p:nvSpPr>
          <p:cNvPr id="28675" name="Rectangle 3"/>
          <p:cNvSpPr>
            <a:spLocks noGrp="1" noChangeArrowheads="1"/>
          </p:cNvSpPr>
          <p:nvPr>
            <p:ph type="body" idx="1"/>
          </p:nvPr>
        </p:nvSpPr>
        <p:spPr/>
        <p:txBody>
          <a:bodyPr/>
          <a:lstStyle/>
          <a:p>
            <a:pPr marL="609600" indent="-609600" eaLnBrk="1" hangingPunct="1">
              <a:buFont typeface="Wingdings" pitchFamily="2" charset="2"/>
              <a:buNone/>
              <a:defRPr/>
            </a:pPr>
            <a:r>
              <a:rPr lang="en-US" sz="2400" dirty="0" smtClean="0"/>
              <a:t>1. </a:t>
            </a:r>
            <a:r>
              <a:rPr lang="en-US" sz="2400" dirty="0" err="1" smtClean="0"/>
              <a:t>Kejelasan</a:t>
            </a:r>
            <a:r>
              <a:rPr lang="en-US" sz="2400" dirty="0" smtClean="0"/>
              <a:t> </a:t>
            </a:r>
            <a:r>
              <a:rPr lang="en-US" sz="2400" dirty="0" err="1" smtClean="0"/>
              <a:t>Berkomunikasi</a:t>
            </a:r>
            <a:r>
              <a:rPr lang="en-US" sz="2400" dirty="0" smtClean="0"/>
              <a:t> (</a:t>
            </a:r>
            <a:r>
              <a:rPr lang="en-US" sz="2400" dirty="0" err="1" smtClean="0"/>
              <a:t>kurang</a:t>
            </a:r>
            <a:r>
              <a:rPr lang="en-US" sz="2400" dirty="0" smtClean="0"/>
              <a:t> </a:t>
            </a:r>
            <a:r>
              <a:rPr lang="en-US" sz="2400" dirty="0" err="1" smtClean="0"/>
              <a:t>baik</a:t>
            </a:r>
            <a:r>
              <a:rPr lang="en-US" sz="2400" dirty="0" smtClean="0"/>
              <a:t>)</a:t>
            </a:r>
          </a:p>
          <a:p>
            <a:pPr marL="609600" indent="-609600" eaLnBrk="1" hangingPunct="1">
              <a:buFont typeface="Wingdings" pitchFamily="2" charset="2"/>
              <a:buNone/>
              <a:defRPr/>
            </a:pPr>
            <a:r>
              <a:rPr lang="en-US" sz="2400" b="0" dirty="0" smtClean="0"/>
              <a:t>Supervisor: </a:t>
            </a:r>
            <a:r>
              <a:rPr lang="en-US" sz="2400" b="0" dirty="0" err="1" smtClean="0"/>
              <a:t>Ani</a:t>
            </a:r>
            <a:r>
              <a:rPr lang="en-US" sz="2400" b="0" dirty="0" smtClean="0"/>
              <a:t>, </a:t>
            </a:r>
            <a:r>
              <a:rPr lang="en-US" sz="2400" b="0" dirty="0" err="1" smtClean="0"/>
              <a:t>saya</a:t>
            </a:r>
            <a:r>
              <a:rPr lang="en-US" sz="2400" b="0" dirty="0" smtClean="0"/>
              <a:t> </a:t>
            </a:r>
            <a:r>
              <a:rPr lang="en-US" sz="2400" b="0" dirty="0" err="1" smtClean="0"/>
              <a:t>minta</a:t>
            </a:r>
            <a:r>
              <a:rPr lang="en-US" sz="2400" b="0" dirty="0" smtClean="0"/>
              <a:t> </a:t>
            </a:r>
            <a:r>
              <a:rPr lang="en-US" sz="2400" b="0" dirty="0" err="1" smtClean="0"/>
              <a:t>cara</a:t>
            </a:r>
            <a:r>
              <a:rPr lang="en-US" sz="2400" b="0" dirty="0" smtClean="0"/>
              <a:t> </a:t>
            </a:r>
            <a:r>
              <a:rPr lang="en-US" sz="2400" b="0" dirty="0" err="1" smtClean="0"/>
              <a:t>Ani</a:t>
            </a:r>
            <a:r>
              <a:rPr lang="en-US" sz="2400" b="0" dirty="0" smtClean="0"/>
              <a:t> </a:t>
            </a:r>
            <a:r>
              <a:rPr lang="en-US" sz="2400" b="0" dirty="0" err="1" smtClean="0"/>
              <a:t>santun</a:t>
            </a:r>
            <a:endParaRPr lang="en-US" sz="2400" b="0" dirty="0" smtClean="0"/>
          </a:p>
          <a:p>
            <a:pPr marL="609600" indent="-609600" eaLnBrk="1" hangingPunct="1">
              <a:buFont typeface="Wingdings" pitchFamily="2" charset="2"/>
              <a:buNone/>
              <a:defRPr/>
            </a:pPr>
            <a:r>
              <a:rPr lang="en-US" sz="2400" b="0" dirty="0" smtClean="0"/>
              <a:t>                   </a:t>
            </a:r>
            <a:r>
              <a:rPr lang="en-US" sz="2400" b="0" dirty="0" err="1" smtClean="0"/>
              <a:t>menyambut</a:t>
            </a:r>
            <a:r>
              <a:rPr lang="en-US" sz="2400" b="0" dirty="0" smtClean="0"/>
              <a:t> </a:t>
            </a:r>
            <a:r>
              <a:rPr lang="en-US" sz="2400" b="0" dirty="0" err="1" smtClean="0"/>
              <a:t>pelanggan</a:t>
            </a:r>
            <a:r>
              <a:rPr lang="en-US" sz="2400" b="0" dirty="0" smtClean="0"/>
              <a:t>!</a:t>
            </a:r>
          </a:p>
          <a:p>
            <a:pPr marL="609600" indent="-609600" eaLnBrk="1" hangingPunct="1">
              <a:buFont typeface="Wingdings" pitchFamily="2" charset="2"/>
              <a:buNone/>
              <a:defRPr/>
            </a:pPr>
            <a:r>
              <a:rPr lang="en-US" sz="2400" b="0" dirty="0" err="1" smtClean="0"/>
              <a:t>Ani</a:t>
            </a:r>
            <a:r>
              <a:rPr lang="en-US" sz="2400" b="0" dirty="0" smtClean="0"/>
              <a:t>            : ??????</a:t>
            </a:r>
          </a:p>
          <a:p>
            <a:pPr marL="609600" indent="-609600" eaLnBrk="1" hangingPunct="1">
              <a:buFont typeface="Wingdings" pitchFamily="2" charset="2"/>
              <a:buNone/>
              <a:defRPr/>
            </a:pPr>
            <a:endParaRPr lang="en-US" sz="2400" b="0" dirty="0" smtClean="0"/>
          </a:p>
          <a:p>
            <a:pPr marL="609600" indent="-609600" eaLnBrk="1" hangingPunct="1">
              <a:buFont typeface="Wingdings" pitchFamily="2" charset="2"/>
              <a:buNone/>
              <a:defRPr/>
            </a:pPr>
            <a:r>
              <a:rPr lang="en-US" sz="2400" dirty="0" smtClean="0"/>
              <a:t>2. </a:t>
            </a:r>
            <a:r>
              <a:rPr lang="en-US" sz="2400" dirty="0" err="1" smtClean="0"/>
              <a:t>Kejelasan</a:t>
            </a:r>
            <a:r>
              <a:rPr lang="en-US" sz="2400" dirty="0" smtClean="0"/>
              <a:t> </a:t>
            </a:r>
            <a:r>
              <a:rPr lang="en-US" sz="2400" dirty="0" err="1" smtClean="0"/>
              <a:t>Berkomunikasi</a:t>
            </a:r>
            <a:r>
              <a:rPr lang="en-US" sz="2400" dirty="0" smtClean="0"/>
              <a:t> (</a:t>
            </a:r>
            <a:r>
              <a:rPr lang="en-US" sz="2400" dirty="0" err="1" smtClean="0"/>
              <a:t>baik</a:t>
            </a:r>
            <a:r>
              <a:rPr lang="en-US" sz="2400" dirty="0" smtClean="0"/>
              <a:t>)</a:t>
            </a:r>
          </a:p>
          <a:p>
            <a:pPr marL="1622425" indent="-1622425" eaLnBrk="1" hangingPunct="1">
              <a:buFont typeface="Wingdings" pitchFamily="2" charset="2"/>
              <a:buNone/>
              <a:defRPr/>
            </a:pPr>
            <a:r>
              <a:rPr lang="en-US" sz="2400" b="0" dirty="0" smtClean="0"/>
              <a:t>Supervisor: </a:t>
            </a:r>
            <a:r>
              <a:rPr lang="en-US" sz="2400" b="0" dirty="0" err="1" smtClean="0"/>
              <a:t>Ani</a:t>
            </a:r>
            <a:r>
              <a:rPr lang="en-US" sz="2400" b="0" dirty="0" smtClean="0"/>
              <a:t>, </a:t>
            </a:r>
            <a:r>
              <a:rPr lang="en-US" sz="2400" b="0" dirty="0" err="1" smtClean="0"/>
              <a:t>cara</a:t>
            </a:r>
            <a:r>
              <a:rPr lang="en-US" sz="2400" b="0" dirty="0" smtClean="0"/>
              <a:t> </a:t>
            </a:r>
            <a:r>
              <a:rPr lang="en-US" sz="2400" b="0" dirty="0" err="1" smtClean="0"/>
              <a:t>kita</a:t>
            </a:r>
            <a:r>
              <a:rPr lang="en-US" sz="2400" b="0" dirty="0" smtClean="0"/>
              <a:t> </a:t>
            </a:r>
            <a:r>
              <a:rPr lang="en-US" sz="2400" b="0" dirty="0" err="1" smtClean="0"/>
              <a:t>menyambut</a:t>
            </a:r>
            <a:r>
              <a:rPr lang="en-US" sz="2400" b="0" dirty="0" smtClean="0"/>
              <a:t> </a:t>
            </a:r>
            <a:r>
              <a:rPr lang="en-US" sz="2400" b="0" dirty="0" err="1" smtClean="0"/>
              <a:t>pelanggan</a:t>
            </a:r>
            <a:r>
              <a:rPr lang="en-US" sz="2400" b="0" dirty="0" smtClean="0"/>
              <a:t> </a:t>
            </a:r>
            <a:r>
              <a:rPr lang="en-US" sz="2400" b="0" dirty="0" err="1" smtClean="0"/>
              <a:t>harus</a:t>
            </a:r>
            <a:r>
              <a:rPr lang="en-US" sz="2400" b="0" dirty="0" smtClean="0"/>
              <a:t> </a:t>
            </a:r>
            <a:r>
              <a:rPr lang="en-US" sz="2400" b="0" dirty="0" err="1" smtClean="0"/>
              <a:t>santun</a:t>
            </a:r>
            <a:r>
              <a:rPr lang="en-US" sz="2400" b="0" dirty="0" smtClean="0"/>
              <a:t>, </a:t>
            </a:r>
            <a:r>
              <a:rPr lang="en-US" sz="2400" b="0" dirty="0" err="1" smtClean="0"/>
              <a:t>coba</a:t>
            </a:r>
            <a:r>
              <a:rPr lang="en-US" sz="2400" b="0" dirty="0" smtClean="0"/>
              <a:t> </a:t>
            </a:r>
            <a:r>
              <a:rPr lang="en-US" sz="2400" b="0" dirty="0" err="1" smtClean="0"/>
              <a:t>ani</a:t>
            </a:r>
            <a:r>
              <a:rPr lang="en-US" sz="2400" b="0" dirty="0" smtClean="0"/>
              <a:t> </a:t>
            </a:r>
            <a:r>
              <a:rPr lang="en-US" sz="2400" b="0" dirty="0" err="1" smtClean="0"/>
              <a:t>tersenyum</a:t>
            </a:r>
            <a:r>
              <a:rPr lang="en-US" sz="2400" b="0" dirty="0" smtClean="0"/>
              <a:t>… hmmm </a:t>
            </a:r>
            <a:r>
              <a:rPr lang="en-US" sz="2400" b="0" dirty="0" err="1" smtClean="0"/>
              <a:t>manis</a:t>
            </a:r>
            <a:r>
              <a:rPr lang="en-US" sz="2400" b="0" dirty="0" smtClean="0"/>
              <a:t> </a:t>
            </a:r>
            <a:r>
              <a:rPr lang="en-US" sz="2400" b="0" dirty="0" err="1" smtClean="0"/>
              <a:t>sekali</a:t>
            </a:r>
            <a:r>
              <a:rPr lang="en-US" sz="2400" b="0" dirty="0" smtClean="0"/>
              <a:t>.</a:t>
            </a:r>
          </a:p>
          <a:p>
            <a:pPr marL="1622425" indent="-1622425" eaLnBrk="1" hangingPunct="1">
              <a:buFont typeface="Wingdings" pitchFamily="2" charset="2"/>
              <a:buNone/>
              <a:defRPr/>
            </a:pPr>
            <a:r>
              <a:rPr lang="en-US" sz="2400" b="0" dirty="0" err="1" smtClean="0"/>
              <a:t>Ani</a:t>
            </a:r>
            <a:r>
              <a:rPr lang="en-US" sz="2400" b="0" dirty="0" smtClean="0"/>
              <a:t>            :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2. Harapkan yang terbaik</a:t>
            </a:r>
          </a:p>
        </p:txBody>
      </p:sp>
      <p:sp>
        <p:nvSpPr>
          <p:cNvPr id="14339" name="Rectangle 3"/>
          <p:cNvSpPr>
            <a:spLocks noGrp="1" noChangeArrowheads="1"/>
          </p:cNvSpPr>
          <p:nvPr>
            <p:ph type="body" idx="1"/>
          </p:nvPr>
        </p:nvSpPr>
        <p:spPr/>
        <p:txBody>
          <a:bodyPr/>
          <a:lstStyle/>
          <a:p>
            <a:pPr marL="609600" indent="-609600" eaLnBrk="1" hangingPunct="1">
              <a:buFont typeface="Wingdings" pitchFamily="2" charset="2"/>
              <a:buNone/>
            </a:pPr>
            <a:r>
              <a:rPr lang="en-US" sz="2000" b="0" smtClean="0"/>
              <a:t>1. Harapkan yang terbaik (kurang baik)</a:t>
            </a:r>
          </a:p>
          <a:p>
            <a:pPr marL="609600" indent="-609600" eaLnBrk="1" hangingPunct="1">
              <a:buFont typeface="Wingdings" pitchFamily="2" charset="2"/>
              <a:buNone/>
            </a:pPr>
            <a:r>
              <a:rPr lang="en-US" sz="2000" b="0" smtClean="0"/>
              <a:t>Supervisor: Saya tau, anda buruh diperusahaan kami,</a:t>
            </a:r>
          </a:p>
          <a:p>
            <a:pPr marL="609600" indent="-609600" eaLnBrk="1" hangingPunct="1">
              <a:buFont typeface="Wingdings" pitchFamily="2" charset="2"/>
              <a:buNone/>
            </a:pPr>
            <a:r>
              <a:rPr lang="en-US" sz="2000" b="0" smtClean="0"/>
              <a:t>                    tapi anda bisa bekerja dan suatu saat</a:t>
            </a:r>
          </a:p>
          <a:p>
            <a:pPr marL="609600" indent="-609600" eaLnBrk="1" hangingPunct="1">
              <a:buFont typeface="Wingdings" pitchFamily="2" charset="2"/>
              <a:buNone/>
            </a:pPr>
            <a:r>
              <a:rPr lang="en-US" sz="2000" b="0" smtClean="0"/>
              <a:t>                    nanti bisa menjadi supervisor seperti saya.</a:t>
            </a:r>
          </a:p>
          <a:p>
            <a:pPr marL="609600" indent="-609600" eaLnBrk="1" hangingPunct="1">
              <a:buFont typeface="Wingdings" pitchFamily="2" charset="2"/>
              <a:buNone/>
            </a:pPr>
            <a:r>
              <a:rPr lang="en-US" sz="2000" b="0" smtClean="0"/>
              <a:t>Ani             : ??????</a:t>
            </a:r>
          </a:p>
          <a:p>
            <a:pPr marL="609600" indent="-609600" eaLnBrk="1" hangingPunct="1">
              <a:buFont typeface="Wingdings" pitchFamily="2" charset="2"/>
              <a:buNone/>
            </a:pPr>
            <a:r>
              <a:rPr lang="en-US" sz="2000" b="0" smtClean="0"/>
              <a:t> </a:t>
            </a:r>
          </a:p>
          <a:p>
            <a:pPr marL="609600" indent="-609600" eaLnBrk="1" hangingPunct="1">
              <a:buFont typeface="Wingdings" pitchFamily="2" charset="2"/>
              <a:buNone/>
            </a:pPr>
            <a:r>
              <a:rPr lang="en-US" sz="2000" b="0" smtClean="0"/>
              <a:t>2. Harapkan yang terbaik (baik)</a:t>
            </a:r>
          </a:p>
          <a:p>
            <a:pPr marL="609600" indent="-609600" eaLnBrk="1" hangingPunct="1">
              <a:buFont typeface="Wingdings" pitchFamily="2" charset="2"/>
              <a:buNone/>
            </a:pPr>
            <a:r>
              <a:rPr lang="en-US" sz="2000" b="0" smtClean="0"/>
              <a:t>Supervisor: Kita adalah tim dalam perusahaan ini,</a:t>
            </a:r>
          </a:p>
          <a:p>
            <a:pPr marL="609600" indent="-609600" eaLnBrk="1" hangingPunct="1">
              <a:buFont typeface="Wingdings" pitchFamily="2" charset="2"/>
              <a:buNone/>
            </a:pPr>
            <a:r>
              <a:rPr lang="en-US" sz="2000" b="0" smtClean="0"/>
              <a:t>                   dan kita bisa bekerja sama untuk membangun</a:t>
            </a:r>
          </a:p>
          <a:p>
            <a:pPr marL="609600" indent="-609600" eaLnBrk="1" hangingPunct="1">
              <a:buFont typeface="Wingdings" pitchFamily="2" charset="2"/>
              <a:buNone/>
            </a:pPr>
            <a:r>
              <a:rPr lang="en-US" sz="2000" b="0" smtClean="0"/>
              <a:t>                   karir kita disini.</a:t>
            </a:r>
          </a:p>
          <a:p>
            <a:pPr marL="609600" indent="-609600" eaLnBrk="1" hangingPunct="1">
              <a:buFont typeface="Wingdings" pitchFamily="2" charset="2"/>
              <a:buNone/>
            </a:pPr>
            <a:r>
              <a:rPr lang="en-US" sz="2000" b="0" smtClean="0"/>
              <a:t>Ani              :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Proses manajemen dianggap begitu penting? </a:t>
            </a:r>
            <a:endParaRPr lang="id-ID" dirty="0"/>
          </a:p>
        </p:txBody>
      </p:sp>
      <p:sp>
        <p:nvSpPr>
          <p:cNvPr id="3" name="Content Placeholder 2"/>
          <p:cNvSpPr>
            <a:spLocks noGrp="1"/>
          </p:cNvSpPr>
          <p:nvPr>
            <p:ph idx="1"/>
          </p:nvPr>
        </p:nvSpPr>
        <p:spPr/>
        <p:txBody>
          <a:bodyPr>
            <a:normAutofit fontScale="62500" lnSpcReduction="20000"/>
          </a:bodyPr>
          <a:lstStyle/>
          <a:p>
            <a:r>
              <a:rPr lang="id-ID" dirty="0" smtClean="0"/>
              <a:t>Pertama, proses tersebut membedakan pekerjaan manajer dari pekerjaan non manajer. Pekerjaan seorang manajer (pekerjaan manajerial) berbeda dengan pekerjaan non manajer (pekerjaan non manajerial) karena manajer termasuk penyelia mencurahkan sebagian besar waktu dan tenaganya untuk melakukan perencanaan, pengorganisasian, penggerakan, dan pengendalian, yang kesemuanya mengharuskan penyelia menjadi pemecah masalah dan pengambil keputusan.    </a:t>
            </a:r>
          </a:p>
          <a:p>
            <a:r>
              <a:rPr lang="id-ID" dirty="0" smtClean="0"/>
              <a:t>Kedua, proses manajemen merupakan tiang penyangga bagi praktek manajemen dan berbagai pendekatannya. Disebut proses karena bergerak secara progresif dari satu tahap ketahap lain dengan urutan yang hampir konsisten. </a:t>
            </a:r>
          </a:p>
          <a:p>
            <a:pPr marL="539750" indent="0">
              <a:buNone/>
            </a:pPr>
            <a:r>
              <a:rPr lang="id-ID" dirty="0" smtClean="0"/>
              <a:t>Dalam suatu pekerjaan produksi, misalnya, seorang penyelia pertama-tama akan merencanakan jadwal harian, kemudian mengorganisir berbagai sumber daya dengan menugaskan orang – orang ketempat kerjanya masing-masing, lantas mengaktifkan proses dengan memberikan perintah-perintah dan instruksi-instruksi dan akhirnya mengontrol atau memeriksa hasilnya. </a:t>
            </a:r>
          </a:p>
          <a:p>
            <a:pPr marL="539750" indent="0">
              <a:buNone/>
            </a:pPr>
            <a:r>
              <a:rPr lang="id-ID" dirty="0" smtClean="0"/>
              <a:t>Proses ini dilakukan berulang-ulang, setiap hari, setiap bulan, dan setiap tahun. Karena itulah banyak orang menyebut proses manajemen sebagai siklus manajemen.</a:t>
            </a:r>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3. Berpegang pada tujuan</a:t>
            </a:r>
          </a:p>
        </p:txBody>
      </p:sp>
      <p:sp>
        <p:nvSpPr>
          <p:cNvPr id="15363" name="Rectangle 3"/>
          <p:cNvSpPr>
            <a:spLocks noGrp="1" noChangeArrowheads="1"/>
          </p:cNvSpPr>
          <p:nvPr>
            <p:ph type="body" idx="1"/>
          </p:nvPr>
        </p:nvSpPr>
        <p:spPr/>
        <p:txBody>
          <a:bodyPr/>
          <a:lstStyle/>
          <a:p>
            <a:pPr marL="609600" indent="-609600" eaLnBrk="1" hangingPunct="1">
              <a:lnSpc>
                <a:spcPct val="80000"/>
              </a:lnSpc>
              <a:buFont typeface="Wingdings" pitchFamily="2" charset="2"/>
              <a:buNone/>
            </a:pPr>
            <a:r>
              <a:rPr lang="en-US" sz="1600" smtClean="0"/>
              <a:t>1.</a:t>
            </a:r>
            <a:r>
              <a:rPr lang="en-US" sz="1600" b="0" smtClean="0"/>
              <a:t> </a:t>
            </a:r>
            <a:r>
              <a:rPr lang="en-US" sz="1600" smtClean="0"/>
              <a:t>Berpegang pada tujuan (kurang baik)</a:t>
            </a:r>
          </a:p>
          <a:p>
            <a:pPr marL="609600" indent="-609600" eaLnBrk="1" hangingPunct="1">
              <a:lnSpc>
                <a:spcPct val="80000"/>
              </a:lnSpc>
              <a:buFont typeface="Wingdings" pitchFamily="2" charset="2"/>
              <a:buNone/>
            </a:pPr>
            <a:r>
              <a:rPr lang="en-US" sz="1600" b="0" smtClean="0"/>
              <a:t>Supervisor: Saya harap anda dapat menahan emosi dihadapan</a:t>
            </a:r>
          </a:p>
          <a:p>
            <a:pPr marL="609600" indent="-609600" eaLnBrk="1" hangingPunct="1">
              <a:lnSpc>
                <a:spcPct val="80000"/>
              </a:lnSpc>
              <a:buFont typeface="Wingdings" pitchFamily="2" charset="2"/>
              <a:buNone/>
            </a:pPr>
            <a:r>
              <a:rPr lang="en-US" sz="1600" b="0" smtClean="0"/>
              <a:t>                   pelanggan.</a:t>
            </a:r>
          </a:p>
          <a:p>
            <a:pPr marL="609600" indent="-609600" eaLnBrk="1" hangingPunct="1">
              <a:lnSpc>
                <a:spcPct val="80000"/>
              </a:lnSpc>
              <a:buFont typeface="Wingdings" pitchFamily="2" charset="2"/>
              <a:buNone/>
            </a:pPr>
            <a:r>
              <a:rPr lang="en-US" sz="1600" b="0" smtClean="0"/>
              <a:t>Ani            : Beberapa diantara mereka benar-benar goblok dan</a:t>
            </a:r>
          </a:p>
          <a:p>
            <a:pPr marL="609600" indent="-609600" eaLnBrk="1" hangingPunct="1">
              <a:lnSpc>
                <a:spcPct val="80000"/>
              </a:lnSpc>
              <a:buFont typeface="Wingdings" pitchFamily="2" charset="2"/>
              <a:buNone/>
            </a:pPr>
            <a:r>
              <a:rPr lang="en-US" sz="1600" b="0" smtClean="0"/>
              <a:t>                   menyusahkan saya, jika bapak jadi saya, bapak sendiri tidak</a:t>
            </a:r>
          </a:p>
          <a:p>
            <a:pPr marL="609600" indent="-609600" eaLnBrk="1" hangingPunct="1">
              <a:lnSpc>
                <a:spcPct val="80000"/>
              </a:lnSpc>
              <a:buFont typeface="Wingdings" pitchFamily="2" charset="2"/>
              <a:buNone/>
            </a:pPr>
            <a:r>
              <a:rPr lang="en-US" sz="1600" b="0" smtClean="0"/>
              <a:t>                   akan dapat menahan emosi.</a:t>
            </a:r>
          </a:p>
          <a:p>
            <a:pPr marL="609600" indent="-609600" eaLnBrk="1" hangingPunct="1">
              <a:lnSpc>
                <a:spcPct val="80000"/>
              </a:lnSpc>
              <a:buFont typeface="Wingdings" pitchFamily="2" charset="2"/>
              <a:buNone/>
            </a:pPr>
            <a:r>
              <a:rPr lang="en-US" sz="1600" b="0" smtClean="0"/>
              <a:t>Supervisor: Ya, saya tau, ada beberapa diantara pelanggan yang</a:t>
            </a:r>
          </a:p>
          <a:p>
            <a:pPr marL="609600" indent="-609600" eaLnBrk="1" hangingPunct="1">
              <a:lnSpc>
                <a:spcPct val="80000"/>
              </a:lnSpc>
              <a:buFont typeface="Wingdings" pitchFamily="2" charset="2"/>
              <a:buNone/>
            </a:pPr>
            <a:r>
              <a:rPr lang="en-US" sz="1600" b="0" smtClean="0"/>
              <a:t>                    benar-benar belagu, tapi kita harus bisa menahan emosi.</a:t>
            </a:r>
          </a:p>
          <a:p>
            <a:pPr marL="609600" indent="-609600" eaLnBrk="1" hangingPunct="1">
              <a:lnSpc>
                <a:spcPct val="80000"/>
              </a:lnSpc>
              <a:buFont typeface="Wingdings" pitchFamily="2" charset="2"/>
              <a:buNone/>
            </a:pPr>
            <a:r>
              <a:rPr lang="en-US" sz="1600" b="0" smtClean="0"/>
              <a:t>Ani            : ??????</a:t>
            </a:r>
          </a:p>
          <a:p>
            <a:pPr marL="609600" indent="-609600" eaLnBrk="1" hangingPunct="1">
              <a:lnSpc>
                <a:spcPct val="80000"/>
              </a:lnSpc>
              <a:buFont typeface="Wingdings" pitchFamily="2" charset="2"/>
              <a:buNone/>
            </a:pPr>
            <a:r>
              <a:rPr lang="en-US" sz="1600" smtClean="0"/>
              <a:t>2. Berpegang pada tujuan (baik)</a:t>
            </a:r>
          </a:p>
          <a:p>
            <a:pPr marL="609600" indent="-609600" eaLnBrk="1" hangingPunct="1">
              <a:lnSpc>
                <a:spcPct val="80000"/>
              </a:lnSpc>
              <a:buFont typeface="Wingdings" pitchFamily="2" charset="2"/>
              <a:buNone/>
            </a:pPr>
            <a:r>
              <a:rPr lang="en-US" sz="1600" b="0" smtClean="0"/>
              <a:t>Supervisor: Saya harap anda dapat menahan emosi dihadapan</a:t>
            </a:r>
          </a:p>
          <a:p>
            <a:pPr marL="609600" indent="-609600" eaLnBrk="1" hangingPunct="1">
              <a:lnSpc>
                <a:spcPct val="80000"/>
              </a:lnSpc>
              <a:buFont typeface="Wingdings" pitchFamily="2" charset="2"/>
              <a:buNone/>
            </a:pPr>
            <a:r>
              <a:rPr lang="en-US" sz="1600" b="0" smtClean="0"/>
              <a:t>                   pelanggan.</a:t>
            </a:r>
          </a:p>
          <a:p>
            <a:pPr marL="609600" indent="-609600" eaLnBrk="1" hangingPunct="1">
              <a:lnSpc>
                <a:spcPct val="80000"/>
              </a:lnSpc>
              <a:buFont typeface="Wingdings" pitchFamily="2" charset="2"/>
              <a:buNone/>
            </a:pPr>
            <a:r>
              <a:rPr lang="en-US" sz="1600" b="0" smtClean="0"/>
              <a:t>Ani            : Beberapa diantara mereka benar-benar goblok dan</a:t>
            </a:r>
          </a:p>
          <a:p>
            <a:pPr marL="609600" indent="-609600" eaLnBrk="1" hangingPunct="1">
              <a:lnSpc>
                <a:spcPct val="80000"/>
              </a:lnSpc>
              <a:buFont typeface="Wingdings" pitchFamily="2" charset="2"/>
              <a:buNone/>
            </a:pPr>
            <a:r>
              <a:rPr lang="en-US" sz="1600" b="0" smtClean="0"/>
              <a:t>                   menyusahkan saya, jika bapak jadi saya, bapak sendiri tidak</a:t>
            </a:r>
          </a:p>
          <a:p>
            <a:pPr marL="609600" indent="-609600" eaLnBrk="1" hangingPunct="1">
              <a:lnSpc>
                <a:spcPct val="80000"/>
              </a:lnSpc>
              <a:buFont typeface="Wingdings" pitchFamily="2" charset="2"/>
              <a:buNone/>
            </a:pPr>
            <a:r>
              <a:rPr lang="en-US" sz="1600" b="0" smtClean="0"/>
              <a:t>                   akan dapat menahan emosi.</a:t>
            </a:r>
          </a:p>
          <a:p>
            <a:pPr marL="609600" indent="-609600" eaLnBrk="1" hangingPunct="1">
              <a:lnSpc>
                <a:spcPct val="80000"/>
              </a:lnSpc>
              <a:buFont typeface="Wingdings" pitchFamily="2" charset="2"/>
              <a:buNone/>
            </a:pPr>
            <a:r>
              <a:rPr lang="en-US" sz="1600" b="0" smtClean="0"/>
              <a:t>Supervisor: Ya, saya tau, hal tersebut menyakitkan tapi kita harus bisa</a:t>
            </a:r>
          </a:p>
          <a:p>
            <a:pPr marL="609600" indent="-609600" eaLnBrk="1" hangingPunct="1">
              <a:lnSpc>
                <a:spcPct val="80000"/>
              </a:lnSpc>
              <a:buFont typeface="Wingdings" pitchFamily="2" charset="2"/>
              <a:buNone/>
            </a:pPr>
            <a:r>
              <a:rPr lang="en-US" sz="1600" b="0" smtClean="0"/>
              <a:t>                    menahan emosi kita </a:t>
            </a:r>
          </a:p>
          <a:p>
            <a:pPr marL="609600" indent="-609600" eaLnBrk="1" hangingPunct="1">
              <a:lnSpc>
                <a:spcPct val="80000"/>
              </a:lnSpc>
              <a:buFont typeface="Wingdings" pitchFamily="2" charset="2"/>
              <a:buNone/>
            </a:pPr>
            <a:endParaRPr lang="en-US" sz="1600" b="0" smtClean="0"/>
          </a:p>
          <a:p>
            <a:pPr marL="609600" indent="-609600" eaLnBrk="1" hangingPunct="1">
              <a:lnSpc>
                <a:spcPct val="80000"/>
              </a:lnSpc>
              <a:buFont typeface="Wingdings" pitchFamily="2" charset="2"/>
              <a:buAutoNum type="arabicPeriod"/>
            </a:pPr>
            <a:endParaRPr lang="en-US" sz="200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4. Mendapatkan Komitmen</a:t>
            </a:r>
          </a:p>
        </p:txBody>
      </p:sp>
      <p:sp>
        <p:nvSpPr>
          <p:cNvPr id="16387" name="Rectangle 3"/>
          <p:cNvSpPr>
            <a:spLocks noGrp="1" noChangeArrowheads="1"/>
          </p:cNvSpPr>
          <p:nvPr>
            <p:ph type="body" idx="1"/>
          </p:nvPr>
        </p:nvSpPr>
        <p:spPr/>
        <p:txBody>
          <a:bodyPr/>
          <a:lstStyle/>
          <a:p>
            <a:pPr marL="609600" indent="-609600" eaLnBrk="1" hangingPunct="1">
              <a:buFont typeface="Wingdings" pitchFamily="2" charset="2"/>
              <a:buAutoNum type="arabicPeriod"/>
            </a:pPr>
            <a:r>
              <a:rPr lang="en-US" sz="2400" b="0" smtClean="0"/>
              <a:t>Mendapatkan Komitmen (Kurang Baik)</a:t>
            </a:r>
          </a:p>
          <a:p>
            <a:pPr marL="609600" indent="-609600" eaLnBrk="1" hangingPunct="1">
              <a:buFont typeface="Wingdings" pitchFamily="2" charset="2"/>
              <a:buNone/>
            </a:pPr>
            <a:r>
              <a:rPr lang="en-US" sz="2400" b="0" smtClean="0"/>
              <a:t>Supervisor : Ani, saya minta anda membuat laporan</a:t>
            </a:r>
          </a:p>
          <a:p>
            <a:pPr marL="609600" indent="-609600" eaLnBrk="1" hangingPunct="1">
              <a:buFont typeface="Wingdings" pitchFamily="2" charset="2"/>
              <a:buNone/>
            </a:pPr>
            <a:r>
              <a:rPr lang="en-US" sz="2400" b="0" smtClean="0"/>
              <a:t>                    penjualan minggu ini.</a:t>
            </a:r>
          </a:p>
          <a:p>
            <a:pPr marL="609600" indent="-609600" eaLnBrk="1" hangingPunct="1">
              <a:buFont typeface="Wingdings" pitchFamily="2" charset="2"/>
              <a:buNone/>
            </a:pPr>
            <a:r>
              <a:rPr lang="en-US" sz="2400" b="0" smtClean="0"/>
              <a:t> Ani            : ????</a:t>
            </a:r>
          </a:p>
          <a:p>
            <a:pPr marL="609600" indent="-609600" eaLnBrk="1" hangingPunct="1">
              <a:buFont typeface="Wingdings" pitchFamily="2" charset="2"/>
              <a:buNone/>
            </a:pPr>
            <a:endParaRPr lang="en-US" sz="2400" b="0" smtClean="0"/>
          </a:p>
          <a:p>
            <a:pPr marL="609600" indent="-609600" eaLnBrk="1" hangingPunct="1">
              <a:buFont typeface="Wingdings" pitchFamily="2" charset="2"/>
              <a:buNone/>
            </a:pPr>
            <a:r>
              <a:rPr lang="en-US" sz="2400" b="0" smtClean="0"/>
              <a:t>2. Mendapatkan Komitmen (Baik)</a:t>
            </a:r>
          </a:p>
          <a:p>
            <a:pPr marL="609600" indent="-609600" eaLnBrk="1" hangingPunct="1">
              <a:buFont typeface="Wingdings" pitchFamily="2" charset="2"/>
              <a:buNone/>
            </a:pPr>
            <a:r>
              <a:rPr lang="en-US" sz="2400" b="0" smtClean="0"/>
              <a:t>Supervisor:  Ani, saya minta anda membuat laporan</a:t>
            </a:r>
          </a:p>
          <a:p>
            <a:pPr marL="609600" indent="-609600" eaLnBrk="1" hangingPunct="1">
              <a:buFont typeface="Wingdings" pitchFamily="2" charset="2"/>
              <a:buNone/>
            </a:pPr>
            <a:r>
              <a:rPr lang="en-US" sz="2400" b="0" smtClean="0"/>
              <a:t>                    penjualan minggu ini, jam 3 nanti sudah</a:t>
            </a:r>
          </a:p>
          <a:p>
            <a:pPr marL="609600" indent="-609600" eaLnBrk="1" hangingPunct="1">
              <a:buFont typeface="Wingdings" pitchFamily="2" charset="2"/>
              <a:buNone/>
            </a:pPr>
            <a:r>
              <a:rPr lang="en-US" sz="2400" b="0" smtClean="0"/>
              <a:t>                    harus saya terima.</a:t>
            </a:r>
          </a:p>
          <a:p>
            <a:pPr marL="609600" indent="-609600" eaLnBrk="1" hangingPunct="1">
              <a:buFont typeface="Wingdings" pitchFamily="2" charset="2"/>
              <a:buNone/>
            </a:pPr>
            <a:r>
              <a:rPr lang="en-US" sz="2400" b="0" smtClean="0"/>
              <a:t>Ani            : ????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pPr eaLnBrk="1" hangingPunct="1"/>
            <a:r>
              <a:rPr lang="en-US" sz="4000" smtClean="0"/>
              <a:t>Bagaimana menjadi penyelia yang efektif?</a:t>
            </a:r>
          </a:p>
        </p:txBody>
      </p:sp>
      <p:sp>
        <p:nvSpPr>
          <p:cNvPr id="17411" name="Rectangle 3"/>
          <p:cNvSpPr>
            <a:spLocks noGrp="1" noChangeArrowheads="1"/>
          </p:cNvSpPr>
          <p:nvPr>
            <p:ph type="body" idx="1"/>
          </p:nvPr>
        </p:nvSpPr>
        <p:spPr/>
        <p:txBody>
          <a:bodyPr/>
          <a:lstStyle/>
          <a:p>
            <a:pPr marL="609600" indent="-609600" eaLnBrk="1" hangingPunct="1">
              <a:buFont typeface="Wingdings" pitchFamily="2" charset="2"/>
              <a:buAutoNum type="arabicPeriod"/>
            </a:pPr>
            <a:r>
              <a:rPr lang="en-US" smtClean="0"/>
              <a:t>Pengalaman </a:t>
            </a:r>
          </a:p>
          <a:p>
            <a:pPr marL="609600" indent="-609600" eaLnBrk="1" hangingPunct="1">
              <a:buFont typeface="Wingdings" pitchFamily="2" charset="2"/>
              <a:buAutoNum type="arabicPeriod"/>
            </a:pPr>
            <a:r>
              <a:rPr lang="en-US" smtClean="0"/>
              <a:t>Pelatihan</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74638"/>
            <a:ext cx="8215370" cy="1143000"/>
          </a:xfrm>
        </p:spPr>
        <p:txBody>
          <a:bodyPr>
            <a:normAutofit fontScale="90000"/>
          </a:bodyPr>
          <a:lstStyle/>
          <a:p>
            <a:r>
              <a:rPr lang="id-ID" dirty="0" smtClean="0"/>
              <a:t>Ada 3 (tiga) pendekatan dalam praktek manajemen:</a:t>
            </a:r>
            <a:endParaRPr lang="id-ID" dirty="0"/>
          </a:p>
        </p:txBody>
      </p:sp>
      <p:sp>
        <p:nvSpPr>
          <p:cNvPr id="3" name="Content Placeholder 2"/>
          <p:cNvSpPr>
            <a:spLocks noGrp="1"/>
          </p:cNvSpPr>
          <p:nvPr>
            <p:ph idx="1"/>
          </p:nvPr>
        </p:nvSpPr>
        <p:spPr/>
        <p:txBody>
          <a:bodyPr/>
          <a:lstStyle/>
          <a:p>
            <a:r>
              <a:rPr lang="id-ID" dirty="0" smtClean="0"/>
              <a:t>Pendekatan manajemen sistematik</a:t>
            </a:r>
          </a:p>
          <a:p>
            <a:r>
              <a:rPr lang="id-ID" dirty="0" smtClean="0"/>
              <a:t>Pendekatan hubungan antar manusia</a:t>
            </a:r>
          </a:p>
          <a:p>
            <a:r>
              <a:rPr lang="id-ID" dirty="0" smtClean="0"/>
              <a:t>Pendekatan kuantitatif</a:t>
            </a:r>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1. Pendekatan manajemen sistematik yaitu </a:t>
            </a:r>
            <a:endParaRPr lang="id-ID" dirty="0"/>
          </a:p>
        </p:txBody>
      </p:sp>
      <p:sp>
        <p:nvSpPr>
          <p:cNvPr id="3" name="Content Placeholder 2"/>
          <p:cNvSpPr>
            <a:spLocks noGrp="1"/>
          </p:cNvSpPr>
          <p:nvPr>
            <p:ph idx="1"/>
          </p:nvPr>
        </p:nvSpPr>
        <p:spPr>
          <a:xfrm>
            <a:off x="457200" y="1600200"/>
            <a:ext cx="8229600" cy="4900634"/>
          </a:xfrm>
        </p:spPr>
        <p:txBody>
          <a:bodyPr>
            <a:normAutofit fontScale="40000" lnSpcReduction="20000"/>
          </a:bodyPr>
          <a:lstStyle/>
          <a:p>
            <a:pPr lvl="0"/>
            <a:r>
              <a:rPr lang="id-ID" sz="4500" dirty="0" smtClean="0">
                <a:solidFill>
                  <a:schemeClr val="bg2">
                    <a:lumMod val="50000"/>
                  </a:schemeClr>
                </a:solidFill>
              </a:rPr>
              <a:t>Pendekatan sistematis yang bertumpu pada pengukuran dan analisis terhadap berbagai tugas dan kegiatan yang terjadi ditempat kerja.</a:t>
            </a:r>
          </a:p>
          <a:p>
            <a:r>
              <a:rPr lang="id-ID" sz="4500" dirty="0" smtClean="0"/>
              <a:t>Pendekatan sistematik ini hampir selalu merupakan cara yang memuaskan untuk memecahkan setiap masalah. Untuk itu terlebih dahulu harus mengumpulkan fakta. Pendekatan ini menekankan pentingnya pengukuran yang tepat. Yaitu Seberapa penting? Seberapa besar? Berapa lama? Berapa jumlahnya? Dan berlandaskan pada anggapan bahwa sebagian besar kegiatan sebaiknya dilaksanakan sesuai dengan alur yang telah ditetapkan. Apakah semua prosedur telah diuraikan dengan seksama? Adakah prosedur itu diikuti?</a:t>
            </a:r>
          </a:p>
          <a:p>
            <a:r>
              <a:rPr lang="id-ID" sz="4500" dirty="0" smtClean="0">
                <a:solidFill>
                  <a:schemeClr val="bg2">
                    <a:lumMod val="50000"/>
                  </a:schemeClr>
                </a:solidFill>
              </a:rPr>
              <a:t>Kelemahan dari pendekatan sistematik ini adalah terlalu sering beranggapan bahwa organisasi akan bekerja dengan baik atau manusia akan berfungsi seperti mesin. Fredirick W Taylor (penggagas manajemen ilmiah) beranggapan bahwa manusia dapat di motivisir dengan insentif upah sehingga dapat bekerja seperti mesin. Pendukung manajemen ilmiah Henry L Gantt menyusun bagan pengendalian produksi, Frank B Gilbreth menyempurnakan ilmu pengkaji gerak kajian gerak pekerja, pendukung lainnya yaitu dari kalangan bisnis, Harrington Emerson seorang kontributor terkemuka yakin bahwa efisiensi akan dihasilkan dari pengaturan-pengaturan organisasi yang lebih baik dan penghapusan pemborosan, baik manusia maupun bahan.</a:t>
            </a:r>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2. Pendekatan hubungan antar manusia yaitu </a:t>
            </a:r>
            <a:endParaRPr lang="id-ID" dirty="0"/>
          </a:p>
        </p:txBody>
      </p:sp>
      <p:sp>
        <p:nvSpPr>
          <p:cNvPr id="3" name="Content Placeholder 2"/>
          <p:cNvSpPr>
            <a:spLocks noGrp="1"/>
          </p:cNvSpPr>
          <p:nvPr>
            <p:ph idx="1"/>
          </p:nvPr>
        </p:nvSpPr>
        <p:spPr>
          <a:xfrm>
            <a:off x="285720" y="1785926"/>
            <a:ext cx="8572560" cy="5143536"/>
          </a:xfrm>
        </p:spPr>
        <p:txBody>
          <a:bodyPr>
            <a:normAutofit fontScale="55000" lnSpcReduction="20000"/>
          </a:bodyPr>
          <a:lstStyle/>
          <a:p>
            <a:pPr marL="82550" lvl="0" indent="0">
              <a:buNone/>
            </a:pPr>
            <a:r>
              <a:rPr lang="id-ID" dirty="0" smtClean="0">
                <a:solidFill>
                  <a:schemeClr val="bg2">
                    <a:lumMod val="50000"/>
                  </a:schemeClr>
                </a:solidFill>
              </a:rPr>
              <a:t>Pendekatan yang dikenal sebagai mazhab perilaku, karena berlandaskan pada pertimbangan bahwa seorang manajer yang cukup baik dalam memahami perilaku manusia akan dapat mengajak karyawannya bekerja sama secara sukarela untuk mencapai tujuan-tujuan organisasi. antar manusia akibat kesalah pahaman dapat sangat merugikan, dengan memanfaatkan pengetahuan tentang psikologi dan sosiologi prilaku manusia akan mengurangi konflik-konflik semacam ini. </a:t>
            </a:r>
          </a:p>
          <a:p>
            <a:pPr marL="82550" indent="0">
              <a:buNone/>
            </a:pPr>
            <a:r>
              <a:rPr lang="id-ID" dirty="0" smtClean="0"/>
              <a:t>Elton Mayo dalam eksperimen terkenalnya di Hawthorne Works pada Western Electric Company dalam tahun 1930 an tak dapat disangkal membuktikan bahwa kinerja karyawan nyaris lebih banyak berhubungan dengan faktor-faktor psikologis dan sosial ketimbang faktor-faktor fisik dari tempat kerja. Optimisme terhadap pendekatan mencapai puncak pada tahun 1950-an. </a:t>
            </a:r>
          </a:p>
          <a:p>
            <a:pPr marL="82550" indent="0">
              <a:buNone/>
            </a:pPr>
            <a:r>
              <a:rPr lang="id-ID" dirty="0" smtClean="0">
                <a:solidFill>
                  <a:schemeClr val="bg2">
                    <a:lumMod val="50000"/>
                  </a:schemeClr>
                </a:solidFill>
              </a:rPr>
              <a:t>Pada saat itu orang beranggapan bahwa para penyelia dapat diberikan sebuah buku resep sebagai pedoman kerja. Maksudnyaadalah bahwa jika penyelia mengikuti petunjuk atau resep yang benar, maka orang – orang akan bertindak sesuai dengan yang anda harapkan. Sayang dunia nyata tak pernah membuktikan kebenaran rumus ini. </a:t>
            </a:r>
            <a:r>
              <a:rPr lang="id-ID" dirty="0" smtClean="0"/>
              <a:t>Para peneliti  Herbert Simon dan Chris Argyris menyarankan agar para penyelia ekstra hati – hati dalam menerapkan teori hubungan antar manusia. Semboyan mereka adalah “biar lambat asal selamat”, bereskan dulu masalah-masalah teknisnya. Biarkan orang-orang mencoba menyelesaikan persoalan-persoalan mereka sendiri. Jangan terlalu menyederhanakan tugas-tugas manajemen. Tugas-tugas itu semuanya rumit, karena begitu banyak faktor-faktor seperti bahan, mesin, instruksi, desakan waktu, tujuan – tujuan yang saling bertentangan, hubungan – hubungan tersembunyi dapat mempengaruhi hasil dari tindakan – tindakan seorang penyelia.  </a:t>
            </a:r>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3. Pendekatan kuantitatif, yaitu </a:t>
            </a:r>
            <a:endParaRPr lang="id-ID" dirty="0"/>
          </a:p>
        </p:txBody>
      </p:sp>
      <p:sp>
        <p:nvSpPr>
          <p:cNvPr id="3" name="Content Placeholder 2"/>
          <p:cNvSpPr>
            <a:spLocks noGrp="1"/>
          </p:cNvSpPr>
          <p:nvPr>
            <p:ph idx="1"/>
          </p:nvPr>
        </p:nvSpPr>
        <p:spPr/>
        <p:txBody>
          <a:bodyPr>
            <a:normAutofit fontScale="77500" lnSpcReduction="20000"/>
          </a:bodyPr>
          <a:lstStyle/>
          <a:p>
            <a:pPr marL="82550" lvl="0" indent="0">
              <a:buNone/>
            </a:pPr>
            <a:r>
              <a:rPr lang="id-ID" dirty="0" smtClean="0">
                <a:solidFill>
                  <a:schemeClr val="bg2">
                    <a:lumMod val="50000"/>
                  </a:schemeClr>
                </a:solidFill>
              </a:rPr>
              <a:t>Pendekatan yang menekankan penggunaan angka-angka dan berstandar pada matematik dan statistik. Dikenal juga dengan sebutan ilmu manajemen atau teori sistem dari manajemen</a:t>
            </a:r>
          </a:p>
          <a:p>
            <a:pPr marL="82550" indent="0">
              <a:buNone/>
            </a:pPr>
            <a:r>
              <a:rPr lang="id-ID" dirty="0" smtClean="0"/>
              <a:t>Pendekatan kuantitatif paling tepat diterapkan dalam situasi dimana sedikit sekali masalah manusia, tetapi banyak sekali faktor proses., pendekatan ini berguna untuk membuat jadwal produksi dan pemeliharaan, pengendalian mutu secara statistik, merencanakan rute pengiriman barang dan menetapkan beban kerja bagi kasir bank atau penjual tiket pesawat udara.</a:t>
            </a:r>
          </a:p>
          <a:p>
            <a:pPr marL="82550" indent="0">
              <a:buNone/>
            </a:pPr>
            <a:r>
              <a:rPr lang="id-ID" dirty="0" smtClean="0">
                <a:solidFill>
                  <a:schemeClr val="bg2">
                    <a:lumMod val="50000"/>
                  </a:schemeClr>
                </a:solidFill>
              </a:rPr>
              <a:t>Metode-metode kuantitatif telah diterapkan secara berhasil hampir pada setiap persoalan operasional dimana kepentingan dan motivasi karyawan bukan merupakan faktor yang menentukan.</a:t>
            </a:r>
            <a:r>
              <a:rPr lang="id-ID" dirty="0" smtClean="0"/>
              <a:t> Teknik-teknik ilmu manajemen harus selalu siap didalam tas perkakas setiap penyelia. Kejelian seorang penyelia untuk melihat peluang yang potensial bagi penerapan teknik – teknik tersebut sangat dibutuhkan para spesialis.    </a:t>
            </a:r>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74638"/>
            <a:ext cx="8643998" cy="1143000"/>
          </a:xfrm>
        </p:spPr>
        <p:txBody>
          <a:bodyPr>
            <a:normAutofit fontScale="90000"/>
          </a:bodyPr>
          <a:lstStyle/>
          <a:p>
            <a:r>
              <a:rPr lang="id-ID" dirty="0" smtClean="0"/>
              <a:t>Beberapa pendekatan manajemen sebagai referensi:</a:t>
            </a:r>
            <a:endParaRPr lang="id-ID" dirty="0"/>
          </a:p>
        </p:txBody>
      </p:sp>
      <p:sp>
        <p:nvSpPr>
          <p:cNvPr id="3" name="Content Placeholder 2"/>
          <p:cNvSpPr>
            <a:spLocks noGrp="1"/>
          </p:cNvSpPr>
          <p:nvPr>
            <p:ph idx="1"/>
          </p:nvPr>
        </p:nvSpPr>
        <p:spPr/>
        <p:txBody>
          <a:bodyPr/>
          <a:lstStyle/>
          <a:p>
            <a:r>
              <a:rPr lang="id-ID" dirty="0" smtClean="0"/>
              <a:t>Pendekatan sistem</a:t>
            </a:r>
          </a:p>
          <a:p>
            <a:r>
              <a:rPr lang="id-ID" dirty="0" smtClean="0"/>
              <a:t>Pendekatan manajemen jepang</a:t>
            </a:r>
          </a:p>
          <a:p>
            <a:r>
              <a:rPr lang="id-ID" dirty="0" smtClean="0"/>
              <a:t>Pendekataan kontigensi</a:t>
            </a:r>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1. Pendekatan sistem</a:t>
            </a:r>
            <a:endParaRPr lang="id-ID" dirty="0"/>
          </a:p>
        </p:txBody>
      </p:sp>
      <p:sp>
        <p:nvSpPr>
          <p:cNvPr id="3" name="Content Placeholder 2"/>
          <p:cNvSpPr>
            <a:spLocks noGrp="1"/>
          </p:cNvSpPr>
          <p:nvPr>
            <p:ph idx="1"/>
          </p:nvPr>
        </p:nvSpPr>
        <p:spPr/>
        <p:txBody>
          <a:bodyPr>
            <a:normAutofit fontScale="92500" lnSpcReduction="10000"/>
          </a:bodyPr>
          <a:lstStyle/>
          <a:p>
            <a:r>
              <a:rPr lang="en-US" dirty="0" err="1" smtClean="0"/>
              <a:t>Sejumlah</a:t>
            </a:r>
            <a:r>
              <a:rPr lang="en-US" dirty="0" smtClean="0"/>
              <a:t> </a:t>
            </a:r>
            <a:r>
              <a:rPr lang="en-US" dirty="0" err="1" smtClean="0"/>
              <a:t>pakar</a:t>
            </a:r>
            <a:r>
              <a:rPr lang="en-US" dirty="0" smtClean="0"/>
              <a:t> </a:t>
            </a:r>
            <a:r>
              <a:rPr lang="en-US" dirty="0" err="1" smtClean="0"/>
              <a:t>masih</a:t>
            </a:r>
            <a:r>
              <a:rPr lang="en-US" dirty="0" smtClean="0"/>
              <a:t> </a:t>
            </a:r>
            <a:r>
              <a:rPr lang="en-US" dirty="0" err="1" smtClean="0"/>
              <a:t>menambahkan</a:t>
            </a:r>
            <a:r>
              <a:rPr lang="en-US" dirty="0" smtClean="0"/>
              <a:t> </a:t>
            </a:r>
            <a:r>
              <a:rPr lang="en-US" dirty="0" err="1" smtClean="0"/>
              <a:t>satu</a:t>
            </a:r>
            <a:r>
              <a:rPr lang="en-US" dirty="0" smtClean="0"/>
              <a:t> </a:t>
            </a:r>
            <a:r>
              <a:rPr lang="en-US" dirty="0" err="1" smtClean="0"/>
              <a:t>konsep</a:t>
            </a:r>
            <a:r>
              <a:rPr lang="en-US" dirty="0" smtClean="0"/>
              <a:t> </a:t>
            </a:r>
            <a:r>
              <a:rPr lang="en-US" dirty="0" err="1" smtClean="0"/>
              <a:t>lagi</a:t>
            </a:r>
            <a:r>
              <a:rPr lang="en-US" dirty="0" smtClean="0"/>
              <a:t> </a:t>
            </a:r>
            <a:r>
              <a:rPr lang="en-US" dirty="0" err="1" smtClean="0"/>
              <a:t>yaitu</a:t>
            </a:r>
            <a:r>
              <a:rPr lang="en-US" dirty="0" smtClean="0"/>
              <a:t> </a:t>
            </a:r>
            <a:r>
              <a:rPr lang="en-US" dirty="0" err="1" smtClean="0"/>
              <a:t>pendekatan</a:t>
            </a:r>
            <a:r>
              <a:rPr lang="en-US" dirty="0" smtClean="0"/>
              <a:t> </a:t>
            </a:r>
            <a:r>
              <a:rPr lang="en-US" dirty="0" err="1" smtClean="0"/>
              <a:t>sistem</a:t>
            </a:r>
            <a:r>
              <a:rPr lang="en-US" dirty="0" smtClean="0"/>
              <a:t>. </a:t>
            </a:r>
            <a:r>
              <a:rPr lang="en-US" dirty="0" err="1" smtClean="0"/>
              <a:t>Ini</a:t>
            </a:r>
            <a:r>
              <a:rPr lang="en-US" dirty="0" smtClean="0"/>
              <a:t> </a:t>
            </a:r>
            <a:r>
              <a:rPr lang="en-US" dirty="0" err="1" smtClean="0"/>
              <a:t>merupakan</a:t>
            </a:r>
            <a:r>
              <a:rPr lang="en-US" dirty="0" smtClean="0"/>
              <a:t> </a:t>
            </a:r>
            <a:r>
              <a:rPr lang="en-US" dirty="0" err="1" smtClean="0"/>
              <a:t>perkembangan</a:t>
            </a:r>
            <a:r>
              <a:rPr lang="en-US" dirty="0" smtClean="0"/>
              <a:t> </a:t>
            </a:r>
            <a:r>
              <a:rPr lang="en-US" dirty="0" err="1" smtClean="0"/>
              <a:t>lebih</a:t>
            </a:r>
            <a:r>
              <a:rPr lang="en-US" dirty="0" smtClean="0"/>
              <a:t> </a:t>
            </a:r>
            <a:r>
              <a:rPr lang="en-US" dirty="0" err="1" smtClean="0"/>
              <a:t>lanjut</a:t>
            </a:r>
            <a:r>
              <a:rPr lang="en-US" dirty="0" smtClean="0"/>
              <a:t> </a:t>
            </a:r>
            <a:r>
              <a:rPr lang="en-US" dirty="0" err="1" smtClean="0"/>
              <a:t>dari</a:t>
            </a:r>
            <a:r>
              <a:rPr lang="en-US" dirty="0" smtClean="0"/>
              <a:t> </a:t>
            </a:r>
            <a:r>
              <a:rPr lang="en-US" dirty="0" err="1" smtClean="0"/>
              <a:t>pendekatan</a:t>
            </a:r>
            <a:r>
              <a:rPr lang="en-US" dirty="0" smtClean="0"/>
              <a:t> </a:t>
            </a:r>
            <a:r>
              <a:rPr lang="en-US" dirty="0" err="1" smtClean="0"/>
              <a:t>kuantitatif</a:t>
            </a:r>
            <a:r>
              <a:rPr lang="en-US" dirty="0" smtClean="0"/>
              <a:t>. </a:t>
            </a:r>
            <a:endParaRPr lang="id-ID" dirty="0" smtClean="0"/>
          </a:p>
          <a:p>
            <a:r>
              <a:rPr lang="en-US" dirty="0" err="1" smtClean="0"/>
              <a:t>Pendekatan</a:t>
            </a:r>
            <a:r>
              <a:rPr lang="en-US" dirty="0" smtClean="0"/>
              <a:t> </a:t>
            </a:r>
            <a:r>
              <a:rPr lang="en-US" dirty="0" err="1" smtClean="0"/>
              <a:t>ini</a:t>
            </a:r>
            <a:r>
              <a:rPr lang="en-US" dirty="0" smtClean="0"/>
              <a:t> </a:t>
            </a:r>
            <a:r>
              <a:rPr lang="en-US" dirty="0" err="1" smtClean="0"/>
              <a:t>berpegang</a:t>
            </a:r>
            <a:r>
              <a:rPr lang="en-US" dirty="0" smtClean="0"/>
              <a:t> </a:t>
            </a:r>
            <a:r>
              <a:rPr lang="en-US" dirty="0" err="1" smtClean="0"/>
              <a:t>pada</a:t>
            </a:r>
            <a:r>
              <a:rPr lang="en-US" dirty="0" smtClean="0"/>
              <a:t> </a:t>
            </a:r>
            <a:r>
              <a:rPr lang="en-US" dirty="0" err="1" smtClean="0"/>
              <a:t>fakta</a:t>
            </a:r>
            <a:r>
              <a:rPr lang="en-US" dirty="0" smtClean="0"/>
              <a:t> </a:t>
            </a:r>
            <a:r>
              <a:rPr lang="en-US" dirty="0" err="1" smtClean="0"/>
              <a:t>bahwa</a:t>
            </a:r>
            <a:r>
              <a:rPr lang="en-US" dirty="0" smtClean="0"/>
              <a:t> </a:t>
            </a:r>
            <a:r>
              <a:rPr lang="en-US" dirty="0" err="1" smtClean="0"/>
              <a:t>semua</a:t>
            </a:r>
            <a:r>
              <a:rPr lang="en-US" dirty="0" smtClean="0"/>
              <a:t> </a:t>
            </a:r>
            <a:r>
              <a:rPr lang="en-US" dirty="0" err="1" smtClean="0"/>
              <a:t>unsur</a:t>
            </a:r>
            <a:r>
              <a:rPr lang="en-US" dirty="0" smtClean="0"/>
              <a:t> </a:t>
            </a:r>
            <a:r>
              <a:rPr lang="en-US" dirty="0" err="1" smtClean="0"/>
              <a:t>dan</a:t>
            </a:r>
            <a:r>
              <a:rPr lang="en-US" dirty="0" smtClean="0"/>
              <a:t> </a:t>
            </a:r>
            <a:r>
              <a:rPr lang="en-US" dirty="0" err="1" smtClean="0"/>
              <a:t>sumber</a:t>
            </a:r>
            <a:r>
              <a:rPr lang="en-US" dirty="0" smtClean="0"/>
              <a:t> </a:t>
            </a:r>
            <a:r>
              <a:rPr lang="en-US" dirty="0" err="1" smtClean="0"/>
              <a:t>daya</a:t>
            </a:r>
            <a:r>
              <a:rPr lang="en-US" dirty="0" smtClean="0"/>
              <a:t> </a:t>
            </a:r>
            <a:r>
              <a:rPr lang="en-US" dirty="0" err="1" smtClean="0"/>
              <a:t>organisasi</a:t>
            </a:r>
            <a:r>
              <a:rPr lang="en-US" dirty="0" smtClean="0"/>
              <a:t> </a:t>
            </a:r>
            <a:r>
              <a:rPr lang="en-US" dirty="0" err="1" smtClean="0"/>
              <a:t>adalah</a:t>
            </a:r>
            <a:r>
              <a:rPr lang="en-US" dirty="0" smtClean="0"/>
              <a:t> </a:t>
            </a:r>
            <a:r>
              <a:rPr lang="en-US" dirty="0" err="1" smtClean="0"/>
              <a:t>bagian-bagian</a:t>
            </a:r>
            <a:r>
              <a:rPr lang="en-US" dirty="0" smtClean="0"/>
              <a:t> </a:t>
            </a:r>
            <a:r>
              <a:rPr lang="en-US" dirty="0" err="1" smtClean="0"/>
              <a:t>dari</a:t>
            </a:r>
            <a:r>
              <a:rPr lang="en-US" dirty="0" smtClean="0"/>
              <a:t> </a:t>
            </a:r>
            <a:r>
              <a:rPr lang="en-US" dirty="0" err="1" smtClean="0"/>
              <a:t>suatu</a:t>
            </a:r>
            <a:r>
              <a:rPr lang="en-US" dirty="0" smtClean="0"/>
              <a:t> </a:t>
            </a:r>
            <a:r>
              <a:rPr lang="en-US" dirty="0" err="1" smtClean="0"/>
              <a:t>sitem</a:t>
            </a:r>
            <a:r>
              <a:rPr lang="en-US" dirty="0" smtClean="0"/>
              <a:t> yang </a:t>
            </a:r>
            <a:r>
              <a:rPr lang="en-US" dirty="0" err="1" smtClean="0"/>
              <a:t>saling</a:t>
            </a:r>
            <a:r>
              <a:rPr lang="en-US" dirty="0" smtClean="0"/>
              <a:t> </a:t>
            </a:r>
            <a:r>
              <a:rPr lang="en-US" dirty="0" err="1" smtClean="0"/>
              <a:t>bertaut</a:t>
            </a:r>
            <a:r>
              <a:rPr lang="en-US" dirty="0" smtClean="0"/>
              <a:t>. </a:t>
            </a:r>
            <a:r>
              <a:rPr lang="en-US" dirty="0" err="1" smtClean="0"/>
              <a:t>Dengan</a:t>
            </a:r>
            <a:r>
              <a:rPr lang="en-US" dirty="0" smtClean="0"/>
              <a:t> </a:t>
            </a:r>
            <a:r>
              <a:rPr lang="en-US" dirty="0" err="1" smtClean="0"/>
              <a:t>demikian</a:t>
            </a:r>
            <a:r>
              <a:rPr lang="en-US" dirty="0" smtClean="0"/>
              <a:t> </a:t>
            </a:r>
            <a:r>
              <a:rPr lang="en-US" dirty="0" err="1" smtClean="0"/>
              <a:t>seorang</a:t>
            </a:r>
            <a:r>
              <a:rPr lang="en-US" dirty="0" smtClean="0"/>
              <a:t> </a:t>
            </a:r>
            <a:r>
              <a:rPr lang="en-US" dirty="0" err="1" smtClean="0"/>
              <a:t>manajer</a:t>
            </a:r>
            <a:r>
              <a:rPr lang="en-US" dirty="0" smtClean="0"/>
              <a:t> </a:t>
            </a:r>
            <a:r>
              <a:rPr lang="en-US" dirty="0" err="1" smtClean="0"/>
              <a:t>tak</a:t>
            </a:r>
            <a:r>
              <a:rPr lang="en-US" dirty="0" smtClean="0"/>
              <a:t> </a:t>
            </a:r>
            <a:r>
              <a:rPr lang="en-US" dirty="0" err="1" smtClean="0"/>
              <a:t>dapat</a:t>
            </a:r>
            <a:r>
              <a:rPr lang="en-US" dirty="0" smtClean="0"/>
              <a:t> </a:t>
            </a:r>
            <a:r>
              <a:rPr lang="en-US" dirty="0" err="1" smtClean="0"/>
              <a:t>bertindak</a:t>
            </a:r>
            <a:r>
              <a:rPr lang="en-US" dirty="0" smtClean="0"/>
              <a:t> </a:t>
            </a:r>
            <a:r>
              <a:rPr lang="en-US" dirty="0" err="1" smtClean="0"/>
              <a:t>terhadap</a:t>
            </a:r>
            <a:r>
              <a:rPr lang="en-US" dirty="0" smtClean="0"/>
              <a:t> </a:t>
            </a:r>
            <a:r>
              <a:rPr lang="en-US" dirty="0" err="1" smtClean="0"/>
              <a:t>salah</a:t>
            </a:r>
            <a:r>
              <a:rPr lang="en-US" dirty="0" smtClean="0"/>
              <a:t> </a:t>
            </a:r>
            <a:r>
              <a:rPr lang="en-US" dirty="0" err="1" smtClean="0"/>
              <a:t>satu</a:t>
            </a:r>
            <a:r>
              <a:rPr lang="en-US" dirty="0" smtClean="0"/>
              <a:t> </a:t>
            </a:r>
            <a:r>
              <a:rPr lang="en-US" dirty="0" err="1" smtClean="0"/>
              <a:t>unsur</a:t>
            </a:r>
            <a:r>
              <a:rPr lang="en-US" dirty="0" smtClean="0"/>
              <a:t> </a:t>
            </a:r>
            <a:r>
              <a:rPr lang="en-US" dirty="0" err="1" smtClean="0"/>
              <a:t>tanpa</a:t>
            </a:r>
            <a:r>
              <a:rPr lang="en-US" dirty="0" smtClean="0"/>
              <a:t> </a:t>
            </a:r>
            <a:r>
              <a:rPr lang="en-US" dirty="0" err="1" smtClean="0"/>
              <a:t>menimbulkan</a:t>
            </a:r>
            <a:r>
              <a:rPr lang="en-US" dirty="0" smtClean="0"/>
              <a:t> </a:t>
            </a:r>
            <a:r>
              <a:rPr lang="en-US" dirty="0" err="1" smtClean="0"/>
              <a:t>dampak</a:t>
            </a:r>
            <a:r>
              <a:rPr lang="en-US" dirty="0" smtClean="0"/>
              <a:t> </a:t>
            </a:r>
            <a:r>
              <a:rPr lang="en-US" dirty="0" err="1" smtClean="0"/>
              <a:t>terhadap</a:t>
            </a:r>
            <a:r>
              <a:rPr lang="en-US" dirty="0" smtClean="0"/>
              <a:t> </a:t>
            </a:r>
            <a:r>
              <a:rPr lang="en-US" dirty="0" err="1" smtClean="0"/>
              <a:t>satu</a:t>
            </a:r>
            <a:r>
              <a:rPr lang="en-US" dirty="0" smtClean="0"/>
              <a:t> </a:t>
            </a:r>
            <a:r>
              <a:rPr lang="en-US" dirty="0" err="1" smtClean="0"/>
              <a:t>atau</a:t>
            </a:r>
            <a:r>
              <a:rPr lang="en-US" dirty="0" smtClean="0"/>
              <a:t> </a:t>
            </a:r>
            <a:r>
              <a:rPr lang="en-US" dirty="0" err="1" smtClean="0"/>
              <a:t>lebih</a:t>
            </a:r>
            <a:r>
              <a:rPr lang="en-US" dirty="0" smtClean="0"/>
              <a:t> </a:t>
            </a:r>
            <a:r>
              <a:rPr lang="en-US" dirty="0" err="1" smtClean="0"/>
              <a:t>unsur</a:t>
            </a:r>
            <a:r>
              <a:rPr lang="en-US" dirty="0" smtClean="0"/>
              <a:t> </a:t>
            </a:r>
            <a:r>
              <a:rPr lang="en-US" dirty="0" err="1" smtClean="0"/>
              <a:t>lainnya</a:t>
            </a:r>
            <a:r>
              <a:rPr lang="en-US" dirty="0" smtClean="0"/>
              <a:t>, </a:t>
            </a:r>
            <a:r>
              <a:rPr lang="en-US" dirty="0" err="1" smtClean="0"/>
              <a:t>atau</a:t>
            </a:r>
            <a:r>
              <a:rPr lang="en-US" dirty="0" smtClean="0"/>
              <a:t> </a:t>
            </a:r>
            <a:r>
              <a:rPr lang="en-US" dirty="0" err="1" smtClean="0"/>
              <a:t>dikenal</a:t>
            </a:r>
            <a:r>
              <a:rPr lang="en-US" dirty="0" smtClean="0"/>
              <a:t> </a:t>
            </a:r>
            <a:r>
              <a:rPr lang="en-US" dirty="0" err="1" smtClean="0"/>
              <a:t>juga</a:t>
            </a:r>
            <a:r>
              <a:rPr lang="en-US" dirty="0" smtClean="0"/>
              <a:t> </a:t>
            </a:r>
            <a:r>
              <a:rPr lang="en-US" dirty="0" err="1" smtClean="0"/>
              <a:t>sebagai</a:t>
            </a:r>
            <a:r>
              <a:rPr lang="en-US" dirty="0" smtClean="0"/>
              <a:t> </a:t>
            </a:r>
            <a:r>
              <a:rPr lang="en-US" dirty="0" err="1" smtClean="0"/>
              <a:t>pendekatan</a:t>
            </a:r>
            <a:r>
              <a:rPr lang="en-US" dirty="0" smtClean="0"/>
              <a:t> </a:t>
            </a:r>
            <a:r>
              <a:rPr lang="en-US" dirty="0" err="1" smtClean="0"/>
              <a:t>ilmiah</a:t>
            </a:r>
            <a:r>
              <a:rPr lang="en-US" dirty="0" smtClean="0"/>
              <a:t>. </a:t>
            </a:r>
            <a:endParaRPr lang="id-ID" dirty="0" smtClean="0"/>
          </a:p>
          <a:p>
            <a:pPr lvl="0"/>
            <a:endParaRPr lang="id-ID" dirty="0" smtClean="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Perbedaan</a:t>
            </a:r>
            <a:r>
              <a:rPr lang="en-US" dirty="0" smtClean="0"/>
              <a:t> </a:t>
            </a:r>
            <a:r>
              <a:rPr lang="en-US" dirty="0" err="1" smtClean="0"/>
              <a:t>antara</a:t>
            </a:r>
            <a:r>
              <a:rPr lang="en-US" dirty="0" smtClean="0"/>
              <a:t> </a:t>
            </a:r>
            <a:r>
              <a:rPr lang="id-ID" dirty="0" smtClean="0"/>
              <a:t>Sistematik dan Sistem</a:t>
            </a:r>
            <a:r>
              <a:rPr lang="en-US" dirty="0" smtClean="0"/>
              <a:t> </a:t>
            </a:r>
            <a:r>
              <a:rPr lang="en-US" dirty="0" err="1" smtClean="0"/>
              <a:t>adalah</a:t>
            </a:r>
            <a:endParaRPr lang="id-ID" dirty="0"/>
          </a:p>
        </p:txBody>
      </p:sp>
      <p:sp>
        <p:nvSpPr>
          <p:cNvPr id="3" name="Content Placeholder 2"/>
          <p:cNvSpPr>
            <a:spLocks noGrp="1"/>
          </p:cNvSpPr>
          <p:nvPr>
            <p:ph idx="1"/>
          </p:nvPr>
        </p:nvSpPr>
        <p:spPr/>
        <p:txBody>
          <a:bodyPr>
            <a:normAutofit fontScale="77500" lnSpcReduction="20000"/>
          </a:bodyPr>
          <a:lstStyle/>
          <a:p>
            <a:r>
              <a:rPr lang="en-US" dirty="0" err="1" smtClean="0">
                <a:solidFill>
                  <a:schemeClr val="bg2">
                    <a:lumMod val="50000"/>
                  </a:schemeClr>
                </a:solidFill>
              </a:rPr>
              <a:t>Sistematik</a:t>
            </a:r>
            <a:r>
              <a:rPr lang="en-US" dirty="0" smtClean="0">
                <a:solidFill>
                  <a:schemeClr val="bg2">
                    <a:lumMod val="50000"/>
                  </a:schemeClr>
                </a:solidFill>
              </a:rPr>
              <a:t> </a:t>
            </a:r>
            <a:r>
              <a:rPr lang="en-US" dirty="0" err="1" smtClean="0">
                <a:solidFill>
                  <a:schemeClr val="bg2">
                    <a:lumMod val="50000"/>
                  </a:schemeClr>
                </a:solidFill>
              </a:rPr>
              <a:t>berarti</a:t>
            </a:r>
            <a:r>
              <a:rPr lang="en-US" dirty="0" smtClean="0">
                <a:solidFill>
                  <a:schemeClr val="bg2">
                    <a:lumMod val="50000"/>
                  </a:schemeClr>
                </a:solidFill>
              </a:rPr>
              <a:t> </a:t>
            </a:r>
            <a:r>
              <a:rPr lang="en-US" dirty="0" err="1" smtClean="0">
                <a:solidFill>
                  <a:schemeClr val="bg2">
                    <a:lumMod val="50000"/>
                  </a:schemeClr>
                </a:solidFill>
              </a:rPr>
              <a:t>menggunakan</a:t>
            </a:r>
            <a:r>
              <a:rPr lang="en-US" dirty="0" smtClean="0">
                <a:solidFill>
                  <a:schemeClr val="bg2">
                    <a:lumMod val="50000"/>
                  </a:schemeClr>
                </a:solidFill>
              </a:rPr>
              <a:t> </a:t>
            </a:r>
            <a:r>
              <a:rPr lang="en-US" dirty="0" err="1" smtClean="0">
                <a:solidFill>
                  <a:schemeClr val="bg2">
                    <a:lumMod val="50000"/>
                  </a:schemeClr>
                </a:solidFill>
              </a:rPr>
              <a:t>metode</a:t>
            </a:r>
            <a:r>
              <a:rPr lang="en-US" dirty="0" smtClean="0">
                <a:solidFill>
                  <a:schemeClr val="bg2">
                    <a:lumMod val="50000"/>
                  </a:schemeClr>
                </a:solidFill>
              </a:rPr>
              <a:t> </a:t>
            </a:r>
            <a:r>
              <a:rPr lang="en-US" dirty="0" err="1" smtClean="0">
                <a:solidFill>
                  <a:schemeClr val="bg2">
                    <a:lumMod val="50000"/>
                  </a:schemeClr>
                </a:solidFill>
              </a:rPr>
              <a:t>dan</a:t>
            </a:r>
            <a:r>
              <a:rPr lang="en-US" dirty="0" smtClean="0">
                <a:solidFill>
                  <a:schemeClr val="bg2">
                    <a:lumMod val="50000"/>
                  </a:schemeClr>
                </a:solidFill>
              </a:rPr>
              <a:t> </a:t>
            </a:r>
            <a:r>
              <a:rPr lang="en-US" dirty="0" err="1" smtClean="0">
                <a:solidFill>
                  <a:schemeClr val="bg2">
                    <a:lumMod val="50000"/>
                  </a:schemeClr>
                </a:solidFill>
              </a:rPr>
              <a:t>teratur</a:t>
            </a:r>
            <a:r>
              <a:rPr lang="en-US" dirty="0" smtClean="0">
                <a:solidFill>
                  <a:schemeClr val="bg2">
                    <a:lumMod val="50000"/>
                  </a:schemeClr>
                </a:solidFill>
              </a:rPr>
              <a:t>, </a:t>
            </a:r>
            <a:r>
              <a:rPr lang="en-US" dirty="0" err="1" smtClean="0">
                <a:solidFill>
                  <a:schemeClr val="bg2">
                    <a:lumMod val="50000"/>
                  </a:schemeClr>
                </a:solidFill>
              </a:rPr>
              <a:t>sebagaimana</a:t>
            </a:r>
            <a:r>
              <a:rPr lang="en-US" dirty="0" smtClean="0">
                <a:solidFill>
                  <a:schemeClr val="bg2">
                    <a:lumMod val="50000"/>
                  </a:schemeClr>
                </a:solidFill>
              </a:rPr>
              <a:t> yang </a:t>
            </a:r>
            <a:r>
              <a:rPr lang="en-US" dirty="0" err="1" smtClean="0">
                <a:solidFill>
                  <a:schemeClr val="bg2">
                    <a:lumMod val="50000"/>
                  </a:schemeClr>
                </a:solidFill>
              </a:rPr>
              <a:t>dikatakan</a:t>
            </a:r>
            <a:r>
              <a:rPr lang="en-US" dirty="0" smtClean="0">
                <a:solidFill>
                  <a:schemeClr val="bg2">
                    <a:lumMod val="50000"/>
                  </a:schemeClr>
                </a:solidFill>
              </a:rPr>
              <a:t> </a:t>
            </a:r>
            <a:r>
              <a:rPr lang="en-US" dirty="0" err="1" smtClean="0">
                <a:solidFill>
                  <a:schemeClr val="bg2">
                    <a:lumMod val="50000"/>
                  </a:schemeClr>
                </a:solidFill>
              </a:rPr>
              <a:t>Fayol</a:t>
            </a:r>
            <a:r>
              <a:rPr lang="en-US" dirty="0" smtClean="0">
                <a:solidFill>
                  <a:schemeClr val="bg2">
                    <a:lumMod val="50000"/>
                  </a:schemeClr>
                </a:solidFill>
              </a:rPr>
              <a:t> </a:t>
            </a:r>
            <a:r>
              <a:rPr lang="en-US" dirty="0" err="1" smtClean="0">
                <a:solidFill>
                  <a:schemeClr val="bg2">
                    <a:lumMod val="50000"/>
                  </a:schemeClr>
                </a:solidFill>
              </a:rPr>
              <a:t>bahwa</a:t>
            </a:r>
            <a:r>
              <a:rPr lang="en-US" dirty="0" smtClean="0">
                <a:solidFill>
                  <a:schemeClr val="bg2">
                    <a:lumMod val="50000"/>
                  </a:schemeClr>
                </a:solidFill>
              </a:rPr>
              <a:t> </a:t>
            </a:r>
            <a:r>
              <a:rPr lang="en-US" dirty="0" err="1" smtClean="0">
                <a:solidFill>
                  <a:schemeClr val="bg2">
                    <a:lumMod val="50000"/>
                  </a:schemeClr>
                </a:solidFill>
              </a:rPr>
              <a:t>penyelia</a:t>
            </a:r>
            <a:r>
              <a:rPr lang="en-US" dirty="0" smtClean="0">
                <a:solidFill>
                  <a:schemeClr val="bg2">
                    <a:lumMod val="50000"/>
                  </a:schemeClr>
                </a:solidFill>
              </a:rPr>
              <a:t> </a:t>
            </a:r>
            <a:r>
              <a:rPr lang="en-US" dirty="0" err="1" smtClean="0">
                <a:solidFill>
                  <a:schemeClr val="bg2">
                    <a:lumMod val="50000"/>
                  </a:schemeClr>
                </a:solidFill>
              </a:rPr>
              <a:t>harus</a:t>
            </a:r>
            <a:r>
              <a:rPr lang="en-US" dirty="0" smtClean="0">
                <a:solidFill>
                  <a:schemeClr val="bg2">
                    <a:lumMod val="50000"/>
                  </a:schemeClr>
                </a:solidFill>
              </a:rPr>
              <a:t> </a:t>
            </a:r>
            <a:r>
              <a:rPr lang="en-US" dirty="0" err="1" smtClean="0">
                <a:solidFill>
                  <a:schemeClr val="bg2">
                    <a:lumMod val="50000"/>
                  </a:schemeClr>
                </a:solidFill>
              </a:rPr>
              <a:t>sistematik</a:t>
            </a:r>
            <a:r>
              <a:rPr lang="en-US" dirty="0" smtClean="0">
                <a:solidFill>
                  <a:schemeClr val="bg2">
                    <a:lumMod val="50000"/>
                  </a:schemeClr>
                </a:solidFill>
              </a:rPr>
              <a:t> </a:t>
            </a:r>
            <a:r>
              <a:rPr lang="en-US" dirty="0" err="1" smtClean="0">
                <a:solidFill>
                  <a:schemeClr val="bg2">
                    <a:lumMod val="50000"/>
                  </a:schemeClr>
                </a:solidFill>
              </a:rPr>
              <a:t>dalam</a:t>
            </a:r>
            <a:r>
              <a:rPr lang="en-US" dirty="0" smtClean="0">
                <a:solidFill>
                  <a:schemeClr val="bg2">
                    <a:lumMod val="50000"/>
                  </a:schemeClr>
                </a:solidFill>
              </a:rPr>
              <a:t> </a:t>
            </a:r>
            <a:r>
              <a:rPr lang="en-US" dirty="0" err="1" smtClean="0">
                <a:solidFill>
                  <a:schemeClr val="bg2">
                    <a:lumMod val="50000"/>
                  </a:schemeClr>
                </a:solidFill>
              </a:rPr>
              <a:t>melaksanakan</a:t>
            </a:r>
            <a:r>
              <a:rPr lang="en-US" dirty="0" smtClean="0">
                <a:solidFill>
                  <a:schemeClr val="bg2">
                    <a:lumMod val="50000"/>
                  </a:schemeClr>
                </a:solidFill>
              </a:rPr>
              <a:t> </a:t>
            </a:r>
            <a:r>
              <a:rPr lang="en-US" dirty="0" err="1" smtClean="0">
                <a:solidFill>
                  <a:schemeClr val="bg2">
                    <a:lumMod val="50000"/>
                  </a:schemeClr>
                </a:solidFill>
              </a:rPr>
              <a:t>tanggung</a:t>
            </a:r>
            <a:r>
              <a:rPr lang="en-US" dirty="0" smtClean="0">
                <a:solidFill>
                  <a:schemeClr val="bg2">
                    <a:lumMod val="50000"/>
                  </a:schemeClr>
                </a:solidFill>
              </a:rPr>
              <a:t> </a:t>
            </a:r>
            <a:r>
              <a:rPr lang="en-US" dirty="0" err="1" smtClean="0">
                <a:solidFill>
                  <a:schemeClr val="bg2">
                    <a:lumMod val="50000"/>
                  </a:schemeClr>
                </a:solidFill>
              </a:rPr>
              <a:t>jawabnya</a:t>
            </a:r>
            <a:r>
              <a:rPr lang="id-ID" dirty="0" smtClean="0">
                <a:solidFill>
                  <a:schemeClr val="bg2">
                    <a:lumMod val="50000"/>
                  </a:schemeClr>
                </a:solidFill>
              </a:rPr>
              <a:t>.</a:t>
            </a:r>
          </a:p>
          <a:p>
            <a:r>
              <a:rPr lang="en-US" dirty="0" err="1" smtClean="0"/>
              <a:t>Sistem</a:t>
            </a:r>
            <a:r>
              <a:rPr lang="en-US" dirty="0" smtClean="0"/>
              <a:t> </a:t>
            </a:r>
            <a:r>
              <a:rPr lang="en-US" dirty="0" err="1" smtClean="0"/>
              <a:t>adalah</a:t>
            </a:r>
            <a:r>
              <a:rPr lang="en-US" dirty="0" smtClean="0"/>
              <a:t> </a:t>
            </a:r>
            <a:r>
              <a:rPr lang="en-US" dirty="0" err="1" smtClean="0"/>
              <a:t>seperangkat</a:t>
            </a:r>
            <a:r>
              <a:rPr lang="en-US" dirty="0" smtClean="0"/>
              <a:t> </a:t>
            </a:r>
            <a:r>
              <a:rPr lang="en-US" dirty="0" err="1" smtClean="0"/>
              <a:t>unsur</a:t>
            </a:r>
            <a:r>
              <a:rPr lang="en-US" dirty="0" smtClean="0"/>
              <a:t> yang </a:t>
            </a:r>
            <a:r>
              <a:rPr lang="en-US" dirty="0" err="1" smtClean="0"/>
              <a:t>saling</a:t>
            </a:r>
            <a:r>
              <a:rPr lang="en-US" dirty="0" smtClean="0"/>
              <a:t> </a:t>
            </a:r>
            <a:r>
              <a:rPr lang="en-US" dirty="0" err="1" smtClean="0"/>
              <a:t>berkaitan</a:t>
            </a:r>
            <a:r>
              <a:rPr lang="en-US" dirty="0" smtClean="0"/>
              <a:t> yang </a:t>
            </a:r>
            <a:r>
              <a:rPr lang="en-US" dirty="0" err="1" smtClean="0"/>
              <a:t>berfungsi</a:t>
            </a:r>
            <a:r>
              <a:rPr lang="en-US" dirty="0" smtClean="0"/>
              <a:t> </a:t>
            </a:r>
            <a:r>
              <a:rPr lang="en-US" dirty="0" err="1" smtClean="0"/>
              <a:t>sebagai</a:t>
            </a:r>
            <a:r>
              <a:rPr lang="en-US" dirty="0" smtClean="0"/>
              <a:t> </a:t>
            </a:r>
            <a:r>
              <a:rPr lang="en-US" dirty="0" err="1" smtClean="0"/>
              <a:t>suatu</a:t>
            </a:r>
            <a:r>
              <a:rPr lang="en-US" dirty="0" smtClean="0"/>
              <a:t> </a:t>
            </a:r>
            <a:r>
              <a:rPr lang="en-US" dirty="0" err="1" smtClean="0"/>
              <a:t>kesatuan</a:t>
            </a:r>
            <a:r>
              <a:rPr lang="en-US" dirty="0" smtClean="0"/>
              <a:t>. </a:t>
            </a:r>
            <a:r>
              <a:rPr lang="en-US" dirty="0" err="1" smtClean="0"/>
              <a:t>Setiap</a:t>
            </a:r>
            <a:r>
              <a:rPr lang="en-US" dirty="0" smtClean="0"/>
              <a:t> </a:t>
            </a:r>
            <a:r>
              <a:rPr lang="en-US" dirty="0" err="1" smtClean="0"/>
              <a:t>unsur</a:t>
            </a:r>
            <a:r>
              <a:rPr lang="en-US" dirty="0" smtClean="0"/>
              <a:t> </a:t>
            </a:r>
            <a:r>
              <a:rPr lang="en-US" dirty="0" err="1" smtClean="0"/>
              <a:t>atau</a:t>
            </a:r>
            <a:r>
              <a:rPr lang="en-US" dirty="0" smtClean="0"/>
              <a:t> </a:t>
            </a:r>
            <a:r>
              <a:rPr lang="en-US" dirty="0" err="1" smtClean="0"/>
              <a:t>bagian</a:t>
            </a:r>
            <a:r>
              <a:rPr lang="en-US" dirty="0" smtClean="0"/>
              <a:t> </a:t>
            </a:r>
            <a:r>
              <a:rPr lang="en-US" dirty="0" err="1" smtClean="0"/>
              <a:t>tergantung</a:t>
            </a:r>
            <a:r>
              <a:rPr lang="en-US" dirty="0" smtClean="0"/>
              <a:t> </a:t>
            </a:r>
            <a:r>
              <a:rPr lang="en-US" dirty="0" err="1" smtClean="0"/>
              <a:t>kepada</a:t>
            </a:r>
            <a:r>
              <a:rPr lang="en-US" dirty="0" smtClean="0"/>
              <a:t> </a:t>
            </a:r>
            <a:r>
              <a:rPr lang="en-US" dirty="0" err="1" smtClean="0"/>
              <a:t>unsur</a:t>
            </a:r>
            <a:r>
              <a:rPr lang="en-US" dirty="0" smtClean="0"/>
              <a:t> </a:t>
            </a:r>
            <a:r>
              <a:rPr lang="en-US" dirty="0" err="1" smtClean="0"/>
              <a:t>lainnya</a:t>
            </a:r>
            <a:r>
              <a:rPr lang="en-US" dirty="0" smtClean="0"/>
              <a:t> </a:t>
            </a:r>
            <a:r>
              <a:rPr lang="en-US" dirty="0" err="1" smtClean="0"/>
              <a:t>dalam</a:t>
            </a:r>
            <a:r>
              <a:rPr lang="en-US" dirty="0" smtClean="0"/>
              <a:t> </a:t>
            </a:r>
            <a:r>
              <a:rPr lang="en-US" dirty="0" err="1" smtClean="0"/>
              <a:t>sistem</a:t>
            </a:r>
            <a:r>
              <a:rPr lang="en-US" dirty="0" smtClean="0"/>
              <a:t> </a:t>
            </a:r>
            <a:r>
              <a:rPr lang="en-US" dirty="0" err="1" smtClean="0"/>
              <a:t>itu</a:t>
            </a:r>
            <a:r>
              <a:rPr lang="en-US" dirty="0" smtClean="0"/>
              <a:t>. </a:t>
            </a:r>
            <a:r>
              <a:rPr lang="en-US" dirty="0" err="1" smtClean="0"/>
              <a:t>Perubahan</a:t>
            </a:r>
            <a:r>
              <a:rPr lang="en-US" dirty="0" smtClean="0"/>
              <a:t> </a:t>
            </a:r>
            <a:r>
              <a:rPr lang="en-US" dirty="0" err="1" smtClean="0"/>
              <a:t>pada</a:t>
            </a:r>
            <a:r>
              <a:rPr lang="en-US" dirty="0" smtClean="0"/>
              <a:t> </a:t>
            </a:r>
            <a:r>
              <a:rPr lang="en-US" dirty="0" err="1" smtClean="0"/>
              <a:t>suatu</a:t>
            </a:r>
            <a:r>
              <a:rPr lang="en-US" dirty="0" smtClean="0"/>
              <a:t> </a:t>
            </a:r>
            <a:r>
              <a:rPr lang="en-US" dirty="0" err="1" smtClean="0"/>
              <a:t>bagian</a:t>
            </a:r>
            <a:r>
              <a:rPr lang="en-US" dirty="0" smtClean="0"/>
              <a:t> </a:t>
            </a:r>
            <a:r>
              <a:rPr lang="en-US" dirty="0" err="1" smtClean="0"/>
              <a:t>akan</a:t>
            </a:r>
            <a:r>
              <a:rPr lang="en-US" dirty="0" smtClean="0"/>
              <a:t> </a:t>
            </a:r>
            <a:r>
              <a:rPr lang="en-US" dirty="0" err="1" smtClean="0"/>
              <a:t>mempengaruhi</a:t>
            </a:r>
            <a:r>
              <a:rPr lang="en-US" dirty="0" smtClean="0"/>
              <a:t> </a:t>
            </a:r>
            <a:r>
              <a:rPr lang="en-US" dirty="0" err="1" smtClean="0"/>
              <a:t>fungsi</a:t>
            </a:r>
            <a:r>
              <a:rPr lang="en-US" dirty="0" smtClean="0"/>
              <a:t> </a:t>
            </a:r>
            <a:r>
              <a:rPr lang="en-US" dirty="0" err="1" smtClean="0"/>
              <a:t>dari</a:t>
            </a:r>
            <a:r>
              <a:rPr lang="en-US" dirty="0" smtClean="0"/>
              <a:t> </a:t>
            </a:r>
            <a:r>
              <a:rPr lang="en-US" dirty="0" err="1" smtClean="0"/>
              <a:t>bagian</a:t>
            </a:r>
            <a:r>
              <a:rPr lang="en-US" dirty="0" smtClean="0"/>
              <a:t> – </a:t>
            </a:r>
            <a:r>
              <a:rPr lang="en-US" dirty="0" err="1" smtClean="0"/>
              <a:t>bagian</a:t>
            </a:r>
            <a:r>
              <a:rPr lang="en-US" dirty="0" smtClean="0"/>
              <a:t> lain. </a:t>
            </a:r>
            <a:r>
              <a:rPr lang="en-US" dirty="0" err="1" smtClean="0"/>
              <a:t>Didalam</a:t>
            </a:r>
            <a:r>
              <a:rPr lang="en-US" dirty="0" smtClean="0"/>
              <a:t> </a:t>
            </a:r>
            <a:r>
              <a:rPr lang="en-US" dirty="0" err="1" smtClean="0"/>
              <a:t>suatu</a:t>
            </a:r>
            <a:r>
              <a:rPr lang="en-US" dirty="0" smtClean="0"/>
              <a:t> </a:t>
            </a:r>
            <a:r>
              <a:rPr lang="en-US" dirty="0" err="1" smtClean="0"/>
              <a:t>sistem</a:t>
            </a:r>
            <a:r>
              <a:rPr lang="en-US" dirty="0" smtClean="0"/>
              <a:t> </a:t>
            </a:r>
            <a:r>
              <a:rPr lang="en-US" dirty="0" err="1" smtClean="0"/>
              <a:t>akan</a:t>
            </a:r>
            <a:r>
              <a:rPr lang="en-US" dirty="0" smtClean="0"/>
              <a:t> </a:t>
            </a:r>
            <a:r>
              <a:rPr lang="en-US" dirty="0" err="1" smtClean="0"/>
              <a:t>terdapat</a:t>
            </a:r>
            <a:r>
              <a:rPr lang="en-US" dirty="0" smtClean="0"/>
              <a:t> </a:t>
            </a:r>
            <a:r>
              <a:rPr lang="en-US" dirty="0" err="1" smtClean="0"/>
              <a:t>sistem-sistem</a:t>
            </a:r>
            <a:r>
              <a:rPr lang="en-US" dirty="0" smtClean="0"/>
              <a:t> yang </a:t>
            </a:r>
            <a:r>
              <a:rPr lang="en-US" dirty="0" err="1" smtClean="0"/>
              <a:t>lebih</a:t>
            </a:r>
            <a:r>
              <a:rPr lang="en-US" dirty="0" smtClean="0"/>
              <a:t> </a:t>
            </a:r>
            <a:r>
              <a:rPr lang="en-US" dirty="0" err="1" smtClean="0"/>
              <a:t>kecil</a:t>
            </a:r>
            <a:r>
              <a:rPr lang="en-US" dirty="0" smtClean="0"/>
              <a:t> yang </a:t>
            </a:r>
            <a:r>
              <a:rPr lang="en-US" dirty="0" err="1" smtClean="0"/>
              <a:t>saling</a:t>
            </a:r>
            <a:r>
              <a:rPr lang="en-US" dirty="0" smtClean="0"/>
              <a:t> </a:t>
            </a:r>
            <a:r>
              <a:rPr lang="en-US" dirty="0" err="1" smtClean="0"/>
              <a:t>berinteraksi</a:t>
            </a:r>
            <a:r>
              <a:rPr lang="en-US" dirty="0" smtClean="0"/>
              <a:t> </a:t>
            </a:r>
            <a:r>
              <a:rPr lang="en-US" dirty="0" err="1" smtClean="0"/>
              <a:t>satu</a:t>
            </a:r>
            <a:r>
              <a:rPr lang="en-US" dirty="0" smtClean="0"/>
              <a:t> </a:t>
            </a:r>
            <a:r>
              <a:rPr lang="en-US" dirty="0" err="1" smtClean="0"/>
              <a:t>sama</a:t>
            </a:r>
            <a:r>
              <a:rPr lang="en-US" dirty="0" smtClean="0"/>
              <a:t> </a:t>
            </a:r>
            <a:r>
              <a:rPr lang="en-US" dirty="0" err="1" smtClean="0"/>
              <a:t>lainnya</a:t>
            </a:r>
            <a:r>
              <a:rPr lang="en-US" dirty="0" smtClean="0"/>
              <a:t> </a:t>
            </a:r>
            <a:r>
              <a:rPr lang="en-US" dirty="0" err="1" smtClean="0"/>
              <a:t>dan</a:t>
            </a:r>
            <a:r>
              <a:rPr lang="en-US" dirty="0" smtClean="0"/>
              <a:t> </a:t>
            </a:r>
            <a:r>
              <a:rPr lang="en-US" dirty="0" err="1" smtClean="0"/>
              <a:t>dengan</a:t>
            </a:r>
            <a:r>
              <a:rPr lang="en-US" dirty="0" smtClean="0"/>
              <a:t> </a:t>
            </a:r>
            <a:r>
              <a:rPr lang="en-US" dirty="0" err="1" smtClean="0"/>
              <a:t>sistem</a:t>
            </a:r>
            <a:r>
              <a:rPr lang="en-US" dirty="0" smtClean="0"/>
              <a:t> yang </a:t>
            </a:r>
            <a:r>
              <a:rPr lang="en-US" dirty="0" err="1" smtClean="0"/>
              <a:t>lebih</a:t>
            </a:r>
            <a:r>
              <a:rPr lang="en-US" dirty="0" smtClean="0"/>
              <a:t> </a:t>
            </a:r>
            <a:r>
              <a:rPr lang="en-US" dirty="0" err="1" smtClean="0"/>
              <a:t>besar</a:t>
            </a:r>
            <a:r>
              <a:rPr lang="en-US" dirty="0" smtClean="0"/>
              <a:t>. </a:t>
            </a:r>
            <a:endParaRPr lang="id-ID" dirty="0" smtClean="0"/>
          </a:p>
          <a:p>
            <a:r>
              <a:rPr lang="en-US" dirty="0" err="1" smtClean="0">
                <a:solidFill>
                  <a:schemeClr val="bg2">
                    <a:lumMod val="50000"/>
                  </a:schemeClr>
                </a:solidFill>
              </a:rPr>
              <a:t>Seorang</a:t>
            </a:r>
            <a:r>
              <a:rPr lang="en-US" dirty="0" smtClean="0">
                <a:solidFill>
                  <a:schemeClr val="bg2">
                    <a:lumMod val="50000"/>
                  </a:schemeClr>
                </a:solidFill>
              </a:rPr>
              <a:t> </a:t>
            </a:r>
            <a:r>
              <a:rPr lang="en-US" dirty="0" err="1" smtClean="0">
                <a:solidFill>
                  <a:schemeClr val="bg2">
                    <a:lumMod val="50000"/>
                  </a:schemeClr>
                </a:solidFill>
              </a:rPr>
              <a:t>penyelia</a:t>
            </a:r>
            <a:r>
              <a:rPr lang="en-US" dirty="0" smtClean="0">
                <a:solidFill>
                  <a:schemeClr val="bg2">
                    <a:lumMod val="50000"/>
                  </a:schemeClr>
                </a:solidFill>
              </a:rPr>
              <a:t> </a:t>
            </a:r>
            <a:r>
              <a:rPr lang="en-US" dirty="0" err="1" smtClean="0">
                <a:solidFill>
                  <a:schemeClr val="bg2">
                    <a:lumMod val="50000"/>
                  </a:schemeClr>
                </a:solidFill>
              </a:rPr>
              <a:t>bukan</a:t>
            </a:r>
            <a:r>
              <a:rPr lang="en-US" dirty="0" smtClean="0">
                <a:solidFill>
                  <a:schemeClr val="bg2">
                    <a:lumMod val="50000"/>
                  </a:schemeClr>
                </a:solidFill>
              </a:rPr>
              <a:t> </a:t>
            </a:r>
            <a:r>
              <a:rPr lang="en-US" dirty="0" err="1" smtClean="0">
                <a:solidFill>
                  <a:schemeClr val="bg2">
                    <a:lumMod val="50000"/>
                  </a:schemeClr>
                </a:solidFill>
              </a:rPr>
              <a:t>saja</a:t>
            </a:r>
            <a:r>
              <a:rPr lang="en-US" dirty="0" smtClean="0">
                <a:solidFill>
                  <a:schemeClr val="bg2">
                    <a:lumMod val="50000"/>
                  </a:schemeClr>
                </a:solidFill>
              </a:rPr>
              <a:t> </a:t>
            </a:r>
            <a:r>
              <a:rPr lang="en-US" dirty="0" err="1" smtClean="0">
                <a:solidFill>
                  <a:schemeClr val="bg2">
                    <a:lumMod val="50000"/>
                  </a:schemeClr>
                </a:solidFill>
              </a:rPr>
              <a:t>harus</a:t>
            </a:r>
            <a:r>
              <a:rPr lang="en-US" dirty="0" smtClean="0">
                <a:solidFill>
                  <a:schemeClr val="bg2">
                    <a:lumMod val="50000"/>
                  </a:schemeClr>
                </a:solidFill>
              </a:rPr>
              <a:t> </a:t>
            </a:r>
            <a:r>
              <a:rPr lang="en-US" dirty="0" err="1" smtClean="0">
                <a:solidFill>
                  <a:schemeClr val="bg2">
                    <a:lumMod val="50000"/>
                  </a:schemeClr>
                </a:solidFill>
              </a:rPr>
              <a:t>mengelola</a:t>
            </a:r>
            <a:r>
              <a:rPr lang="en-US" dirty="0" smtClean="0">
                <a:solidFill>
                  <a:schemeClr val="bg2">
                    <a:lumMod val="50000"/>
                  </a:schemeClr>
                </a:solidFill>
              </a:rPr>
              <a:t> </a:t>
            </a:r>
            <a:r>
              <a:rPr lang="en-US" dirty="0" err="1" smtClean="0">
                <a:solidFill>
                  <a:schemeClr val="bg2">
                    <a:lumMod val="50000"/>
                  </a:schemeClr>
                </a:solidFill>
              </a:rPr>
              <a:t>sistem</a:t>
            </a:r>
            <a:r>
              <a:rPr lang="en-US" dirty="0" smtClean="0">
                <a:solidFill>
                  <a:schemeClr val="bg2">
                    <a:lumMod val="50000"/>
                  </a:schemeClr>
                </a:solidFill>
              </a:rPr>
              <a:t> </a:t>
            </a:r>
            <a:r>
              <a:rPr lang="en-US" dirty="0" err="1" smtClean="0">
                <a:solidFill>
                  <a:schemeClr val="bg2">
                    <a:lumMod val="50000"/>
                  </a:schemeClr>
                </a:solidFill>
              </a:rPr>
              <a:t>dari</a:t>
            </a:r>
            <a:r>
              <a:rPr lang="en-US" dirty="0" smtClean="0">
                <a:solidFill>
                  <a:schemeClr val="bg2">
                    <a:lumMod val="50000"/>
                  </a:schemeClr>
                </a:solidFill>
              </a:rPr>
              <a:t> </a:t>
            </a:r>
            <a:r>
              <a:rPr lang="en-US" dirty="0" err="1" smtClean="0">
                <a:solidFill>
                  <a:schemeClr val="bg2">
                    <a:lumMod val="50000"/>
                  </a:schemeClr>
                </a:solidFill>
              </a:rPr>
              <a:t>bagiannya</a:t>
            </a:r>
            <a:r>
              <a:rPr lang="en-US" dirty="0" smtClean="0">
                <a:solidFill>
                  <a:schemeClr val="bg2">
                    <a:lumMod val="50000"/>
                  </a:schemeClr>
                </a:solidFill>
              </a:rPr>
              <a:t> </a:t>
            </a:r>
            <a:r>
              <a:rPr lang="en-US" dirty="0" err="1" smtClean="0">
                <a:solidFill>
                  <a:schemeClr val="bg2">
                    <a:lumMod val="50000"/>
                  </a:schemeClr>
                </a:solidFill>
              </a:rPr>
              <a:t>tetapi</a:t>
            </a:r>
            <a:r>
              <a:rPr lang="en-US" dirty="0" smtClean="0">
                <a:solidFill>
                  <a:schemeClr val="bg2">
                    <a:lumMod val="50000"/>
                  </a:schemeClr>
                </a:solidFill>
              </a:rPr>
              <a:t> </a:t>
            </a:r>
            <a:r>
              <a:rPr lang="en-US" dirty="0" err="1" smtClean="0">
                <a:solidFill>
                  <a:schemeClr val="bg2">
                    <a:lumMod val="50000"/>
                  </a:schemeClr>
                </a:solidFill>
              </a:rPr>
              <a:t>juga</a:t>
            </a:r>
            <a:r>
              <a:rPr lang="en-US" dirty="0" smtClean="0">
                <a:solidFill>
                  <a:schemeClr val="bg2">
                    <a:lumMod val="50000"/>
                  </a:schemeClr>
                </a:solidFill>
              </a:rPr>
              <a:t> </a:t>
            </a:r>
            <a:r>
              <a:rPr lang="en-US" dirty="0" err="1" smtClean="0">
                <a:solidFill>
                  <a:schemeClr val="bg2">
                    <a:lumMod val="50000"/>
                  </a:schemeClr>
                </a:solidFill>
              </a:rPr>
              <a:t>harus</a:t>
            </a:r>
            <a:r>
              <a:rPr lang="en-US" dirty="0" smtClean="0">
                <a:solidFill>
                  <a:schemeClr val="bg2">
                    <a:lumMod val="50000"/>
                  </a:schemeClr>
                </a:solidFill>
              </a:rPr>
              <a:t> </a:t>
            </a:r>
            <a:r>
              <a:rPr lang="en-US" dirty="0" err="1" smtClean="0">
                <a:solidFill>
                  <a:schemeClr val="bg2">
                    <a:lumMod val="50000"/>
                  </a:schemeClr>
                </a:solidFill>
              </a:rPr>
              <a:t>menjaga</a:t>
            </a:r>
            <a:r>
              <a:rPr lang="en-US" dirty="0" smtClean="0">
                <a:solidFill>
                  <a:schemeClr val="bg2">
                    <a:lumMod val="50000"/>
                  </a:schemeClr>
                </a:solidFill>
              </a:rPr>
              <a:t> agar </a:t>
            </a:r>
            <a:r>
              <a:rPr lang="en-US" dirty="0" err="1" smtClean="0">
                <a:solidFill>
                  <a:schemeClr val="bg2">
                    <a:lumMod val="50000"/>
                  </a:schemeClr>
                </a:solidFill>
              </a:rPr>
              <a:t>bagian</a:t>
            </a:r>
            <a:r>
              <a:rPr lang="en-US" dirty="0" smtClean="0">
                <a:solidFill>
                  <a:schemeClr val="bg2">
                    <a:lumMod val="50000"/>
                  </a:schemeClr>
                </a:solidFill>
              </a:rPr>
              <a:t> </a:t>
            </a:r>
            <a:r>
              <a:rPr lang="en-US" dirty="0" err="1" smtClean="0">
                <a:solidFill>
                  <a:schemeClr val="bg2">
                    <a:lumMod val="50000"/>
                  </a:schemeClr>
                </a:solidFill>
              </a:rPr>
              <a:t>itu</a:t>
            </a:r>
            <a:r>
              <a:rPr lang="en-US" dirty="0" smtClean="0">
                <a:solidFill>
                  <a:schemeClr val="bg2">
                    <a:lumMod val="50000"/>
                  </a:schemeClr>
                </a:solidFill>
              </a:rPr>
              <a:t> </a:t>
            </a:r>
            <a:r>
              <a:rPr lang="en-US" dirty="0" err="1" smtClean="0">
                <a:solidFill>
                  <a:schemeClr val="bg2">
                    <a:lumMod val="50000"/>
                  </a:schemeClr>
                </a:solidFill>
              </a:rPr>
              <a:t>berinteraksi</a:t>
            </a:r>
            <a:r>
              <a:rPr lang="en-US" dirty="0" smtClean="0">
                <a:solidFill>
                  <a:schemeClr val="bg2">
                    <a:lumMod val="50000"/>
                  </a:schemeClr>
                </a:solidFill>
              </a:rPr>
              <a:t> </a:t>
            </a:r>
            <a:r>
              <a:rPr lang="en-US" dirty="0" err="1" smtClean="0">
                <a:solidFill>
                  <a:schemeClr val="bg2">
                    <a:lumMod val="50000"/>
                  </a:schemeClr>
                </a:solidFill>
              </a:rPr>
              <a:t>secara</a:t>
            </a:r>
            <a:r>
              <a:rPr lang="en-US" dirty="0" smtClean="0">
                <a:solidFill>
                  <a:schemeClr val="bg2">
                    <a:lumMod val="50000"/>
                  </a:schemeClr>
                </a:solidFill>
              </a:rPr>
              <a:t> </a:t>
            </a:r>
            <a:r>
              <a:rPr lang="en-US" dirty="0" err="1" smtClean="0">
                <a:solidFill>
                  <a:schemeClr val="bg2">
                    <a:lumMod val="50000"/>
                  </a:schemeClr>
                </a:solidFill>
              </a:rPr>
              <a:t>produktif</a:t>
            </a:r>
            <a:r>
              <a:rPr lang="en-US" dirty="0" smtClean="0">
                <a:solidFill>
                  <a:schemeClr val="bg2">
                    <a:lumMod val="50000"/>
                  </a:schemeClr>
                </a:solidFill>
              </a:rPr>
              <a:t> </a:t>
            </a:r>
            <a:r>
              <a:rPr lang="en-US" dirty="0" err="1" smtClean="0">
                <a:solidFill>
                  <a:schemeClr val="bg2">
                    <a:lumMod val="50000"/>
                  </a:schemeClr>
                </a:solidFill>
              </a:rPr>
              <a:t>dengan</a:t>
            </a:r>
            <a:r>
              <a:rPr lang="en-US" dirty="0" smtClean="0">
                <a:solidFill>
                  <a:schemeClr val="bg2">
                    <a:lumMod val="50000"/>
                  </a:schemeClr>
                </a:solidFill>
              </a:rPr>
              <a:t> </a:t>
            </a:r>
            <a:r>
              <a:rPr lang="en-US" dirty="0" err="1" smtClean="0">
                <a:solidFill>
                  <a:schemeClr val="bg2">
                    <a:lumMod val="50000"/>
                  </a:schemeClr>
                </a:solidFill>
              </a:rPr>
              <a:t>bagian</a:t>
            </a:r>
            <a:r>
              <a:rPr lang="en-US" dirty="0" smtClean="0">
                <a:solidFill>
                  <a:schemeClr val="bg2">
                    <a:lumMod val="50000"/>
                  </a:schemeClr>
                </a:solidFill>
              </a:rPr>
              <a:t> – </a:t>
            </a:r>
            <a:r>
              <a:rPr lang="en-US" dirty="0" err="1" smtClean="0">
                <a:solidFill>
                  <a:schemeClr val="bg2">
                    <a:lumMod val="50000"/>
                  </a:schemeClr>
                </a:solidFill>
              </a:rPr>
              <a:t>bagian</a:t>
            </a:r>
            <a:r>
              <a:rPr lang="en-US" dirty="0" smtClean="0">
                <a:solidFill>
                  <a:schemeClr val="bg2">
                    <a:lumMod val="50000"/>
                  </a:schemeClr>
                </a:solidFill>
              </a:rPr>
              <a:t> lain </a:t>
            </a:r>
            <a:r>
              <a:rPr lang="en-US" dirty="0" err="1" smtClean="0">
                <a:solidFill>
                  <a:schemeClr val="bg2">
                    <a:lumMod val="50000"/>
                  </a:schemeClr>
                </a:solidFill>
              </a:rPr>
              <a:t>dalam</a:t>
            </a:r>
            <a:r>
              <a:rPr lang="en-US" dirty="0" smtClean="0">
                <a:solidFill>
                  <a:schemeClr val="bg2">
                    <a:lumMod val="50000"/>
                  </a:schemeClr>
                </a:solidFill>
              </a:rPr>
              <a:t> </a:t>
            </a:r>
            <a:r>
              <a:rPr lang="en-US" dirty="0" err="1" smtClean="0">
                <a:solidFill>
                  <a:schemeClr val="bg2">
                    <a:lumMod val="50000"/>
                  </a:schemeClr>
                </a:solidFill>
              </a:rPr>
              <a:t>sistem</a:t>
            </a:r>
            <a:r>
              <a:rPr lang="en-US" dirty="0" smtClean="0">
                <a:solidFill>
                  <a:schemeClr val="bg2">
                    <a:lumMod val="50000"/>
                  </a:schemeClr>
                </a:solidFill>
              </a:rPr>
              <a:t> </a:t>
            </a:r>
            <a:r>
              <a:rPr lang="en-US" dirty="0" err="1" smtClean="0">
                <a:solidFill>
                  <a:schemeClr val="bg2">
                    <a:lumMod val="50000"/>
                  </a:schemeClr>
                </a:solidFill>
              </a:rPr>
              <a:t>perusahaan</a:t>
            </a:r>
            <a:r>
              <a:rPr lang="en-US" dirty="0" smtClean="0">
                <a:solidFill>
                  <a:schemeClr val="bg2">
                    <a:lumMod val="50000"/>
                  </a:schemeClr>
                </a:solidFill>
              </a:rPr>
              <a:t>.</a:t>
            </a:r>
            <a:r>
              <a:rPr lang="id-ID" dirty="0" smtClean="0">
                <a:solidFill>
                  <a:schemeClr val="bg2">
                    <a:lumMod val="50000"/>
                  </a:schemeClr>
                </a:solidFill>
              </a:rPr>
              <a:t>     </a:t>
            </a:r>
            <a:endParaRPr lang="id-ID" dirty="0">
              <a:solidFill>
                <a:schemeClr val="bg2">
                  <a:lumMod val="50000"/>
                </a:schemeClr>
              </a:solidFill>
            </a:endParaRPr>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Arti fungsi manajemen dari sudut pandang penyelia : </a:t>
            </a:r>
            <a:endParaRPr lang="id-ID" dirty="0"/>
          </a:p>
        </p:txBody>
      </p:sp>
      <p:sp>
        <p:nvSpPr>
          <p:cNvPr id="3" name="Content Placeholder 2"/>
          <p:cNvSpPr>
            <a:spLocks noGrp="1"/>
          </p:cNvSpPr>
          <p:nvPr>
            <p:ph idx="1"/>
          </p:nvPr>
        </p:nvSpPr>
        <p:spPr/>
        <p:txBody>
          <a:bodyPr>
            <a:normAutofit/>
          </a:bodyPr>
          <a:lstStyle/>
          <a:p>
            <a:pPr marL="651510" lvl="0" indent="-514350">
              <a:buFont typeface="+mj-lt"/>
              <a:buAutoNum type="arabicPeriod"/>
            </a:pPr>
            <a:r>
              <a:rPr lang="en-US" b="1" dirty="0" err="1" smtClean="0">
                <a:solidFill>
                  <a:schemeClr val="bg2">
                    <a:lumMod val="50000"/>
                  </a:schemeClr>
                </a:solidFill>
              </a:rPr>
              <a:t>Merencanakan</a:t>
            </a:r>
            <a:r>
              <a:rPr lang="en-US" dirty="0" smtClean="0"/>
              <a:t> </a:t>
            </a:r>
            <a:r>
              <a:rPr lang="en-US" dirty="0" err="1" smtClean="0"/>
              <a:t>yaitu</a:t>
            </a:r>
            <a:r>
              <a:rPr lang="en-US" dirty="0" smtClean="0"/>
              <a:t> </a:t>
            </a:r>
            <a:r>
              <a:rPr lang="en-US" dirty="0" err="1" smtClean="0"/>
              <a:t>menetapkan</a:t>
            </a:r>
            <a:r>
              <a:rPr lang="en-US" dirty="0" smtClean="0"/>
              <a:t> </a:t>
            </a:r>
            <a:r>
              <a:rPr lang="en-US" dirty="0" err="1" smtClean="0"/>
              <a:t>tujuan</a:t>
            </a:r>
            <a:r>
              <a:rPr lang="en-US" dirty="0" smtClean="0"/>
              <a:t> </a:t>
            </a:r>
            <a:r>
              <a:rPr lang="en-US" dirty="0" err="1" smtClean="0"/>
              <a:t>dan</a:t>
            </a:r>
            <a:r>
              <a:rPr lang="en-US" dirty="0" smtClean="0"/>
              <a:t> </a:t>
            </a:r>
            <a:r>
              <a:rPr lang="en-US" dirty="0" err="1" smtClean="0"/>
              <a:t>sasaran</a:t>
            </a:r>
            <a:r>
              <a:rPr lang="en-US" dirty="0" smtClean="0"/>
              <a:t> </a:t>
            </a:r>
            <a:r>
              <a:rPr lang="en-US" dirty="0" err="1" smtClean="0"/>
              <a:t>serta</a:t>
            </a:r>
            <a:r>
              <a:rPr lang="en-US" dirty="0" smtClean="0"/>
              <a:t> </a:t>
            </a:r>
            <a:r>
              <a:rPr lang="en-US" dirty="0" err="1" smtClean="0"/>
              <a:t>mengubahnya</a:t>
            </a:r>
            <a:r>
              <a:rPr lang="en-US" dirty="0" smtClean="0"/>
              <a:t> </a:t>
            </a:r>
            <a:r>
              <a:rPr lang="en-US" dirty="0" err="1" smtClean="0"/>
              <a:t>menjadi</a:t>
            </a:r>
            <a:r>
              <a:rPr lang="en-US" dirty="0" smtClean="0"/>
              <a:t> </a:t>
            </a:r>
            <a:r>
              <a:rPr lang="en-US" dirty="0" err="1" smtClean="0"/>
              <a:t>rencana-rencana</a:t>
            </a:r>
            <a:r>
              <a:rPr lang="en-US" dirty="0" smtClean="0"/>
              <a:t> </a:t>
            </a:r>
            <a:r>
              <a:rPr lang="en-US" dirty="0" err="1" smtClean="0"/>
              <a:t>khusus</a:t>
            </a:r>
            <a:r>
              <a:rPr lang="en-US" dirty="0" smtClean="0"/>
              <a:t>. </a:t>
            </a:r>
            <a:r>
              <a:rPr lang="en-US" dirty="0" err="1" smtClean="0"/>
              <a:t>Bagi</a:t>
            </a:r>
            <a:r>
              <a:rPr lang="en-US" dirty="0" smtClean="0"/>
              <a:t> </a:t>
            </a:r>
            <a:r>
              <a:rPr lang="en-US" dirty="0" err="1" smtClean="0"/>
              <a:t>seorang</a:t>
            </a:r>
            <a:r>
              <a:rPr lang="en-US" dirty="0" smtClean="0"/>
              <a:t> </a:t>
            </a:r>
            <a:r>
              <a:rPr lang="en-US" dirty="0" err="1" smtClean="0"/>
              <a:t>penyelia</a:t>
            </a:r>
            <a:r>
              <a:rPr lang="en-US" dirty="0" smtClean="0"/>
              <a:t> </a:t>
            </a:r>
            <a:r>
              <a:rPr lang="en-US" dirty="0" err="1" smtClean="0"/>
              <a:t>hasil</a:t>
            </a:r>
            <a:r>
              <a:rPr lang="en-US" dirty="0" smtClean="0"/>
              <a:t> </a:t>
            </a:r>
            <a:r>
              <a:rPr lang="en-US" dirty="0" err="1" smtClean="0"/>
              <a:t>dari</a:t>
            </a:r>
            <a:r>
              <a:rPr lang="en-US" dirty="0" smtClean="0"/>
              <a:t> </a:t>
            </a:r>
            <a:r>
              <a:rPr lang="en-US" dirty="0" err="1" smtClean="0"/>
              <a:t>perencanaan</a:t>
            </a:r>
            <a:r>
              <a:rPr lang="en-US" dirty="0" smtClean="0"/>
              <a:t> </a:t>
            </a:r>
            <a:r>
              <a:rPr lang="en-US" dirty="0" err="1" smtClean="0"/>
              <a:t>dapat</a:t>
            </a:r>
            <a:r>
              <a:rPr lang="en-US" dirty="0" smtClean="0"/>
              <a:t> </a:t>
            </a:r>
            <a:r>
              <a:rPr lang="en-US" dirty="0" err="1" smtClean="0"/>
              <a:t>berupa</a:t>
            </a:r>
            <a:r>
              <a:rPr lang="en-US" dirty="0" smtClean="0"/>
              <a:t> </a:t>
            </a:r>
            <a:r>
              <a:rPr lang="en-US" dirty="0" err="1" smtClean="0"/>
              <a:t>jadwal</a:t>
            </a:r>
            <a:r>
              <a:rPr lang="en-US" dirty="0" smtClean="0"/>
              <a:t> </a:t>
            </a:r>
            <a:r>
              <a:rPr lang="en-US" dirty="0" err="1" smtClean="0"/>
              <a:t>pengoperasian</a:t>
            </a:r>
            <a:r>
              <a:rPr lang="en-US" dirty="0" smtClean="0"/>
              <a:t>, </a:t>
            </a:r>
            <a:r>
              <a:rPr lang="en-US" dirty="0" err="1" smtClean="0"/>
              <a:t>spesifikasi</a:t>
            </a:r>
            <a:r>
              <a:rPr lang="en-US" dirty="0" smtClean="0"/>
              <a:t> </a:t>
            </a:r>
            <a:r>
              <a:rPr lang="en-US" dirty="0" err="1" smtClean="0"/>
              <a:t>mutu</a:t>
            </a:r>
            <a:r>
              <a:rPr lang="en-US" dirty="0" smtClean="0"/>
              <a:t>, </a:t>
            </a:r>
            <a:r>
              <a:rPr lang="en-US" dirty="0" err="1" smtClean="0"/>
              <a:t>anggaran</a:t>
            </a:r>
            <a:r>
              <a:rPr lang="en-US" dirty="0" smtClean="0"/>
              <a:t> </a:t>
            </a:r>
            <a:r>
              <a:rPr lang="en-US" dirty="0" err="1" smtClean="0"/>
              <a:t>belanja</a:t>
            </a:r>
            <a:r>
              <a:rPr lang="en-US" dirty="0" smtClean="0"/>
              <a:t>, </a:t>
            </a:r>
            <a:r>
              <a:rPr lang="en-US" dirty="0" err="1" smtClean="0"/>
              <a:t>jadwal</a:t>
            </a:r>
            <a:r>
              <a:rPr lang="en-US" dirty="0" smtClean="0"/>
              <a:t> </a:t>
            </a:r>
            <a:r>
              <a:rPr lang="en-US" dirty="0" err="1" smtClean="0"/>
              <a:t>waktu</a:t>
            </a:r>
            <a:r>
              <a:rPr lang="en-US" dirty="0" smtClean="0"/>
              <a:t> </a:t>
            </a:r>
            <a:r>
              <a:rPr lang="en-US" dirty="0" err="1" smtClean="0"/>
              <a:t>dan</a:t>
            </a:r>
            <a:r>
              <a:rPr lang="en-US" dirty="0" smtClean="0"/>
              <a:t> </a:t>
            </a:r>
            <a:r>
              <a:rPr lang="en-US" dirty="0" err="1" smtClean="0"/>
              <a:t>batas</a:t>
            </a:r>
            <a:r>
              <a:rPr lang="en-US" dirty="0" smtClean="0"/>
              <a:t> </a:t>
            </a:r>
            <a:r>
              <a:rPr lang="en-US" dirty="0" err="1" smtClean="0"/>
              <a:t>waktu</a:t>
            </a:r>
            <a:r>
              <a:rPr lang="en-US" dirty="0" smtClean="0"/>
              <a:t> </a:t>
            </a:r>
            <a:r>
              <a:rPr lang="en-US" dirty="0" err="1" smtClean="0"/>
              <a:t>penyelesaian</a:t>
            </a:r>
            <a:r>
              <a:rPr lang="en-US" dirty="0" smtClean="0"/>
              <a:t> </a:t>
            </a:r>
            <a:r>
              <a:rPr lang="en-US" dirty="0" err="1" smtClean="0"/>
              <a:t>pekerjaan</a:t>
            </a:r>
            <a:r>
              <a:rPr lang="en-US" dirty="0" smtClean="0"/>
              <a:t>. </a:t>
            </a:r>
            <a:r>
              <a:rPr lang="en-US" dirty="0" err="1" smtClean="0"/>
              <a:t>Proses</a:t>
            </a:r>
            <a:r>
              <a:rPr lang="en-US" dirty="0" smtClean="0"/>
              <a:t> </a:t>
            </a:r>
            <a:r>
              <a:rPr lang="en-US" dirty="0" err="1" smtClean="0"/>
              <a:t>perencanaan</a:t>
            </a:r>
            <a:r>
              <a:rPr lang="en-US" dirty="0" smtClean="0"/>
              <a:t> </a:t>
            </a:r>
            <a:r>
              <a:rPr lang="en-US" dirty="0" err="1" smtClean="0"/>
              <a:t>juga</a:t>
            </a:r>
            <a:r>
              <a:rPr lang="en-US" dirty="0" smtClean="0"/>
              <a:t> </a:t>
            </a:r>
            <a:r>
              <a:rPr lang="en-US" dirty="0" err="1" smtClean="0"/>
              <a:t>menghasilkan</a:t>
            </a:r>
            <a:r>
              <a:rPr lang="en-US" dirty="0" smtClean="0"/>
              <a:t> </a:t>
            </a:r>
            <a:r>
              <a:rPr lang="en-US" dirty="0" err="1" smtClean="0"/>
              <a:t>kebijakan</a:t>
            </a:r>
            <a:r>
              <a:rPr lang="en-US" dirty="0" smtClean="0"/>
              <a:t>, </a:t>
            </a:r>
            <a:r>
              <a:rPr lang="en-US" dirty="0" err="1" smtClean="0"/>
              <a:t>prosedur</a:t>
            </a:r>
            <a:r>
              <a:rPr lang="en-US" dirty="0" smtClean="0"/>
              <a:t>  </a:t>
            </a:r>
            <a:r>
              <a:rPr lang="en-US" dirty="0" err="1" smtClean="0"/>
              <a:t>pengoperasian</a:t>
            </a:r>
            <a:r>
              <a:rPr lang="en-US" dirty="0" smtClean="0"/>
              <a:t> yang </a:t>
            </a:r>
            <a:r>
              <a:rPr lang="en-US" dirty="0" err="1" smtClean="0"/>
              <a:t>baku</a:t>
            </a:r>
            <a:r>
              <a:rPr lang="en-US" dirty="0" smtClean="0"/>
              <a:t>, </a:t>
            </a:r>
            <a:r>
              <a:rPr lang="en-US" dirty="0" err="1" smtClean="0"/>
              <a:t>peraturan-peraturan</a:t>
            </a:r>
            <a:r>
              <a:rPr lang="en-US" dirty="0" smtClean="0"/>
              <a:t> </a:t>
            </a:r>
            <a:r>
              <a:rPr lang="en-US" dirty="0" err="1" smtClean="0"/>
              <a:t>dan</a:t>
            </a:r>
            <a:r>
              <a:rPr lang="en-US" dirty="0" smtClean="0"/>
              <a:t> </a:t>
            </a:r>
            <a:r>
              <a:rPr lang="en-US" dirty="0" err="1" smtClean="0"/>
              <a:t>ketetapan-ketetapan</a:t>
            </a:r>
            <a:r>
              <a:rPr lang="en-US" dirty="0" smtClean="0"/>
              <a:t>.</a:t>
            </a:r>
            <a:endParaRPr lang="id-ID" dirty="0" smtClean="0"/>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29642" cy="1143000"/>
          </a:xfrm>
        </p:spPr>
        <p:txBody>
          <a:bodyPr>
            <a:normAutofit fontScale="90000"/>
          </a:bodyPr>
          <a:lstStyle/>
          <a:p>
            <a:r>
              <a:rPr lang="id-ID" dirty="0" smtClean="0"/>
              <a:t>2. Pendekatan manajemen jepang</a:t>
            </a:r>
            <a:endParaRPr lang="id-ID" dirty="0"/>
          </a:p>
        </p:txBody>
      </p:sp>
      <p:sp>
        <p:nvSpPr>
          <p:cNvPr id="3" name="Content Placeholder 2"/>
          <p:cNvSpPr>
            <a:spLocks noGrp="1"/>
          </p:cNvSpPr>
          <p:nvPr>
            <p:ph idx="1"/>
          </p:nvPr>
        </p:nvSpPr>
        <p:spPr/>
        <p:txBody>
          <a:bodyPr>
            <a:normAutofit fontScale="77500" lnSpcReduction="20000"/>
          </a:bodyPr>
          <a:lstStyle/>
          <a:p>
            <a:pPr lvl="0"/>
            <a:r>
              <a:rPr lang="id-ID" dirty="0" smtClean="0">
                <a:solidFill>
                  <a:schemeClr val="bg2">
                    <a:lumMod val="50000"/>
                  </a:schemeClr>
                </a:solidFill>
              </a:rPr>
              <a:t>Menurut kebiasaan orang jepang, manajer lebih dahulu meminta suatu kesepakatan bersama dari para karyawan dan manajer lain dalam organisasinyta sebelum mereka melangkah kesatu arah baru.</a:t>
            </a:r>
          </a:p>
          <a:p>
            <a:pPr lvl="0"/>
            <a:r>
              <a:rPr lang="id-ID" dirty="0" smtClean="0"/>
              <a:t>Cara ini menghasilkan tujuan bersama yang ditetapkan baik untuk lapisan bawah, maupun untuk lapisan atas. Begitu suatu kesepakatan dicapai, para karyawan merasa terikat dengan tujuan dan rencana. </a:t>
            </a:r>
          </a:p>
          <a:p>
            <a:pPr lvl="0"/>
            <a:r>
              <a:rPr lang="id-ID" dirty="0" smtClean="0">
                <a:solidFill>
                  <a:schemeClr val="bg2">
                    <a:lumMod val="50000"/>
                  </a:schemeClr>
                </a:solidFill>
              </a:rPr>
              <a:t>Konsekuensinya mereka cenderung bekerja sama dengan kekompakan dan inisiatif yang lebih besar dan tidak memerlukan pengendalian serta penyeliaan yang begitu ketat. Konsep yang dilandasinya sudah tentu serupa dengan konsep partisipasi (sama-sama bertanggung jawab dan menentukan tujuan) yang dianjurkan oleh para pendukung pendekatan antar manusia terhadap manajemen.</a:t>
            </a:r>
          </a:p>
          <a:p>
            <a:r>
              <a:rPr lang="en-US" dirty="0" smtClean="0">
                <a:solidFill>
                  <a:schemeClr val="bg2">
                    <a:lumMod val="50000"/>
                  </a:schemeClr>
                </a:solidFill>
              </a:rPr>
              <a:t> </a:t>
            </a:r>
            <a:endParaRPr lang="id-ID" dirty="0" smtClean="0">
              <a:solidFill>
                <a:schemeClr val="bg2">
                  <a:lumMod val="50000"/>
                </a:schemeClr>
              </a:solidFill>
            </a:endParaRPr>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3. Pendekataan kontigensi</a:t>
            </a:r>
            <a:endParaRPr lang="id-ID" dirty="0"/>
          </a:p>
        </p:txBody>
      </p:sp>
      <p:sp>
        <p:nvSpPr>
          <p:cNvPr id="3" name="Content Placeholder 2"/>
          <p:cNvSpPr>
            <a:spLocks noGrp="1"/>
          </p:cNvSpPr>
          <p:nvPr>
            <p:ph idx="1"/>
          </p:nvPr>
        </p:nvSpPr>
        <p:spPr/>
        <p:txBody>
          <a:bodyPr>
            <a:normAutofit fontScale="85000" lnSpcReduction="20000"/>
          </a:bodyPr>
          <a:lstStyle/>
          <a:p>
            <a:pPr lvl="0"/>
            <a:r>
              <a:rPr lang="en-US" dirty="0" smtClean="0"/>
              <a:t>Dari </a:t>
            </a:r>
            <a:r>
              <a:rPr lang="en-US" dirty="0" err="1" smtClean="0"/>
              <a:t>berbagai</a:t>
            </a:r>
            <a:r>
              <a:rPr lang="en-US" dirty="0" smtClean="0"/>
              <a:t> </a:t>
            </a:r>
            <a:r>
              <a:rPr lang="en-US" dirty="0" err="1" smtClean="0"/>
              <a:t>pendekatan</a:t>
            </a:r>
            <a:r>
              <a:rPr lang="en-US" dirty="0" smtClean="0"/>
              <a:t> </a:t>
            </a:r>
            <a:r>
              <a:rPr lang="en-US" dirty="0" err="1" smtClean="0"/>
              <a:t>diatas</a:t>
            </a:r>
            <a:r>
              <a:rPr lang="en-US" dirty="0" smtClean="0"/>
              <a:t>, </a:t>
            </a:r>
            <a:r>
              <a:rPr lang="en-US" dirty="0" err="1" smtClean="0"/>
              <a:t>orang</a:t>
            </a:r>
            <a:r>
              <a:rPr lang="en-US" dirty="0" smtClean="0"/>
              <a:t> </a:t>
            </a:r>
            <a:r>
              <a:rPr lang="en-US" dirty="0" err="1" smtClean="0"/>
              <a:t>boleh</a:t>
            </a:r>
            <a:r>
              <a:rPr lang="en-US" dirty="0" smtClean="0"/>
              <a:t> </a:t>
            </a:r>
            <a:r>
              <a:rPr lang="en-US" dirty="0" err="1" smtClean="0"/>
              <a:t>menggunakan</a:t>
            </a:r>
            <a:r>
              <a:rPr lang="en-US" dirty="0" smtClean="0"/>
              <a:t> </a:t>
            </a:r>
            <a:r>
              <a:rPr lang="en-US" dirty="0" err="1" smtClean="0"/>
              <a:t>pendekatan</a:t>
            </a:r>
            <a:r>
              <a:rPr lang="en-US" dirty="0" smtClean="0"/>
              <a:t> </a:t>
            </a:r>
            <a:r>
              <a:rPr lang="en-US" dirty="0" err="1" smtClean="0"/>
              <a:t>manapun</a:t>
            </a:r>
            <a:r>
              <a:rPr lang="en-US" dirty="0" smtClean="0"/>
              <a:t> yang </a:t>
            </a:r>
            <a:r>
              <a:rPr lang="en-US" dirty="0" err="1" smtClean="0"/>
              <a:t>dianggap</a:t>
            </a:r>
            <a:r>
              <a:rPr lang="en-US" dirty="0" smtClean="0"/>
              <a:t> </a:t>
            </a:r>
            <a:r>
              <a:rPr lang="en-US" dirty="0" err="1" smtClean="0"/>
              <a:t>lebih</a:t>
            </a:r>
            <a:r>
              <a:rPr lang="en-US" dirty="0" smtClean="0"/>
              <a:t> </a:t>
            </a:r>
            <a:r>
              <a:rPr lang="en-US" dirty="0" err="1" smtClean="0"/>
              <a:t>baik</a:t>
            </a:r>
            <a:r>
              <a:rPr lang="en-US" dirty="0" smtClean="0"/>
              <a:t> </a:t>
            </a:r>
            <a:r>
              <a:rPr lang="en-US" dirty="0" err="1" smtClean="0"/>
              <a:t>dengan</a:t>
            </a:r>
            <a:r>
              <a:rPr lang="en-US" dirty="0" smtClean="0"/>
              <a:t> </a:t>
            </a:r>
            <a:r>
              <a:rPr lang="en-US" dirty="0" err="1" smtClean="0"/>
              <a:t>konsekuensi</a:t>
            </a:r>
            <a:r>
              <a:rPr lang="en-US" dirty="0" smtClean="0"/>
              <a:t> </a:t>
            </a:r>
            <a:r>
              <a:rPr lang="en-US" dirty="0" err="1" smtClean="0"/>
              <a:t>bahwa</a:t>
            </a:r>
            <a:r>
              <a:rPr lang="en-US" dirty="0" smtClean="0"/>
              <a:t> </a:t>
            </a:r>
            <a:r>
              <a:rPr lang="en-US" dirty="0" err="1" smtClean="0"/>
              <a:t>pandekatan</a:t>
            </a:r>
            <a:r>
              <a:rPr lang="en-US" dirty="0" smtClean="0"/>
              <a:t> yang </a:t>
            </a:r>
            <a:r>
              <a:rPr lang="en-US" dirty="0" err="1" smtClean="0"/>
              <a:t>lebih</a:t>
            </a:r>
            <a:r>
              <a:rPr lang="en-US" dirty="0" smtClean="0"/>
              <a:t> </a:t>
            </a:r>
            <a:r>
              <a:rPr lang="en-US" dirty="0" err="1" smtClean="0"/>
              <a:t>baik</a:t>
            </a:r>
            <a:r>
              <a:rPr lang="en-US" dirty="0" smtClean="0"/>
              <a:t> </a:t>
            </a:r>
            <a:r>
              <a:rPr lang="en-US" dirty="0" err="1" smtClean="0"/>
              <a:t>merupakan</a:t>
            </a:r>
            <a:r>
              <a:rPr lang="en-US" dirty="0" smtClean="0"/>
              <a:t> </a:t>
            </a:r>
            <a:r>
              <a:rPr lang="en-US" dirty="0" err="1" smtClean="0"/>
              <a:t>pendekatan</a:t>
            </a:r>
            <a:r>
              <a:rPr lang="en-US" dirty="0" smtClean="0"/>
              <a:t> </a:t>
            </a:r>
            <a:r>
              <a:rPr lang="en-US" dirty="0" err="1" smtClean="0"/>
              <a:t>situasional</a:t>
            </a:r>
            <a:r>
              <a:rPr lang="en-US" dirty="0" smtClean="0"/>
              <a:t> </a:t>
            </a:r>
            <a:r>
              <a:rPr lang="en-US" dirty="0" err="1" smtClean="0"/>
              <a:t>atau</a:t>
            </a:r>
            <a:r>
              <a:rPr lang="en-US" dirty="0" smtClean="0"/>
              <a:t> </a:t>
            </a:r>
            <a:r>
              <a:rPr lang="en-US" dirty="0" err="1" smtClean="0"/>
              <a:t>pendekatan</a:t>
            </a:r>
            <a:r>
              <a:rPr lang="en-US" dirty="0" smtClean="0"/>
              <a:t> </a:t>
            </a:r>
            <a:r>
              <a:rPr lang="en-US" dirty="0" err="1" smtClean="0"/>
              <a:t>kontingensi</a:t>
            </a:r>
            <a:r>
              <a:rPr lang="en-US" dirty="0" smtClean="0"/>
              <a:t>, </a:t>
            </a:r>
            <a:r>
              <a:rPr lang="en-US" dirty="0" err="1" smtClean="0"/>
              <a:t>dimana</a:t>
            </a:r>
            <a:r>
              <a:rPr lang="en-US" dirty="0" smtClean="0"/>
              <a:t> </a:t>
            </a:r>
            <a:r>
              <a:rPr lang="en-US" dirty="0" err="1" smtClean="0"/>
              <a:t>tindakan</a:t>
            </a:r>
            <a:r>
              <a:rPr lang="en-US" dirty="0" smtClean="0"/>
              <a:t> </a:t>
            </a:r>
            <a:r>
              <a:rPr lang="en-US" dirty="0" err="1" smtClean="0"/>
              <a:t>manajer</a:t>
            </a:r>
            <a:r>
              <a:rPr lang="en-US" dirty="0" smtClean="0"/>
              <a:t> </a:t>
            </a:r>
            <a:r>
              <a:rPr lang="en-US" dirty="0" err="1" smtClean="0"/>
              <a:t>tergantung</a:t>
            </a:r>
            <a:r>
              <a:rPr lang="en-US" dirty="0" smtClean="0"/>
              <a:t> </a:t>
            </a:r>
            <a:r>
              <a:rPr lang="en-US" dirty="0" err="1" smtClean="0"/>
              <a:t>pada</a:t>
            </a:r>
            <a:r>
              <a:rPr lang="en-US" dirty="0" smtClean="0"/>
              <a:t> </a:t>
            </a:r>
            <a:r>
              <a:rPr lang="en-US" dirty="0" err="1" smtClean="0"/>
              <a:t>situasi</a:t>
            </a:r>
            <a:r>
              <a:rPr lang="en-US" dirty="0" smtClean="0"/>
              <a:t> </a:t>
            </a:r>
            <a:r>
              <a:rPr lang="en-US" dirty="0" err="1" smtClean="0"/>
              <a:t>tertentu</a:t>
            </a:r>
            <a:r>
              <a:rPr lang="en-US" dirty="0" smtClean="0"/>
              <a:t> yang </a:t>
            </a:r>
            <a:r>
              <a:rPr lang="en-US" dirty="0" err="1" smtClean="0"/>
              <a:t>dihadapinya</a:t>
            </a:r>
            <a:r>
              <a:rPr lang="en-US" dirty="0" smtClean="0"/>
              <a:t>.</a:t>
            </a:r>
            <a:r>
              <a:rPr lang="id-ID" dirty="0" smtClean="0"/>
              <a:t> Pendekatan ini menambah realisme dan keamanan bagi pekerjaan penyelia.</a:t>
            </a:r>
          </a:p>
          <a:p>
            <a:r>
              <a:rPr lang="id-ID" dirty="0" smtClean="0">
                <a:solidFill>
                  <a:schemeClr val="bg2">
                    <a:lumMod val="50000"/>
                  </a:schemeClr>
                </a:solidFill>
              </a:rPr>
              <a:t>Pendekatan kontigensi kadang-kadang disebut pendekatan situasional atau pendekatan operasional mengharuskan seorang penyelia siap menggunakan salah satu  atau tiga pendekatan manajemen, pendekatan mana yang digunakan adalah tergantung pada fakta dalam operasi atau situasi.</a:t>
            </a:r>
            <a:endParaRPr lang="id-ID" dirty="0">
              <a:solidFill>
                <a:schemeClr val="bg2">
                  <a:lumMod val="50000"/>
                </a:schemeClr>
              </a:solidFill>
            </a:endParaRPr>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23566"/>
          </a:xfrm>
        </p:spPr>
        <p:txBody>
          <a:bodyPr/>
          <a:lstStyle/>
          <a:p>
            <a:pPr marL="0" indent="0">
              <a:lnSpc>
                <a:spcPct val="80000"/>
              </a:lnSpc>
              <a:buNone/>
            </a:pPr>
            <a:r>
              <a:rPr lang="en-US" sz="2400" dirty="0" err="1" smtClean="0"/>
              <a:t>Perencanaan</a:t>
            </a:r>
            <a:r>
              <a:rPr lang="en-US" sz="2400" dirty="0" smtClean="0"/>
              <a:t> </a:t>
            </a:r>
            <a:r>
              <a:rPr lang="en-US" sz="2400" dirty="0" err="1" smtClean="0"/>
              <a:t>merupakan</a:t>
            </a:r>
            <a:r>
              <a:rPr lang="en-US" sz="2400" dirty="0" smtClean="0"/>
              <a:t> </a:t>
            </a:r>
            <a:r>
              <a:rPr lang="en-US" sz="2400" dirty="0" err="1" smtClean="0"/>
              <a:t>titik</a:t>
            </a:r>
            <a:r>
              <a:rPr lang="en-US" sz="2400" dirty="0" smtClean="0"/>
              <a:t> </a:t>
            </a:r>
            <a:r>
              <a:rPr lang="en-US" sz="2400" dirty="0" err="1" smtClean="0"/>
              <a:t>tolak</a:t>
            </a:r>
            <a:r>
              <a:rPr lang="en-US" sz="2400" dirty="0" smtClean="0"/>
              <a:t> </a:t>
            </a:r>
            <a:r>
              <a:rPr lang="en-US" sz="2400" dirty="0" err="1" smtClean="0"/>
              <a:t>dari</a:t>
            </a:r>
            <a:r>
              <a:rPr lang="en-US" sz="2400" dirty="0" smtClean="0"/>
              <a:t> </a:t>
            </a:r>
            <a:r>
              <a:rPr lang="en-US" sz="2400" dirty="0" err="1" smtClean="0"/>
              <a:t>segala</a:t>
            </a:r>
            <a:r>
              <a:rPr lang="en-US" sz="2400" dirty="0" smtClean="0"/>
              <a:t> </a:t>
            </a:r>
            <a:r>
              <a:rPr lang="en-US" sz="2400" dirty="0" err="1" smtClean="0"/>
              <a:t>kegiatan</a:t>
            </a:r>
            <a:r>
              <a:rPr lang="en-US" sz="2400" dirty="0" smtClean="0"/>
              <a:t> yang </a:t>
            </a:r>
            <a:r>
              <a:rPr lang="en-US" sz="2400" dirty="0" err="1" smtClean="0"/>
              <a:t>ada</a:t>
            </a:r>
            <a:r>
              <a:rPr lang="en-US" sz="2400" dirty="0" smtClean="0"/>
              <a:t> / </a:t>
            </a:r>
            <a:r>
              <a:rPr lang="en-US" sz="2400" dirty="0" err="1" smtClean="0"/>
              <a:t>harus</a:t>
            </a:r>
            <a:r>
              <a:rPr lang="en-US" sz="2400" dirty="0" smtClean="0"/>
              <a:t> </a:t>
            </a:r>
            <a:r>
              <a:rPr lang="en-US" sz="2400" dirty="0" err="1" smtClean="0"/>
              <a:t>dilaksanakan</a:t>
            </a:r>
            <a:r>
              <a:rPr lang="en-US" sz="2400" dirty="0" smtClean="0"/>
              <a:t> </a:t>
            </a:r>
            <a:r>
              <a:rPr lang="en-US" sz="2400" dirty="0" err="1" smtClean="0"/>
              <a:t>dalam</a:t>
            </a:r>
            <a:r>
              <a:rPr lang="en-US" sz="2400" dirty="0" smtClean="0"/>
              <a:t> </a:t>
            </a:r>
            <a:r>
              <a:rPr lang="en-US" sz="2400" dirty="0" err="1" smtClean="0"/>
              <a:t>kelompok</a:t>
            </a:r>
            <a:r>
              <a:rPr lang="en-US" sz="2400" dirty="0" smtClean="0"/>
              <a:t> </a:t>
            </a:r>
            <a:r>
              <a:rPr lang="en-US" sz="2400" dirty="0" err="1" smtClean="0"/>
              <a:t>kerja</a:t>
            </a:r>
            <a:r>
              <a:rPr lang="en-US" sz="2400" dirty="0" smtClean="0"/>
              <a:t>. </a:t>
            </a:r>
          </a:p>
          <a:p>
            <a:pPr marL="609600" indent="-609600">
              <a:lnSpc>
                <a:spcPct val="80000"/>
              </a:lnSpc>
              <a:buFontTx/>
              <a:buNone/>
            </a:pPr>
            <a:endParaRPr lang="en-US" sz="2400" dirty="0" smtClean="0"/>
          </a:p>
          <a:p>
            <a:pPr marL="609600" indent="-609600">
              <a:lnSpc>
                <a:spcPct val="80000"/>
              </a:lnSpc>
              <a:buFontTx/>
              <a:buNone/>
            </a:pPr>
            <a:r>
              <a:rPr lang="en-US" sz="2400" dirty="0" smtClean="0"/>
              <a:t>Hal-</a:t>
            </a:r>
            <a:r>
              <a:rPr lang="en-US" sz="2400" dirty="0" err="1" smtClean="0"/>
              <a:t>hal</a:t>
            </a:r>
            <a:r>
              <a:rPr lang="en-US" sz="2400" dirty="0" smtClean="0"/>
              <a:t> yang </a:t>
            </a:r>
            <a:r>
              <a:rPr lang="en-US" sz="2400" dirty="0" err="1" smtClean="0"/>
              <a:t>harus</a:t>
            </a:r>
            <a:r>
              <a:rPr lang="en-US" sz="2400" dirty="0" smtClean="0"/>
              <a:t> </a:t>
            </a:r>
            <a:r>
              <a:rPr lang="en-US" sz="2400" dirty="0" err="1" smtClean="0"/>
              <a:t>dilakukan</a:t>
            </a:r>
            <a:r>
              <a:rPr lang="en-US" sz="2400" dirty="0" smtClean="0"/>
              <a:t> </a:t>
            </a:r>
            <a:r>
              <a:rPr lang="en-US" sz="2400" dirty="0" err="1" smtClean="0"/>
              <a:t>dalam</a:t>
            </a:r>
            <a:r>
              <a:rPr lang="en-US" sz="2400" dirty="0" smtClean="0"/>
              <a:t> </a:t>
            </a:r>
            <a:r>
              <a:rPr lang="en-US" sz="2400" dirty="0" err="1" smtClean="0"/>
              <a:t>perencanaan</a:t>
            </a:r>
            <a:r>
              <a:rPr lang="en-US" sz="2400" dirty="0" smtClean="0"/>
              <a:t> </a:t>
            </a:r>
            <a:r>
              <a:rPr lang="en-US" sz="2400" dirty="0" err="1" smtClean="0"/>
              <a:t>adalah</a:t>
            </a:r>
            <a:r>
              <a:rPr lang="en-US" sz="2400" dirty="0" smtClean="0"/>
              <a:t>:</a:t>
            </a:r>
          </a:p>
          <a:p>
            <a:pPr marL="990600" lvl="1" indent="-533400">
              <a:lnSpc>
                <a:spcPct val="80000"/>
              </a:lnSpc>
            </a:pPr>
            <a:r>
              <a:rPr lang="en-US" b="1" dirty="0" err="1" smtClean="0"/>
              <a:t>Menentukan</a:t>
            </a:r>
            <a:r>
              <a:rPr lang="en-US" b="1" dirty="0" smtClean="0"/>
              <a:t> </a:t>
            </a:r>
            <a:r>
              <a:rPr lang="en-US" b="1" dirty="0" err="1" smtClean="0"/>
              <a:t>tujuan</a:t>
            </a:r>
            <a:r>
              <a:rPr lang="en-US" b="1" dirty="0" smtClean="0"/>
              <a:t> / </a:t>
            </a:r>
            <a:r>
              <a:rPr lang="en-US" b="1" dirty="0" err="1" smtClean="0"/>
              <a:t>sasaran</a:t>
            </a:r>
            <a:r>
              <a:rPr lang="en-US" b="1" dirty="0" smtClean="0"/>
              <a:t> yang </a:t>
            </a:r>
            <a:r>
              <a:rPr lang="en-US" b="1" dirty="0" err="1" smtClean="0"/>
              <a:t>hendak</a:t>
            </a:r>
            <a:r>
              <a:rPr lang="en-US" b="1" dirty="0" smtClean="0"/>
              <a:t> </a:t>
            </a:r>
            <a:r>
              <a:rPr lang="en-US" b="1" dirty="0" err="1" smtClean="0"/>
              <a:t>dicapai</a:t>
            </a:r>
            <a:r>
              <a:rPr lang="en-US" b="1" dirty="0" smtClean="0"/>
              <a:t> (</a:t>
            </a:r>
            <a:r>
              <a:rPr lang="en-US" b="1" dirty="0" err="1" smtClean="0"/>
              <a:t>kualitas</a:t>
            </a:r>
            <a:r>
              <a:rPr lang="en-US" b="1" dirty="0" smtClean="0"/>
              <a:t>, </a:t>
            </a:r>
            <a:r>
              <a:rPr lang="en-US" b="1" dirty="0" err="1" smtClean="0"/>
              <a:t>kuantitas</a:t>
            </a:r>
            <a:r>
              <a:rPr lang="en-US" b="1" dirty="0" smtClean="0"/>
              <a:t>)</a:t>
            </a:r>
          </a:p>
          <a:p>
            <a:pPr marL="990600" lvl="1" indent="-533400">
              <a:lnSpc>
                <a:spcPct val="80000"/>
              </a:lnSpc>
            </a:pPr>
            <a:r>
              <a:rPr lang="en-US" b="1" dirty="0" err="1" smtClean="0"/>
              <a:t>Mengembangkan</a:t>
            </a:r>
            <a:r>
              <a:rPr lang="en-US" b="1" dirty="0" smtClean="0"/>
              <a:t> </a:t>
            </a:r>
            <a:r>
              <a:rPr lang="en-US" b="1" dirty="0" err="1" smtClean="0"/>
              <a:t>beberapa</a:t>
            </a:r>
            <a:r>
              <a:rPr lang="en-US" b="1" dirty="0" smtClean="0"/>
              <a:t> alternative/</a:t>
            </a:r>
            <a:r>
              <a:rPr lang="en-US" b="1" dirty="0" err="1" smtClean="0"/>
              <a:t>pilihan</a:t>
            </a:r>
            <a:r>
              <a:rPr lang="en-US" b="1" dirty="0" smtClean="0"/>
              <a:t> </a:t>
            </a:r>
            <a:r>
              <a:rPr lang="en-US" b="1" dirty="0" err="1" smtClean="0"/>
              <a:t>kegiatan</a:t>
            </a:r>
            <a:r>
              <a:rPr lang="en-US" b="1" dirty="0" smtClean="0"/>
              <a:t> </a:t>
            </a:r>
            <a:r>
              <a:rPr lang="en-US" b="1" dirty="0" err="1" smtClean="0"/>
              <a:t>serta</a:t>
            </a:r>
            <a:r>
              <a:rPr lang="en-US" b="1" dirty="0" smtClean="0"/>
              <a:t> </a:t>
            </a:r>
            <a:r>
              <a:rPr lang="en-US" b="1" dirty="0" err="1" smtClean="0"/>
              <a:t>menentukan</a:t>
            </a:r>
            <a:r>
              <a:rPr lang="en-US" b="1" dirty="0" smtClean="0"/>
              <a:t> </a:t>
            </a:r>
            <a:r>
              <a:rPr lang="en-US" b="1" dirty="0" err="1" smtClean="0"/>
              <a:t>sumber</a:t>
            </a:r>
            <a:r>
              <a:rPr lang="en-US" b="1" dirty="0" smtClean="0"/>
              <a:t> </a:t>
            </a:r>
            <a:r>
              <a:rPr lang="en-US" b="1" dirty="0" err="1" smtClean="0"/>
              <a:t>daya</a:t>
            </a:r>
            <a:r>
              <a:rPr lang="en-US" b="1" dirty="0" smtClean="0"/>
              <a:t> yang </a:t>
            </a:r>
            <a:r>
              <a:rPr lang="en-US" b="1" dirty="0" err="1" smtClean="0"/>
              <a:t>dibutuhkan</a:t>
            </a:r>
            <a:r>
              <a:rPr lang="en-US" b="1" dirty="0" smtClean="0"/>
              <a:t> </a:t>
            </a:r>
            <a:r>
              <a:rPr lang="en-US" b="1" dirty="0" err="1" smtClean="0"/>
              <a:t>untuk</a:t>
            </a:r>
            <a:r>
              <a:rPr lang="en-US" b="1" dirty="0" smtClean="0"/>
              <a:t> </a:t>
            </a:r>
            <a:r>
              <a:rPr lang="en-US" b="1" dirty="0" err="1" smtClean="0"/>
              <a:t>mencapai</a:t>
            </a:r>
            <a:r>
              <a:rPr lang="en-US" b="1" dirty="0" smtClean="0"/>
              <a:t> </a:t>
            </a:r>
            <a:r>
              <a:rPr lang="en-US" b="1" dirty="0" err="1" smtClean="0"/>
              <a:t>sasaran</a:t>
            </a:r>
            <a:endParaRPr lang="en-US" b="1" dirty="0" smtClean="0"/>
          </a:p>
          <a:p>
            <a:pPr marL="990600" lvl="1" indent="-533400">
              <a:lnSpc>
                <a:spcPct val="80000"/>
              </a:lnSpc>
            </a:pPr>
            <a:r>
              <a:rPr lang="en-US" b="1" dirty="0" err="1" smtClean="0"/>
              <a:t>Memilih</a:t>
            </a:r>
            <a:r>
              <a:rPr lang="en-US" b="1" dirty="0" smtClean="0"/>
              <a:t> alternative </a:t>
            </a:r>
            <a:r>
              <a:rPr lang="en-US" b="1" dirty="0" err="1" smtClean="0"/>
              <a:t>kegiatan</a:t>
            </a:r>
            <a:r>
              <a:rPr lang="en-US" b="1" dirty="0" smtClean="0"/>
              <a:t> yang </a:t>
            </a:r>
            <a:r>
              <a:rPr lang="en-US" b="1" dirty="0" err="1" smtClean="0"/>
              <a:t>terbaik</a:t>
            </a:r>
            <a:r>
              <a:rPr lang="en-US" b="1" dirty="0" smtClean="0"/>
              <a:t> </a:t>
            </a:r>
            <a:r>
              <a:rPr lang="en-US" b="1" dirty="0" err="1" smtClean="0"/>
              <a:t>ditinjau</a:t>
            </a:r>
            <a:r>
              <a:rPr lang="en-US" b="1" dirty="0" smtClean="0"/>
              <a:t> </a:t>
            </a:r>
            <a:r>
              <a:rPr lang="en-US" b="1" dirty="0" err="1" smtClean="0"/>
              <a:t>dari</a:t>
            </a:r>
            <a:r>
              <a:rPr lang="en-US" b="1" dirty="0" smtClean="0"/>
              <a:t> </a:t>
            </a:r>
            <a:r>
              <a:rPr lang="en-US" b="1" dirty="0" err="1" smtClean="0"/>
              <a:t>sasaran</a:t>
            </a:r>
            <a:r>
              <a:rPr lang="en-US" b="1" dirty="0" smtClean="0"/>
              <a:t> yang </a:t>
            </a:r>
            <a:r>
              <a:rPr lang="en-US" b="1" dirty="0" err="1" smtClean="0"/>
              <a:t>ingin</a:t>
            </a:r>
            <a:r>
              <a:rPr lang="en-US" b="1" dirty="0" smtClean="0"/>
              <a:t> </a:t>
            </a:r>
            <a:r>
              <a:rPr lang="en-US" b="1" dirty="0" err="1" smtClean="0"/>
              <a:t>dicapai</a:t>
            </a:r>
            <a:r>
              <a:rPr lang="en-US" b="1" dirty="0" smtClean="0"/>
              <a:t> </a:t>
            </a:r>
            <a:r>
              <a:rPr lang="en-US" b="1" dirty="0" err="1" smtClean="0"/>
              <a:t>dan</a:t>
            </a:r>
            <a:r>
              <a:rPr lang="en-US" b="1" dirty="0" smtClean="0"/>
              <a:t> </a:t>
            </a:r>
            <a:r>
              <a:rPr lang="en-US" b="1" dirty="0" err="1" smtClean="0"/>
              <a:t>kebutuhan</a:t>
            </a:r>
            <a:r>
              <a:rPr lang="en-US" b="1" dirty="0" smtClean="0"/>
              <a:t> </a:t>
            </a:r>
            <a:r>
              <a:rPr lang="en-US" b="1" dirty="0" err="1" smtClean="0"/>
              <a:t>sumber</a:t>
            </a:r>
            <a:r>
              <a:rPr lang="en-US" b="1" dirty="0" smtClean="0"/>
              <a:t> </a:t>
            </a:r>
            <a:r>
              <a:rPr lang="en-US" b="1" dirty="0" err="1" smtClean="0"/>
              <a:t>dayanya</a:t>
            </a:r>
            <a:r>
              <a:rPr lang="en-US" b="1" dirty="0" smtClean="0"/>
              <a:t>.</a:t>
            </a:r>
          </a:p>
          <a:p>
            <a:pPr marL="990600" lvl="1" indent="-533400">
              <a:lnSpc>
                <a:spcPct val="80000"/>
              </a:lnSpc>
            </a:pPr>
            <a:r>
              <a:rPr lang="en-US" b="1" dirty="0" err="1" smtClean="0"/>
              <a:t>Menentukan</a:t>
            </a:r>
            <a:r>
              <a:rPr lang="en-US" b="1" dirty="0" smtClean="0"/>
              <a:t>/</a:t>
            </a:r>
            <a:r>
              <a:rPr lang="en-US" b="1" dirty="0" err="1" smtClean="0"/>
              <a:t>mempersiapkan</a:t>
            </a:r>
            <a:r>
              <a:rPr lang="en-US" b="1" dirty="0" smtClean="0"/>
              <a:t> </a:t>
            </a:r>
            <a:r>
              <a:rPr lang="en-US" b="1" dirty="0" err="1" smtClean="0"/>
              <a:t>langkah-langkah</a:t>
            </a:r>
            <a:r>
              <a:rPr lang="en-US" b="1" dirty="0" smtClean="0"/>
              <a:t> </a:t>
            </a:r>
            <a:r>
              <a:rPr lang="en-US" b="1" dirty="0" err="1" smtClean="0"/>
              <a:t>pencegahan</a:t>
            </a:r>
            <a:r>
              <a:rPr lang="en-US" b="1" dirty="0" smtClean="0"/>
              <a:t> </a:t>
            </a:r>
            <a:r>
              <a:rPr lang="en-US" b="1" dirty="0" err="1" smtClean="0"/>
              <a:t>dan</a:t>
            </a:r>
            <a:r>
              <a:rPr lang="en-US" b="1" dirty="0" smtClean="0"/>
              <a:t> </a:t>
            </a:r>
            <a:r>
              <a:rPr lang="en-US" b="1" dirty="0" err="1" smtClean="0"/>
              <a:t>pemecahan</a:t>
            </a:r>
            <a:r>
              <a:rPr lang="en-US" b="1" dirty="0" smtClean="0"/>
              <a:t> </a:t>
            </a:r>
            <a:r>
              <a:rPr lang="en-US" b="1" dirty="0" err="1" smtClean="0"/>
              <a:t>bila</a:t>
            </a:r>
            <a:r>
              <a:rPr lang="en-US" b="1" dirty="0" smtClean="0"/>
              <a:t> </a:t>
            </a:r>
            <a:r>
              <a:rPr lang="en-US" b="1" dirty="0" err="1" smtClean="0"/>
              <a:t>terjadi</a:t>
            </a:r>
            <a:r>
              <a:rPr lang="en-US" b="1" dirty="0" smtClean="0"/>
              <a:t> </a:t>
            </a:r>
            <a:r>
              <a:rPr lang="en-US" b="1" dirty="0" err="1" smtClean="0"/>
              <a:t>gangguan</a:t>
            </a:r>
            <a:r>
              <a:rPr lang="en-US" b="1" dirty="0" smtClean="0"/>
              <a:t> </a:t>
            </a:r>
            <a:r>
              <a:rPr lang="en-US" b="1" dirty="0" err="1" smtClean="0"/>
              <a:t>pada</a:t>
            </a:r>
            <a:r>
              <a:rPr lang="en-US" b="1" dirty="0" smtClean="0"/>
              <a:t> </a:t>
            </a:r>
            <a:r>
              <a:rPr lang="en-US" b="1" dirty="0" err="1" smtClean="0"/>
              <a:t>pelaksanaan</a:t>
            </a:r>
            <a:r>
              <a:rPr lang="en-US" b="1" dirty="0" smtClean="0"/>
              <a:t> </a:t>
            </a:r>
            <a:r>
              <a:rPr lang="en-US" b="1" dirty="0" err="1" smtClean="0"/>
              <a:t>rencana</a:t>
            </a:r>
            <a:r>
              <a:rPr lang="en-US" b="1" dirty="0" smtClean="0"/>
              <a:t>.</a:t>
            </a:r>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Oval 6"/>
          <p:cNvSpPr>
            <a:spLocks noChangeArrowheads="1"/>
          </p:cNvSpPr>
          <p:nvPr/>
        </p:nvSpPr>
        <p:spPr bwMode="auto">
          <a:xfrm>
            <a:off x="1219200" y="2286000"/>
            <a:ext cx="1371600" cy="838200"/>
          </a:xfrm>
          <a:prstGeom prst="ellipse">
            <a:avLst/>
          </a:prstGeom>
          <a:solidFill>
            <a:schemeClr val="accent1"/>
          </a:solidFill>
          <a:ln w="9525">
            <a:solidFill>
              <a:schemeClr val="tx1"/>
            </a:solidFill>
            <a:round/>
            <a:headEnd/>
            <a:tailEnd/>
          </a:ln>
          <a:effectLst/>
        </p:spPr>
        <p:txBody>
          <a:bodyPr wrap="none" anchor="ctr"/>
          <a:lstStyle/>
          <a:p>
            <a:pPr algn="ctr"/>
            <a:r>
              <a:rPr lang="en-US"/>
              <a:t>Planning</a:t>
            </a:r>
          </a:p>
        </p:txBody>
      </p:sp>
      <p:sp>
        <p:nvSpPr>
          <p:cNvPr id="12295" name="AutoShape 7"/>
          <p:cNvSpPr>
            <a:spLocks/>
          </p:cNvSpPr>
          <p:nvPr/>
        </p:nvSpPr>
        <p:spPr bwMode="auto">
          <a:xfrm>
            <a:off x="3200400" y="723900"/>
            <a:ext cx="2819400" cy="609600"/>
          </a:xfrm>
          <a:prstGeom prst="borderCallout2">
            <a:avLst>
              <a:gd name="adj1" fmla="val 18750"/>
              <a:gd name="adj2" fmla="val -2704"/>
              <a:gd name="adj3" fmla="val 18750"/>
              <a:gd name="adj4" fmla="val -11995"/>
              <a:gd name="adj5" fmla="val 318750"/>
              <a:gd name="adj6" fmla="val -21620"/>
            </a:avLst>
          </a:prstGeom>
          <a:solidFill>
            <a:schemeClr val="accent1"/>
          </a:solidFill>
          <a:ln w="9525">
            <a:solidFill>
              <a:schemeClr val="tx1"/>
            </a:solidFill>
            <a:miter lim="800000"/>
            <a:headEnd/>
            <a:tailEnd/>
          </a:ln>
          <a:effectLst/>
        </p:spPr>
        <p:txBody>
          <a:bodyPr/>
          <a:lstStyle/>
          <a:p>
            <a:pPr algn="ctr"/>
            <a:r>
              <a:rPr lang="en-US"/>
              <a:t>Menentukan tujuan / sasaran</a:t>
            </a:r>
          </a:p>
        </p:txBody>
      </p:sp>
      <p:sp>
        <p:nvSpPr>
          <p:cNvPr id="12296" name="AutoShape 8"/>
          <p:cNvSpPr>
            <a:spLocks noChangeArrowheads="1"/>
          </p:cNvSpPr>
          <p:nvPr/>
        </p:nvSpPr>
        <p:spPr bwMode="auto">
          <a:xfrm>
            <a:off x="6096000" y="152400"/>
            <a:ext cx="1676400" cy="838200"/>
          </a:xfrm>
          <a:prstGeom prst="irregularSeal1">
            <a:avLst/>
          </a:prstGeom>
          <a:solidFill>
            <a:schemeClr val="accent1"/>
          </a:solidFill>
          <a:ln w="9525">
            <a:solidFill>
              <a:schemeClr val="tx1"/>
            </a:solidFill>
            <a:miter lim="800000"/>
            <a:headEnd/>
            <a:tailEnd/>
          </a:ln>
          <a:effectLst/>
        </p:spPr>
        <p:txBody>
          <a:bodyPr wrap="none" anchor="ctr"/>
          <a:lstStyle/>
          <a:p>
            <a:pPr algn="ctr"/>
            <a:r>
              <a:rPr lang="en-US"/>
              <a:t>Kualitas</a:t>
            </a:r>
          </a:p>
        </p:txBody>
      </p:sp>
      <p:sp>
        <p:nvSpPr>
          <p:cNvPr id="12297" name="AutoShape 9"/>
          <p:cNvSpPr>
            <a:spLocks noChangeArrowheads="1"/>
          </p:cNvSpPr>
          <p:nvPr/>
        </p:nvSpPr>
        <p:spPr bwMode="auto">
          <a:xfrm>
            <a:off x="6019800" y="914400"/>
            <a:ext cx="1981200" cy="685800"/>
          </a:xfrm>
          <a:prstGeom prst="irregularSeal2">
            <a:avLst/>
          </a:prstGeom>
          <a:solidFill>
            <a:schemeClr val="accent1"/>
          </a:solidFill>
          <a:ln w="9525">
            <a:solidFill>
              <a:schemeClr val="tx1"/>
            </a:solidFill>
            <a:miter lim="800000"/>
            <a:headEnd/>
            <a:tailEnd/>
          </a:ln>
          <a:effectLst/>
        </p:spPr>
        <p:txBody>
          <a:bodyPr wrap="none" anchor="ctr"/>
          <a:lstStyle/>
          <a:p>
            <a:pPr algn="ctr"/>
            <a:r>
              <a:rPr lang="en-US"/>
              <a:t>Kuantitas</a:t>
            </a:r>
          </a:p>
        </p:txBody>
      </p:sp>
      <p:sp>
        <p:nvSpPr>
          <p:cNvPr id="12298" name="Line 10"/>
          <p:cNvSpPr>
            <a:spLocks noChangeShapeType="1"/>
          </p:cNvSpPr>
          <p:nvPr/>
        </p:nvSpPr>
        <p:spPr bwMode="auto">
          <a:xfrm>
            <a:off x="3048000" y="838200"/>
            <a:ext cx="76200" cy="0"/>
          </a:xfrm>
          <a:prstGeom prst="line">
            <a:avLst/>
          </a:prstGeom>
          <a:noFill/>
          <a:ln w="9525">
            <a:solidFill>
              <a:schemeClr val="tx1"/>
            </a:solidFill>
            <a:round/>
            <a:headEnd/>
            <a:tailEnd type="triangle" w="med" len="med"/>
          </a:ln>
          <a:effectLst/>
        </p:spPr>
        <p:txBody>
          <a:bodyPr/>
          <a:lstStyle/>
          <a:p>
            <a:endParaRPr lang="id-ID"/>
          </a:p>
        </p:txBody>
      </p:sp>
      <p:sp>
        <p:nvSpPr>
          <p:cNvPr id="12299" name="AutoShape 11"/>
          <p:cNvSpPr>
            <a:spLocks/>
          </p:cNvSpPr>
          <p:nvPr/>
        </p:nvSpPr>
        <p:spPr bwMode="auto">
          <a:xfrm>
            <a:off x="3352800" y="1638300"/>
            <a:ext cx="1981200" cy="609600"/>
          </a:xfrm>
          <a:prstGeom prst="borderCallout1">
            <a:avLst>
              <a:gd name="adj1" fmla="val 18750"/>
              <a:gd name="adj2" fmla="val -3847"/>
              <a:gd name="adj3" fmla="val 171356"/>
              <a:gd name="adj4" fmla="val -39181"/>
            </a:avLst>
          </a:prstGeom>
          <a:solidFill>
            <a:schemeClr val="accent1"/>
          </a:solidFill>
          <a:ln w="9525">
            <a:solidFill>
              <a:schemeClr val="tx1"/>
            </a:solidFill>
            <a:miter lim="800000"/>
            <a:headEnd/>
            <a:tailEnd/>
          </a:ln>
          <a:effectLst/>
        </p:spPr>
        <p:txBody>
          <a:bodyPr/>
          <a:lstStyle/>
          <a:p>
            <a:pPr algn="ctr"/>
            <a:r>
              <a:rPr lang="en-US"/>
              <a:t>Menentukan kegiatan</a:t>
            </a:r>
          </a:p>
        </p:txBody>
      </p:sp>
      <p:sp>
        <p:nvSpPr>
          <p:cNvPr id="12300" name="Line 12"/>
          <p:cNvSpPr>
            <a:spLocks noChangeShapeType="1"/>
          </p:cNvSpPr>
          <p:nvPr/>
        </p:nvSpPr>
        <p:spPr bwMode="auto">
          <a:xfrm>
            <a:off x="3276600" y="1752600"/>
            <a:ext cx="76200" cy="0"/>
          </a:xfrm>
          <a:prstGeom prst="line">
            <a:avLst/>
          </a:prstGeom>
          <a:noFill/>
          <a:ln w="9525">
            <a:solidFill>
              <a:schemeClr val="tx1"/>
            </a:solidFill>
            <a:round/>
            <a:headEnd/>
            <a:tailEnd type="triangle" w="med" len="med"/>
          </a:ln>
          <a:effectLst/>
        </p:spPr>
        <p:txBody>
          <a:bodyPr/>
          <a:lstStyle/>
          <a:p>
            <a:endParaRPr lang="id-ID"/>
          </a:p>
        </p:txBody>
      </p:sp>
      <p:sp>
        <p:nvSpPr>
          <p:cNvPr id="12302" name="Line 14"/>
          <p:cNvSpPr>
            <a:spLocks noChangeShapeType="1"/>
          </p:cNvSpPr>
          <p:nvPr/>
        </p:nvSpPr>
        <p:spPr bwMode="auto">
          <a:xfrm>
            <a:off x="2590800" y="2667000"/>
            <a:ext cx="685800" cy="457200"/>
          </a:xfrm>
          <a:prstGeom prst="line">
            <a:avLst/>
          </a:prstGeom>
          <a:noFill/>
          <a:ln w="9525">
            <a:solidFill>
              <a:schemeClr val="tx1"/>
            </a:solidFill>
            <a:round/>
            <a:headEnd/>
            <a:tailEnd type="triangle" w="med" len="med"/>
          </a:ln>
          <a:effectLst/>
        </p:spPr>
        <p:txBody>
          <a:bodyPr/>
          <a:lstStyle/>
          <a:p>
            <a:endParaRPr lang="id-ID"/>
          </a:p>
        </p:txBody>
      </p:sp>
      <p:sp>
        <p:nvSpPr>
          <p:cNvPr id="12303" name="Rectangle 15"/>
          <p:cNvSpPr>
            <a:spLocks noChangeArrowheads="1"/>
          </p:cNvSpPr>
          <p:nvPr/>
        </p:nvSpPr>
        <p:spPr bwMode="auto">
          <a:xfrm>
            <a:off x="3276600" y="2667000"/>
            <a:ext cx="2057400" cy="762000"/>
          </a:xfrm>
          <a:prstGeom prst="rect">
            <a:avLst/>
          </a:prstGeom>
          <a:solidFill>
            <a:schemeClr val="accent1"/>
          </a:solidFill>
          <a:ln w="9525">
            <a:solidFill>
              <a:schemeClr val="tx1"/>
            </a:solidFill>
            <a:miter lim="800000"/>
            <a:headEnd/>
            <a:tailEnd/>
          </a:ln>
          <a:effectLst/>
        </p:spPr>
        <p:txBody>
          <a:bodyPr wrap="none" anchor="ctr"/>
          <a:lstStyle/>
          <a:p>
            <a:pPr algn="ctr"/>
            <a:r>
              <a:rPr lang="en-US"/>
              <a:t>Menentukan </a:t>
            </a:r>
          </a:p>
          <a:p>
            <a:pPr algn="ctr"/>
            <a:r>
              <a:rPr lang="en-US"/>
              <a:t>Sumber Daya</a:t>
            </a:r>
          </a:p>
        </p:txBody>
      </p:sp>
      <p:sp>
        <p:nvSpPr>
          <p:cNvPr id="12306" name="AutoShape 18"/>
          <p:cNvSpPr>
            <a:spLocks noChangeArrowheads="1"/>
          </p:cNvSpPr>
          <p:nvPr/>
        </p:nvSpPr>
        <p:spPr bwMode="auto">
          <a:xfrm>
            <a:off x="5410200" y="2438400"/>
            <a:ext cx="1447800" cy="609600"/>
          </a:xfrm>
          <a:prstGeom prst="irregularSeal1">
            <a:avLst/>
          </a:prstGeom>
          <a:solidFill>
            <a:schemeClr val="accent1"/>
          </a:solidFill>
          <a:ln w="9525">
            <a:solidFill>
              <a:schemeClr val="tx1"/>
            </a:solidFill>
            <a:miter lim="800000"/>
            <a:headEnd/>
            <a:tailEnd/>
          </a:ln>
          <a:effectLst/>
        </p:spPr>
        <p:txBody>
          <a:bodyPr wrap="none" anchor="ctr"/>
          <a:lstStyle/>
          <a:p>
            <a:pPr algn="ctr"/>
            <a:r>
              <a:rPr lang="en-US"/>
              <a:t>Fisik</a:t>
            </a:r>
          </a:p>
        </p:txBody>
      </p:sp>
      <p:sp>
        <p:nvSpPr>
          <p:cNvPr id="12307" name="AutoShape 19"/>
          <p:cNvSpPr>
            <a:spLocks noChangeArrowheads="1"/>
          </p:cNvSpPr>
          <p:nvPr/>
        </p:nvSpPr>
        <p:spPr bwMode="auto">
          <a:xfrm rot="1509657">
            <a:off x="5257800" y="3276600"/>
            <a:ext cx="1752600" cy="762000"/>
          </a:xfrm>
          <a:prstGeom prst="irregularSeal1">
            <a:avLst/>
          </a:prstGeom>
          <a:solidFill>
            <a:schemeClr val="accent1"/>
          </a:solidFill>
          <a:ln w="9525">
            <a:solidFill>
              <a:schemeClr val="tx1"/>
            </a:solidFill>
            <a:miter lim="800000"/>
            <a:headEnd/>
            <a:tailEnd/>
          </a:ln>
          <a:effectLst/>
        </p:spPr>
        <p:txBody>
          <a:bodyPr wrap="none" anchor="ctr"/>
          <a:lstStyle/>
          <a:p>
            <a:pPr algn="ctr"/>
            <a:r>
              <a:rPr lang="en-US" b="1"/>
              <a:t>Non Fisik</a:t>
            </a:r>
          </a:p>
        </p:txBody>
      </p:sp>
      <p:sp>
        <p:nvSpPr>
          <p:cNvPr id="12310" name="AutoShape 22"/>
          <p:cNvSpPr>
            <a:spLocks noChangeArrowheads="1"/>
          </p:cNvSpPr>
          <p:nvPr/>
        </p:nvSpPr>
        <p:spPr bwMode="auto">
          <a:xfrm rot="332198">
            <a:off x="7040563" y="2133600"/>
            <a:ext cx="1798637" cy="838200"/>
          </a:xfrm>
          <a:prstGeom prst="wedgeRoundRectCallout">
            <a:avLst>
              <a:gd name="adj1" fmla="val -60069"/>
              <a:gd name="adj2" fmla="val 28463"/>
              <a:gd name="adj3" fmla="val 16667"/>
            </a:avLst>
          </a:prstGeom>
          <a:solidFill>
            <a:schemeClr val="accent1"/>
          </a:solidFill>
          <a:ln w="9525">
            <a:solidFill>
              <a:schemeClr val="tx1"/>
            </a:solidFill>
            <a:miter lim="800000"/>
            <a:headEnd/>
            <a:tailEnd/>
          </a:ln>
          <a:effectLst/>
        </p:spPr>
        <p:txBody>
          <a:bodyPr/>
          <a:lstStyle/>
          <a:p>
            <a:pPr algn="ctr"/>
            <a:r>
              <a:rPr lang="en-US"/>
              <a:t>* Kekuatan</a:t>
            </a:r>
          </a:p>
          <a:p>
            <a:pPr algn="ctr"/>
            <a:r>
              <a:rPr lang="en-US"/>
              <a:t>* Ketahanan</a:t>
            </a:r>
          </a:p>
        </p:txBody>
      </p:sp>
      <p:sp>
        <p:nvSpPr>
          <p:cNvPr id="12313" name="AutoShape 25"/>
          <p:cNvSpPr>
            <a:spLocks noChangeArrowheads="1"/>
          </p:cNvSpPr>
          <p:nvPr/>
        </p:nvSpPr>
        <p:spPr bwMode="auto">
          <a:xfrm>
            <a:off x="7010400" y="3505200"/>
            <a:ext cx="2133600" cy="1905000"/>
          </a:xfrm>
          <a:prstGeom prst="cloudCallout">
            <a:avLst>
              <a:gd name="adj1" fmla="val -52903"/>
              <a:gd name="adj2" fmla="val -26000"/>
            </a:avLst>
          </a:prstGeom>
          <a:solidFill>
            <a:schemeClr val="accent1"/>
          </a:solidFill>
          <a:ln w="9525">
            <a:solidFill>
              <a:schemeClr val="tx1"/>
            </a:solidFill>
            <a:round/>
            <a:headEnd/>
            <a:tailEnd/>
          </a:ln>
          <a:effectLst/>
        </p:spPr>
        <p:txBody>
          <a:bodyPr/>
          <a:lstStyle/>
          <a:p>
            <a:pPr algn="ctr"/>
            <a:r>
              <a:rPr lang="en-US"/>
              <a:t>Ide, Inovasi, </a:t>
            </a:r>
          </a:p>
          <a:p>
            <a:pPr algn="ctr"/>
            <a:r>
              <a:rPr lang="en-US"/>
              <a:t>Kreatifitas,</a:t>
            </a:r>
          </a:p>
          <a:p>
            <a:pPr algn="ctr"/>
            <a:r>
              <a:rPr lang="en-US"/>
              <a:t>Sistem Kerja</a:t>
            </a:r>
          </a:p>
        </p:txBody>
      </p:sp>
      <p:sp>
        <p:nvSpPr>
          <p:cNvPr id="12314" name="Line 26"/>
          <p:cNvSpPr>
            <a:spLocks noChangeShapeType="1"/>
          </p:cNvSpPr>
          <p:nvPr/>
        </p:nvSpPr>
        <p:spPr bwMode="auto">
          <a:xfrm>
            <a:off x="2590800" y="2743200"/>
            <a:ext cx="609600" cy="1524000"/>
          </a:xfrm>
          <a:prstGeom prst="line">
            <a:avLst/>
          </a:prstGeom>
          <a:noFill/>
          <a:ln w="9525">
            <a:solidFill>
              <a:schemeClr val="tx1"/>
            </a:solidFill>
            <a:round/>
            <a:headEnd/>
            <a:tailEnd type="triangle" w="med" len="med"/>
          </a:ln>
          <a:effectLst/>
        </p:spPr>
        <p:txBody>
          <a:bodyPr/>
          <a:lstStyle/>
          <a:p>
            <a:endParaRPr lang="id-ID"/>
          </a:p>
        </p:txBody>
      </p:sp>
      <p:sp>
        <p:nvSpPr>
          <p:cNvPr id="12315" name="Rectangle 27"/>
          <p:cNvSpPr>
            <a:spLocks noChangeArrowheads="1"/>
          </p:cNvSpPr>
          <p:nvPr/>
        </p:nvSpPr>
        <p:spPr bwMode="auto">
          <a:xfrm>
            <a:off x="3200400" y="3810000"/>
            <a:ext cx="2209800" cy="1143000"/>
          </a:xfrm>
          <a:prstGeom prst="rect">
            <a:avLst/>
          </a:prstGeom>
          <a:solidFill>
            <a:schemeClr val="accent1"/>
          </a:solidFill>
          <a:ln w="9525">
            <a:solidFill>
              <a:schemeClr val="tx1"/>
            </a:solidFill>
            <a:miter lim="800000"/>
            <a:headEnd/>
            <a:tailEnd/>
          </a:ln>
          <a:effectLst/>
        </p:spPr>
        <p:txBody>
          <a:bodyPr wrap="none" anchor="ctr"/>
          <a:lstStyle/>
          <a:p>
            <a:pPr algn="ctr"/>
            <a:r>
              <a:rPr lang="en-US"/>
              <a:t>Mencegah dan </a:t>
            </a:r>
          </a:p>
          <a:p>
            <a:pPr algn="ctr"/>
            <a:r>
              <a:rPr lang="en-US"/>
              <a:t>Memecahkan</a:t>
            </a:r>
          </a:p>
          <a:p>
            <a:pPr algn="ctr"/>
            <a:r>
              <a:rPr lang="en-US"/>
              <a:t> Masalah</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85000" lnSpcReduction="10000"/>
          </a:bodyPr>
          <a:lstStyle/>
          <a:p>
            <a:pPr lvl="0"/>
            <a:r>
              <a:rPr lang="id-ID" dirty="0" smtClean="0">
                <a:solidFill>
                  <a:schemeClr val="bg2">
                    <a:lumMod val="50000"/>
                  </a:schemeClr>
                </a:solidFill>
              </a:rPr>
              <a:t>Pengorganisasian </a:t>
            </a:r>
            <a:r>
              <a:rPr lang="id-ID" dirty="0" smtClean="0"/>
              <a:t>dan </a:t>
            </a:r>
            <a:r>
              <a:rPr lang="id-ID" dirty="0" smtClean="0">
                <a:solidFill>
                  <a:schemeClr val="bg2">
                    <a:lumMod val="50000"/>
                  </a:schemeClr>
                </a:solidFill>
              </a:rPr>
              <a:t>menetapkan staff </a:t>
            </a:r>
            <a:r>
              <a:rPr lang="id-ID" dirty="0" smtClean="0"/>
              <a:t>yaitu fungsi yang dijalankan penyelia dengan mendaftarkan semua sumber daya yang tersedia, meliputi peralatan, perlengkapan, bahan dan terutama tenaga kerja. Pada tahap ini struktur organisasi dirancang dan pekerjaan dibagi-bagi kedalam jabatan-jabatan. Menatapkan staf yaitu fungsi yang dijalankan penyelia dengan menempatkan orang – orang dalam struktur organisasi. Penyelia menghitung secara tepat  berapa banyak karyawan yang dibutuhkan oleh suatu bagian untuk menyelesaikan pekerjaan bagian tersebut. kemudian mereka mewawancara, memilih dan melatih orang – orang yang tampaknya paling cocok untuk menduduki jabatan – jabatan yang lowong.</a:t>
            </a:r>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263</TotalTime>
  <Words>3735</Words>
  <Application>Microsoft Office PowerPoint</Application>
  <PresentationFormat>On-screen Show (4:3)</PresentationFormat>
  <Paragraphs>367</Paragraphs>
  <Slides>61</Slides>
  <Notes>0</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Apex</vt:lpstr>
      <vt:lpstr>Penyelia dan Proses Manajemen</vt:lpstr>
      <vt:lpstr>Penyelia adalah seorang manajer </vt:lpstr>
      <vt:lpstr>Peran Penyelia</vt:lpstr>
      <vt:lpstr>Kemampuan Manajerial Seorang Penyelia; </vt:lpstr>
      <vt:lpstr>Proses manajemen dianggap begitu penting? </vt:lpstr>
      <vt:lpstr>Arti fungsi manajemen dari sudut pandang penyelia : </vt:lpstr>
      <vt:lpstr>Slide 7</vt:lpstr>
      <vt:lpstr>Slide 8</vt:lpstr>
      <vt:lpstr>Slide 9</vt:lpstr>
      <vt:lpstr>Slide 10</vt:lpstr>
      <vt:lpstr>Slide 11</vt:lpstr>
      <vt:lpstr>Slide 12</vt:lpstr>
      <vt:lpstr>Slide 13</vt:lpstr>
      <vt:lpstr>Slide 14</vt:lpstr>
      <vt:lpstr>Slide 15</vt:lpstr>
      <vt:lpstr>Slide 16</vt:lpstr>
      <vt:lpstr>Slide 17</vt:lpstr>
      <vt:lpstr>Tujuan dari proses manajemen adalah :</vt:lpstr>
      <vt:lpstr>Prinsip-prinsip manajemen :</vt:lpstr>
      <vt:lpstr>Hubungan prinsip-prinsip manajemen dengan proses manajemen adalah </vt:lpstr>
      <vt:lpstr>Beberapa prinsip manajemen yang bermanfaat bagi para penyelia. </vt:lpstr>
      <vt:lpstr>1. Pembagian kerja yaitu </vt:lpstr>
      <vt:lpstr>2. Hak manajerial yaitu </vt:lpstr>
      <vt:lpstr>3. Wewenang Manajer yaitu </vt:lpstr>
      <vt:lpstr>4. Kesatuan komando yaitu </vt:lpstr>
      <vt:lpstr>5. Kesatuan arah yaitu </vt:lpstr>
      <vt:lpstr>6. Pengutamaan kepentingan organisasi yaitu </vt:lpstr>
      <vt:lpstr>7. Pembayaran dan imbalan </vt:lpstr>
      <vt:lpstr>8. Rantai komando yaitu </vt:lpstr>
      <vt:lpstr>9. Memperkecil pemborosan bahan</vt:lpstr>
      <vt:lpstr>10. Keadilan yaitu </vt:lpstr>
      <vt:lpstr>11. Manajer harus memacu inisiatif dikalangan karyawan:</vt:lpstr>
      <vt:lpstr>4 (empat) Prinsip Penyelia yang Efektif</vt:lpstr>
      <vt:lpstr>1. Kejelasan berkomunikasi</vt:lpstr>
      <vt:lpstr>2. Harapkan yang terbaik</vt:lpstr>
      <vt:lpstr>3. Berpegang pada tujuan </vt:lpstr>
      <vt:lpstr>4. Mendapatkan Komitmen</vt:lpstr>
      <vt:lpstr>1. Kejelasan Berkomunikasi</vt:lpstr>
      <vt:lpstr>2. Harapkan yang terbaik</vt:lpstr>
      <vt:lpstr>3. Berpegang pada tujuan</vt:lpstr>
      <vt:lpstr>4. Mendapatkan Komitmen</vt:lpstr>
      <vt:lpstr>Bagaimana menjadi penyelia yang efektif?</vt:lpstr>
      <vt:lpstr>4 (empat) Prinsip Penyelia yang Efektif</vt:lpstr>
      <vt:lpstr>1. Kejelasan berkomunikasi</vt:lpstr>
      <vt:lpstr>2. Harapkan yang terbaik</vt:lpstr>
      <vt:lpstr>3. Berpegang pada tujuan </vt:lpstr>
      <vt:lpstr>4. Mendapatkan Komitmen</vt:lpstr>
      <vt:lpstr>1. Kejelasan Berkomunikasi</vt:lpstr>
      <vt:lpstr>2. Harapkan yang terbaik</vt:lpstr>
      <vt:lpstr>3. Berpegang pada tujuan</vt:lpstr>
      <vt:lpstr>4. Mendapatkan Komitmen</vt:lpstr>
      <vt:lpstr>Bagaimana menjadi penyelia yang efektif?</vt:lpstr>
      <vt:lpstr>Ada 3 (tiga) pendekatan dalam praktek manajemen:</vt:lpstr>
      <vt:lpstr>1. Pendekatan manajemen sistematik yaitu </vt:lpstr>
      <vt:lpstr>2. Pendekatan hubungan antar manusia yaitu </vt:lpstr>
      <vt:lpstr>3. Pendekatan kuantitatif, yaitu </vt:lpstr>
      <vt:lpstr>Beberapa pendekatan manajemen sebagai referensi:</vt:lpstr>
      <vt:lpstr>1. Pendekatan sistem</vt:lpstr>
      <vt:lpstr>Perbedaan antara Sistematik dan Sistem adalah</vt:lpstr>
      <vt:lpstr>2. Pendekatan manajemen jepang</vt:lpstr>
      <vt:lpstr>3. Pendekataan kontigensi</vt:lpstr>
    </vt:vector>
  </TitlesOfParts>
  <Company>JumpBee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Penyelia dan Proses Manajemen</dc:title>
  <dc:creator>S@m50eL</dc:creator>
  <cp:lastModifiedBy>S@m50eL</cp:lastModifiedBy>
  <cp:revision>23</cp:revision>
  <dcterms:created xsi:type="dcterms:W3CDTF">2014-09-13T22:14:24Z</dcterms:created>
  <dcterms:modified xsi:type="dcterms:W3CDTF">2014-09-23T03:58:13Z</dcterms:modified>
</cp:coreProperties>
</file>