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6"/>
  </p:notes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332"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3CF8C0-A6A8-4562-BDAD-6DBE6E070C64}" type="datetimeFigureOut">
              <a:rPr lang="id-ID" smtClean="0"/>
              <a:pPr/>
              <a:t>24/07/2015</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832E6F-2B35-4988-88F0-106D1F6A2454}" type="slidenum">
              <a:rPr lang="id-ID" smtClean="0"/>
              <a:pPr/>
              <a:t>‹#›</a:t>
            </a:fld>
            <a:endParaRPr lang="id-ID"/>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8661252-6C13-4261-992C-8546B5D2EDA1}" type="datetime1">
              <a:rPr lang="id-ID" smtClean="0"/>
              <a:pPr/>
              <a:t>24/07/2015</a:t>
            </a:fld>
            <a:endParaRPr lang="id-ID"/>
          </a:p>
        </p:txBody>
      </p:sp>
      <p:sp>
        <p:nvSpPr>
          <p:cNvPr id="19" name="Footer Placeholder 18"/>
          <p:cNvSpPr>
            <a:spLocks noGrp="1"/>
          </p:cNvSpPr>
          <p:nvPr>
            <p:ph type="ftr" sz="quarter" idx="11"/>
          </p:nvPr>
        </p:nvSpPr>
        <p:spPr/>
        <p:txBody>
          <a:bodyPr/>
          <a:lstStyle/>
          <a:p>
            <a:endParaRPr lang="id-ID"/>
          </a:p>
        </p:txBody>
      </p:sp>
      <p:sp>
        <p:nvSpPr>
          <p:cNvPr id="27" name="Slide Number Placeholder 26"/>
          <p:cNvSpPr>
            <a:spLocks noGrp="1"/>
          </p:cNvSpPr>
          <p:nvPr>
            <p:ph type="sldNum" sz="quarter" idx="12"/>
          </p:nvPr>
        </p:nvSpPr>
        <p:spPr/>
        <p:txBody>
          <a:bodyPr/>
          <a:lstStyle/>
          <a:p>
            <a:fld id="{D7D5921F-381D-401C-862C-87A9A68BA2CA}"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9A50278-B38E-4001-8924-428E1760503B}" type="datetime1">
              <a:rPr lang="id-ID" smtClean="0"/>
              <a:pPr/>
              <a:t>24/07/2015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7D5921F-381D-401C-862C-87A9A68BA2CA}"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5081B4C-519F-4A62-BFDE-4C4283995A36}" type="datetime1">
              <a:rPr lang="id-ID" smtClean="0"/>
              <a:pPr/>
              <a:t>24/07/2015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7D5921F-381D-401C-862C-87A9A68BA2CA}"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41C0C1F-A089-4F9C-BE2E-28F62B0A1469}" type="datetime1">
              <a:rPr lang="id-ID" smtClean="0"/>
              <a:pPr/>
              <a:t>24/07/2015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7D5921F-381D-401C-862C-87A9A68BA2CA}"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5693C53-0E74-47AC-BFAC-33B32A3AFCAB}" type="datetime1">
              <a:rPr lang="id-ID" smtClean="0"/>
              <a:pPr/>
              <a:t>24/07/2015</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7D5921F-381D-401C-862C-87A9A68BA2CA}"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715499F-C8EC-46C5-BA29-6A28D4957B3D}" type="datetime1">
              <a:rPr lang="id-ID" smtClean="0"/>
              <a:pPr/>
              <a:t>24/07/2015</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D7D5921F-381D-401C-862C-87A9A68BA2CA}"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3731267-77FD-4348-AB7D-2706049C1A90}" type="datetime1">
              <a:rPr lang="id-ID" smtClean="0"/>
              <a:pPr/>
              <a:t>24/07/2015</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D7D5921F-381D-401C-862C-87A9A68BA2CA}"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68A189C5-E227-4F39-8B3A-E3F2F3E810AC}" type="datetime1">
              <a:rPr lang="id-ID" smtClean="0"/>
              <a:pPr/>
              <a:t>24/07/2015</a:t>
            </a:fld>
            <a:endParaRPr lang="id-ID"/>
          </a:p>
        </p:txBody>
      </p:sp>
      <p:sp>
        <p:nvSpPr>
          <p:cNvPr id="8" name="Slide Number Placeholder 7"/>
          <p:cNvSpPr>
            <a:spLocks noGrp="1"/>
          </p:cNvSpPr>
          <p:nvPr>
            <p:ph type="sldNum" sz="quarter" idx="11"/>
          </p:nvPr>
        </p:nvSpPr>
        <p:spPr/>
        <p:txBody>
          <a:bodyPr/>
          <a:lstStyle/>
          <a:p>
            <a:fld id="{D7D5921F-381D-401C-862C-87A9A68BA2CA}" type="slidenum">
              <a:rPr lang="id-ID" smtClean="0"/>
              <a:pPr/>
              <a:t>‹#›</a:t>
            </a:fld>
            <a:endParaRPr lang="id-ID"/>
          </a:p>
        </p:txBody>
      </p:sp>
      <p:sp>
        <p:nvSpPr>
          <p:cNvPr id="9" name="Footer Placeholder 8"/>
          <p:cNvSpPr>
            <a:spLocks noGrp="1"/>
          </p:cNvSpPr>
          <p:nvPr>
            <p:ph type="ftr" sz="quarter" idx="12"/>
          </p:nvPr>
        </p:nvSpPr>
        <p:spPr/>
        <p:txBody>
          <a:bodyPr/>
          <a:lstStyle/>
          <a:p>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01519A-658E-4CFA-9D27-C899D2375F84}" type="datetime1">
              <a:rPr lang="id-ID" smtClean="0"/>
              <a:pPr/>
              <a:t>24/07/2015</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D7D5921F-381D-401C-862C-87A9A68BA2CA}"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04FD8A6-B6CC-4C13-B6EF-78DD70560D19}" type="datetime1">
              <a:rPr lang="id-ID" smtClean="0"/>
              <a:pPr/>
              <a:t>24/07/2015</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a:xfrm>
            <a:off x="8156448" y="6422064"/>
            <a:ext cx="762000" cy="365125"/>
          </a:xfrm>
        </p:spPr>
        <p:txBody>
          <a:bodyPr/>
          <a:lstStyle/>
          <a:p>
            <a:fld id="{D7D5921F-381D-401C-862C-87A9A68BA2CA}"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0C4D216D-2B50-43C5-B714-FF12BB780D45}" type="datetime1">
              <a:rPr lang="id-ID" smtClean="0"/>
              <a:pPr/>
              <a:t>24/07/2015</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D7D5921F-381D-401C-862C-87A9A68BA2CA}"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9066D145-5E3F-48D0-B355-0F661FC0E8D0}" type="datetime1">
              <a:rPr lang="id-ID" smtClean="0"/>
              <a:pPr/>
              <a:t>24/07/2015</a:t>
            </a:fld>
            <a:endParaRPr lang="id-ID"/>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id-ID"/>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D7D5921F-381D-401C-862C-87A9A68BA2CA}" type="slidenum">
              <a:rPr lang="id-ID" smtClean="0"/>
              <a:pPr/>
              <a:t>‹#›</a:t>
            </a:fld>
            <a:endParaRPr lang="id-ID"/>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9064" y="2857496"/>
            <a:ext cx="6480048" cy="1643074"/>
          </a:xfrm>
        </p:spPr>
        <p:txBody>
          <a:bodyPr>
            <a:normAutofit fontScale="90000"/>
          </a:bodyPr>
          <a:lstStyle/>
          <a:p>
            <a:r>
              <a:rPr lang="id-ID" cap="all" dirty="0" smtClean="0"/>
              <a:t>Menghadapi Lingkungan yang Unik</a:t>
            </a:r>
            <a:r>
              <a:rPr lang="id-ID" dirty="0" smtClean="0"/>
              <a:t/>
            </a:r>
            <a:br>
              <a:rPr lang="id-ID" dirty="0" smtClean="0"/>
            </a:br>
            <a:endParaRPr lang="id-ID" dirty="0"/>
          </a:p>
        </p:txBody>
      </p:sp>
      <p:sp>
        <p:nvSpPr>
          <p:cNvPr id="3" name="Subtitle 2"/>
          <p:cNvSpPr>
            <a:spLocks noGrp="1"/>
          </p:cNvSpPr>
          <p:nvPr>
            <p:ph type="subTitle" idx="1"/>
          </p:nvPr>
        </p:nvSpPr>
        <p:spPr>
          <a:xfrm>
            <a:off x="433050" y="4857760"/>
            <a:ext cx="6639280" cy="312552"/>
          </a:xfrm>
        </p:spPr>
        <p:txBody>
          <a:bodyPr/>
          <a:lstStyle/>
          <a:p>
            <a:r>
              <a:rPr lang="id-ID" dirty="0" smtClean="0"/>
              <a:t>PERTEMUAN KE-2</a:t>
            </a:r>
            <a:endParaRPr lang="id-ID" dirty="0"/>
          </a:p>
        </p:txBody>
      </p:sp>
      <p:sp>
        <p:nvSpPr>
          <p:cNvPr id="4" name="Footer Placeholder 3"/>
          <p:cNvSpPr>
            <a:spLocks noGrp="1"/>
          </p:cNvSpPr>
          <p:nvPr>
            <p:ph type="ftr" sz="quarter" idx="11"/>
          </p:nvPr>
        </p:nvSpPr>
        <p:spPr>
          <a:xfrm>
            <a:off x="3124200" y="6215082"/>
            <a:ext cx="3376626" cy="572107"/>
          </a:xfrm>
        </p:spPr>
        <p:txBody>
          <a:bodyPr/>
          <a:lstStyle/>
          <a:p>
            <a:r>
              <a:rPr lang="id-ID" sz="2000" dirty="0" smtClean="0"/>
              <a:t>SRY ROSITA, SE, MM</a:t>
            </a:r>
            <a:endParaRPr lang="id-ID"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err="1" smtClean="0"/>
              <a:t>Kompetisi</a:t>
            </a:r>
            <a:r>
              <a:rPr lang="en-US" dirty="0" smtClean="0"/>
              <a:t> </a:t>
            </a:r>
            <a:r>
              <a:rPr lang="en-US" dirty="0" err="1" smtClean="0"/>
              <a:t>mendapatkan</a:t>
            </a:r>
            <a:r>
              <a:rPr lang="en-US" dirty="0" smtClean="0"/>
              <a:t> </a:t>
            </a:r>
            <a:r>
              <a:rPr lang="en-US" dirty="0" err="1" smtClean="0"/>
              <a:t>sumber</a:t>
            </a:r>
            <a:r>
              <a:rPr lang="en-US" dirty="0" smtClean="0"/>
              <a:t> </a:t>
            </a:r>
            <a:r>
              <a:rPr lang="en-US" dirty="0" err="1" smtClean="0"/>
              <a:t>daya</a:t>
            </a:r>
            <a:r>
              <a:rPr lang="en-US" dirty="0" smtClean="0"/>
              <a:t> </a:t>
            </a:r>
            <a:r>
              <a:rPr lang="en-US" dirty="0" err="1" smtClean="0"/>
              <a:t>langka</a:t>
            </a:r>
            <a:endParaRPr lang="id-ID" dirty="0"/>
          </a:p>
        </p:txBody>
      </p:sp>
      <p:sp>
        <p:nvSpPr>
          <p:cNvPr id="3" name="Content Placeholder 2"/>
          <p:cNvSpPr>
            <a:spLocks noGrp="1"/>
          </p:cNvSpPr>
          <p:nvPr>
            <p:ph idx="1"/>
          </p:nvPr>
        </p:nvSpPr>
        <p:spPr/>
        <p:txBody>
          <a:bodyPr>
            <a:normAutofit/>
          </a:bodyPr>
          <a:lstStyle/>
          <a:p>
            <a:r>
              <a:rPr lang="en-US" dirty="0" err="1" smtClean="0"/>
              <a:t>Kompetisi</a:t>
            </a:r>
            <a:r>
              <a:rPr lang="en-US" dirty="0" smtClean="0"/>
              <a:t> </a:t>
            </a:r>
            <a:r>
              <a:rPr lang="en-US" dirty="0" err="1" smtClean="0"/>
              <a:t>mendapatkan</a:t>
            </a:r>
            <a:r>
              <a:rPr lang="en-US" dirty="0" smtClean="0"/>
              <a:t> </a:t>
            </a:r>
            <a:r>
              <a:rPr lang="en-US" dirty="0" err="1" smtClean="0"/>
              <a:t>sumber</a:t>
            </a:r>
            <a:r>
              <a:rPr lang="en-US" dirty="0" smtClean="0"/>
              <a:t> </a:t>
            </a:r>
            <a:r>
              <a:rPr lang="en-US" dirty="0" err="1" smtClean="0"/>
              <a:t>daya</a:t>
            </a:r>
            <a:r>
              <a:rPr lang="en-US" dirty="0" smtClean="0"/>
              <a:t> </a:t>
            </a:r>
            <a:r>
              <a:rPr lang="en-US" dirty="0" err="1" smtClean="0"/>
              <a:t>langka</a:t>
            </a:r>
            <a:r>
              <a:rPr lang="id-ID" dirty="0" smtClean="0"/>
              <a:t> merupakan persaingan dengan penyelia lain  untuk mendapatkan sumber daya yang langka, seperti peralatan, ruangan, keterampilan dan anggaran.</a:t>
            </a:r>
          </a:p>
          <a:p>
            <a:pPr>
              <a:buNone/>
            </a:pPr>
            <a:endParaRPr lang="id-ID" dirty="0"/>
          </a:p>
        </p:txBody>
      </p:sp>
      <p:sp>
        <p:nvSpPr>
          <p:cNvPr id="4" name="Footer Placeholder 3"/>
          <p:cNvSpPr>
            <a:spLocks noGrp="1"/>
          </p:cNvSpPr>
          <p:nvPr>
            <p:ph type="ftr" sz="quarter" idx="11"/>
          </p:nvPr>
        </p:nvSpPr>
        <p:spPr/>
        <p:txBody>
          <a:bodyPr/>
          <a:lstStyle/>
          <a:p>
            <a:endParaRPr lang="id-ID"/>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err="1" smtClean="0"/>
              <a:t>Informasi</a:t>
            </a:r>
            <a:r>
              <a:rPr lang="en-US" dirty="0" smtClean="0"/>
              <a:t> </a:t>
            </a:r>
            <a:r>
              <a:rPr lang="en-US" dirty="0" err="1" smtClean="0"/>
              <a:t>dan</a:t>
            </a:r>
            <a:r>
              <a:rPr lang="en-US" dirty="0" smtClean="0"/>
              <a:t> </a:t>
            </a:r>
            <a:r>
              <a:rPr lang="en-US" dirty="0" err="1" smtClean="0"/>
              <a:t>Kertas</a:t>
            </a:r>
            <a:r>
              <a:rPr lang="en-US" dirty="0" smtClean="0"/>
              <a:t> </a:t>
            </a:r>
            <a:r>
              <a:rPr lang="en-US" dirty="0" err="1" smtClean="0"/>
              <a:t>Kerja</a:t>
            </a:r>
            <a:r>
              <a:rPr lang="id-ID" dirty="0" smtClean="0"/>
              <a:t/>
            </a:r>
            <a:br>
              <a:rPr lang="id-ID" dirty="0" smtClean="0"/>
            </a:br>
            <a:endParaRPr lang="id-ID" dirty="0"/>
          </a:p>
        </p:txBody>
      </p:sp>
      <p:sp>
        <p:nvSpPr>
          <p:cNvPr id="3" name="Content Placeholder 2"/>
          <p:cNvSpPr>
            <a:spLocks noGrp="1"/>
          </p:cNvSpPr>
          <p:nvPr>
            <p:ph idx="1"/>
          </p:nvPr>
        </p:nvSpPr>
        <p:spPr/>
        <p:txBody>
          <a:bodyPr>
            <a:normAutofit/>
          </a:bodyPr>
          <a:lstStyle/>
          <a:p>
            <a:r>
              <a:rPr lang="en-US" dirty="0" err="1" smtClean="0"/>
              <a:t>Informasi</a:t>
            </a:r>
            <a:r>
              <a:rPr lang="en-US" dirty="0" smtClean="0"/>
              <a:t> </a:t>
            </a:r>
            <a:r>
              <a:rPr lang="en-US" dirty="0" err="1" smtClean="0"/>
              <a:t>dan</a:t>
            </a:r>
            <a:r>
              <a:rPr lang="en-US" dirty="0" smtClean="0"/>
              <a:t> </a:t>
            </a:r>
            <a:r>
              <a:rPr lang="en-US" dirty="0" err="1" smtClean="0"/>
              <a:t>Kertas</a:t>
            </a:r>
            <a:r>
              <a:rPr lang="en-US" dirty="0" smtClean="0"/>
              <a:t> </a:t>
            </a:r>
            <a:r>
              <a:rPr lang="en-US" dirty="0" err="1" smtClean="0"/>
              <a:t>Kerja</a:t>
            </a:r>
            <a:r>
              <a:rPr lang="id-ID" dirty="0" smtClean="0"/>
              <a:t> merupakan setumpuk informasi tercatat yang harus dihasilkan, diproses disimpan dan digunakan.</a:t>
            </a:r>
          </a:p>
          <a:p>
            <a:endParaRPr lang="id-ID" dirty="0"/>
          </a:p>
        </p:txBody>
      </p:sp>
      <p:sp>
        <p:nvSpPr>
          <p:cNvPr id="4" name="Footer Placeholder 3"/>
          <p:cNvSpPr>
            <a:spLocks noGrp="1"/>
          </p:cNvSpPr>
          <p:nvPr>
            <p:ph type="ftr" sz="quarter" idx="11"/>
          </p:nvPr>
        </p:nvSpPr>
        <p:spPr/>
        <p:txBody>
          <a:bodyPr/>
          <a:lstStyle/>
          <a:p>
            <a:endParaRPr lang="id-ID"/>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err="1" smtClean="0"/>
              <a:t>Harapan</a:t>
            </a:r>
            <a:r>
              <a:rPr lang="en-US" dirty="0" smtClean="0"/>
              <a:t> </a:t>
            </a:r>
            <a:r>
              <a:rPr lang="en-US" dirty="0" err="1" smtClean="0"/>
              <a:t>para</a:t>
            </a:r>
            <a:r>
              <a:rPr lang="en-US" dirty="0" smtClean="0"/>
              <a:t> </a:t>
            </a:r>
            <a:r>
              <a:rPr lang="en-US" dirty="0" err="1" smtClean="0"/>
              <a:t>Karyawan</a:t>
            </a:r>
            <a:r>
              <a:rPr lang="id-ID" dirty="0" smtClean="0"/>
              <a:t/>
            </a:r>
            <a:br>
              <a:rPr lang="id-ID" dirty="0" smtClean="0"/>
            </a:br>
            <a:endParaRPr lang="id-ID" dirty="0"/>
          </a:p>
        </p:txBody>
      </p:sp>
      <p:sp>
        <p:nvSpPr>
          <p:cNvPr id="3" name="Content Placeholder 2"/>
          <p:cNvSpPr>
            <a:spLocks noGrp="1"/>
          </p:cNvSpPr>
          <p:nvPr>
            <p:ph idx="1"/>
          </p:nvPr>
        </p:nvSpPr>
        <p:spPr/>
        <p:txBody>
          <a:bodyPr/>
          <a:lstStyle/>
          <a:p>
            <a:r>
              <a:rPr lang="en-US" dirty="0" err="1" smtClean="0"/>
              <a:t>Harapan</a:t>
            </a:r>
            <a:r>
              <a:rPr lang="en-US" dirty="0" smtClean="0"/>
              <a:t> </a:t>
            </a:r>
            <a:r>
              <a:rPr lang="en-US" dirty="0" err="1" smtClean="0"/>
              <a:t>para</a:t>
            </a:r>
            <a:r>
              <a:rPr lang="en-US" dirty="0" smtClean="0"/>
              <a:t> </a:t>
            </a:r>
            <a:r>
              <a:rPr lang="en-US" dirty="0" err="1" smtClean="0"/>
              <a:t>Karyawan</a:t>
            </a:r>
            <a:r>
              <a:rPr lang="id-ID" dirty="0" smtClean="0"/>
              <a:t> merupakan harapan yang terus meningkat dari karyawan akan adanya perlakuan yang baik, pekerjaan yang bermanfaat dan peluang untuk berpartisipasi dalam pengambilan keputusan yang mempengaruhi mereka.</a:t>
            </a:r>
          </a:p>
        </p:txBody>
      </p:sp>
      <p:sp>
        <p:nvSpPr>
          <p:cNvPr id="4" name="Footer Placeholder 3"/>
          <p:cNvSpPr>
            <a:spLocks noGrp="1"/>
          </p:cNvSpPr>
          <p:nvPr>
            <p:ph type="ftr" sz="quarter" idx="11"/>
          </p:nvPr>
        </p:nvSpPr>
        <p:spPr/>
        <p:txBody>
          <a:bodyPr/>
          <a:lstStyle/>
          <a:p>
            <a:endParaRPr lang="id-ID"/>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Perubahan lingkungan eksternal dapat disebabkan oleh:</a:t>
            </a:r>
            <a:endParaRPr lang="id-ID" dirty="0"/>
          </a:p>
        </p:txBody>
      </p:sp>
      <p:sp>
        <p:nvSpPr>
          <p:cNvPr id="3" name="Content Placeholder 2"/>
          <p:cNvSpPr>
            <a:spLocks noGrp="1"/>
          </p:cNvSpPr>
          <p:nvPr>
            <p:ph idx="1"/>
          </p:nvPr>
        </p:nvSpPr>
        <p:spPr/>
        <p:txBody>
          <a:bodyPr>
            <a:normAutofit fontScale="55000" lnSpcReduction="20000"/>
          </a:bodyPr>
          <a:lstStyle/>
          <a:p>
            <a:pPr marL="550926" lvl="0" indent="-514350">
              <a:buFont typeface="+mj-lt"/>
              <a:buAutoNum type="arabicPeriod"/>
            </a:pPr>
            <a:r>
              <a:rPr lang="id-ID" dirty="0" smtClean="0"/>
              <a:t>Laju perubahan teknologi yang semakin meningkat yang mempengaruhi industri-industri berteknologi rendah maupun berteknologi tinggi.</a:t>
            </a:r>
          </a:p>
          <a:p>
            <a:pPr marL="550926" lvl="0" indent="-514350">
              <a:buFont typeface="+mj-lt"/>
              <a:buAutoNum type="arabicPeriod"/>
            </a:pPr>
            <a:r>
              <a:rPr lang="id-ID" dirty="0" smtClean="0"/>
              <a:t>Internasionalisasi operasi bisnis yang menuntut agar operasi seorang penyelia bersaing dengan operasi yang ribuan kilometer jauhnya.</a:t>
            </a:r>
          </a:p>
          <a:p>
            <a:pPr marL="550926" lvl="0" indent="-514350">
              <a:buFont typeface="+mj-lt"/>
              <a:buAutoNum type="arabicPeriod"/>
            </a:pPr>
            <a:r>
              <a:rPr lang="id-ID" dirty="0" smtClean="0"/>
              <a:t>Perubahan-perubahan dalam komposisi tenaga kerja, termasuk semakin banyak pekerja wanita dan imigran, meningkatnya jumlah pekerja setengah tua dan semakin berkurangnya pelamar kerja yang memiliki keterampilan teknis yang dibutuhkan.</a:t>
            </a:r>
          </a:p>
          <a:p>
            <a:pPr marL="550926" lvl="0" indent="-514350">
              <a:buFont typeface="+mj-lt"/>
              <a:buAutoNum type="arabicPeriod"/>
            </a:pPr>
            <a:r>
              <a:rPr lang="id-ID" dirty="0" smtClean="0"/>
              <a:t>Perhatian yang lebih besar terhadap mutu kehidupan kerja, termasuk jam kerja yang luwes dan keanekaragaman tugas.</a:t>
            </a:r>
          </a:p>
          <a:p>
            <a:pPr marL="550926" lvl="0" indent="-514350">
              <a:buFont typeface="+mj-lt"/>
              <a:buAutoNum type="arabicPeriod"/>
            </a:pPr>
            <a:r>
              <a:rPr lang="id-ID" dirty="0" smtClean="0"/>
              <a:t>Semakin meningkatnya perhatian terhadap hak-hak para karyawan sebagaimana dijamin oleh peraturan perundang-undangan.</a:t>
            </a:r>
          </a:p>
          <a:p>
            <a:pPr marL="550926" lvl="0" indent="-514350">
              <a:buFont typeface="+mj-lt"/>
              <a:buAutoNum type="arabicPeriod"/>
            </a:pPr>
            <a:r>
              <a:rPr lang="id-ID" dirty="0" smtClean="0"/>
              <a:t>Ketidak pastian dari segi ekonomi yang menuntut agar organisasi dapat mengembang, menyusut atau berubah strukturnya secara cepat dan efisien.    </a:t>
            </a:r>
            <a:r>
              <a:rPr lang="en-US" dirty="0" smtClean="0"/>
              <a:t>      </a:t>
            </a:r>
            <a:endParaRPr lang="id-ID" dirty="0" smtClean="0"/>
          </a:p>
          <a:p>
            <a:endParaRPr lang="id-ID" dirty="0"/>
          </a:p>
        </p:txBody>
      </p:sp>
      <p:sp>
        <p:nvSpPr>
          <p:cNvPr id="4" name="Footer Placeholder 3"/>
          <p:cNvSpPr>
            <a:spLocks noGrp="1"/>
          </p:cNvSpPr>
          <p:nvPr>
            <p:ph type="ftr" sz="quarter" idx="11"/>
          </p:nvPr>
        </p:nvSpPr>
        <p:spPr/>
        <p:txBody>
          <a:bodyPr/>
          <a:lstStyle/>
          <a:p>
            <a:endParaRPr lang="id-ID"/>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sz="3200" dirty="0" smtClean="0"/>
              <a:t>Webster ( Lester R Bittel &amp; John W Newstrom) lima definisi yang berkaitan dengan kerja :</a:t>
            </a:r>
            <a:endParaRPr lang="id-ID" sz="3200" dirty="0"/>
          </a:p>
        </p:txBody>
      </p:sp>
      <p:sp>
        <p:nvSpPr>
          <p:cNvPr id="3" name="Content Placeholder 2"/>
          <p:cNvSpPr>
            <a:spLocks noGrp="1"/>
          </p:cNvSpPr>
          <p:nvPr>
            <p:ph idx="1"/>
          </p:nvPr>
        </p:nvSpPr>
        <p:spPr>
          <a:xfrm>
            <a:off x="500034" y="1428736"/>
            <a:ext cx="7467600" cy="5026029"/>
          </a:xfrm>
        </p:spPr>
        <p:txBody>
          <a:bodyPr>
            <a:normAutofit fontScale="62500" lnSpcReduction="20000"/>
          </a:bodyPr>
          <a:lstStyle/>
          <a:p>
            <a:pPr marL="550926" lvl="0" indent="-514350" algn="just">
              <a:buFont typeface="+mj-lt"/>
              <a:buAutoNum type="arabicPeriod"/>
            </a:pPr>
            <a:r>
              <a:rPr lang="en-US" sz="3400" dirty="0" err="1" smtClean="0"/>
              <a:t>Kegiatan</a:t>
            </a:r>
            <a:r>
              <a:rPr lang="en-US" sz="3400" dirty="0" smtClean="0"/>
              <a:t> </a:t>
            </a:r>
            <a:r>
              <a:rPr lang="en-US" sz="3400" dirty="0" err="1" smtClean="0"/>
              <a:t>dimana</a:t>
            </a:r>
            <a:r>
              <a:rPr lang="en-US" sz="3400" dirty="0" smtClean="0"/>
              <a:t> </a:t>
            </a:r>
            <a:r>
              <a:rPr lang="en-US" sz="3400" dirty="0" err="1" smtClean="0"/>
              <a:t>seseorang</a:t>
            </a:r>
            <a:r>
              <a:rPr lang="en-US" sz="3400" dirty="0" smtClean="0"/>
              <a:t> </a:t>
            </a:r>
            <a:r>
              <a:rPr lang="en-US" sz="3400" dirty="0" err="1" smtClean="0"/>
              <a:t>menggunakan</a:t>
            </a:r>
            <a:r>
              <a:rPr lang="en-US" sz="3400" dirty="0" smtClean="0"/>
              <a:t> </a:t>
            </a:r>
            <a:r>
              <a:rPr lang="en-US" sz="3400" dirty="0" err="1" smtClean="0"/>
              <a:t>kekuatan</a:t>
            </a:r>
            <a:r>
              <a:rPr lang="en-US" sz="3400" dirty="0" smtClean="0"/>
              <a:t> </a:t>
            </a:r>
            <a:r>
              <a:rPr lang="en-US" sz="3400" dirty="0" err="1" smtClean="0"/>
              <a:t>atau</a:t>
            </a:r>
            <a:r>
              <a:rPr lang="en-US" sz="3400" dirty="0" smtClean="0"/>
              <a:t> </a:t>
            </a:r>
            <a:r>
              <a:rPr lang="en-US" sz="3400" dirty="0" err="1" smtClean="0"/>
              <a:t>kepandaiannya</a:t>
            </a:r>
            <a:r>
              <a:rPr lang="en-US" sz="3400" dirty="0" smtClean="0"/>
              <a:t> </a:t>
            </a:r>
            <a:r>
              <a:rPr lang="en-US" sz="3400" dirty="0" err="1" smtClean="0"/>
              <a:t>untuk</a:t>
            </a:r>
            <a:r>
              <a:rPr lang="en-US" sz="3400" dirty="0" smtClean="0"/>
              <a:t> </a:t>
            </a:r>
            <a:r>
              <a:rPr lang="en-US" sz="3400" dirty="0" err="1" smtClean="0"/>
              <a:t>melakukan</a:t>
            </a:r>
            <a:r>
              <a:rPr lang="en-US" sz="3400" dirty="0" smtClean="0"/>
              <a:t> </a:t>
            </a:r>
            <a:r>
              <a:rPr lang="en-US" sz="3400" dirty="0" err="1" smtClean="0"/>
              <a:t>sesuatu</a:t>
            </a:r>
            <a:r>
              <a:rPr lang="en-US" sz="3400" dirty="0" smtClean="0"/>
              <a:t>.</a:t>
            </a:r>
            <a:endParaRPr lang="id-ID" sz="3400" dirty="0" smtClean="0"/>
          </a:p>
          <a:p>
            <a:pPr marL="550926" lvl="0" indent="-514350" algn="just">
              <a:buFont typeface="+mj-lt"/>
              <a:buAutoNum type="arabicPeriod"/>
            </a:pPr>
            <a:r>
              <a:rPr lang="id-ID" sz="3400" dirty="0" smtClean="0"/>
              <a:t>Upaya fisik atau mental yang berkelanjutan yang ditujukan untuk mengatasi berbagai kendala dan mencapai suatu tujuan atau hasil.</a:t>
            </a:r>
          </a:p>
          <a:p>
            <a:pPr marL="550926" lvl="0" indent="-514350" algn="just">
              <a:buFont typeface="+mj-lt"/>
              <a:buAutoNum type="arabicPeriod"/>
            </a:pPr>
            <a:r>
              <a:rPr lang="id-ID" sz="3400" dirty="0" smtClean="0"/>
              <a:t>Tugas atau kewajiban yang menjadi mata pencarian seseorang</a:t>
            </a:r>
          </a:p>
          <a:p>
            <a:pPr marL="550926" lvl="0" indent="-514350" algn="just">
              <a:buFont typeface="+mj-lt"/>
              <a:buAutoNum type="arabicPeriod"/>
            </a:pPr>
            <a:r>
              <a:rPr lang="id-ID" sz="3400" dirty="0" smtClean="0"/>
              <a:t>Kegiatan penuh semangat yang ditandai oleh adanya kesulitan danperjuangan serta tiadanya kesantaian bersenang senang.</a:t>
            </a:r>
          </a:p>
          <a:p>
            <a:pPr marL="550926" lvl="0" indent="-514350" algn="just">
              <a:buFont typeface="+mj-lt"/>
              <a:buAutoNum type="arabicPeriod"/>
            </a:pPr>
            <a:r>
              <a:rPr lang="id-ID" sz="3400" dirty="0" smtClean="0"/>
              <a:t>Tugas kewajiban atau fungsi tertentu kerap kali merupakan bagian atau fase dari kegiatan yang lebih besar. Para penyelia jaman modern mencoba menggabungkan pekerjaan dengan kegembiraan para karyawannyaaa yang diukur oleh tingkat kepuasan pribadi yang diperoleh dari pekerjaan.</a:t>
            </a:r>
          </a:p>
          <a:p>
            <a:endParaRPr lang="id-ID" dirty="0"/>
          </a:p>
        </p:txBody>
      </p:sp>
      <p:sp>
        <p:nvSpPr>
          <p:cNvPr id="4" name="Footer Placeholder 3"/>
          <p:cNvSpPr>
            <a:spLocks noGrp="1"/>
          </p:cNvSpPr>
          <p:nvPr>
            <p:ph type="ftr" sz="quarter" idx="11"/>
          </p:nvPr>
        </p:nvSpPr>
        <p:spPr/>
        <p:txBody>
          <a:bodyPr/>
          <a:lstStyle/>
          <a:p>
            <a:endParaRPr lang="id-ID"/>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Alasan orang bekerja adalah </a:t>
            </a:r>
            <a:endParaRPr lang="id-ID" dirty="0"/>
          </a:p>
        </p:txBody>
      </p:sp>
      <p:sp>
        <p:nvSpPr>
          <p:cNvPr id="3" name="Content Placeholder 2"/>
          <p:cNvSpPr>
            <a:spLocks noGrp="1"/>
          </p:cNvSpPr>
          <p:nvPr>
            <p:ph idx="1"/>
          </p:nvPr>
        </p:nvSpPr>
        <p:spPr/>
        <p:txBody>
          <a:bodyPr/>
          <a:lstStyle/>
          <a:p>
            <a:pPr marL="550926" indent="-514350">
              <a:buAutoNum type="arabicPeriod"/>
            </a:pPr>
            <a:r>
              <a:rPr lang="id-ID" dirty="0" smtClean="0"/>
              <a:t>Demi uang yaitu uang sebagai alasan orang bekerja adalah untuk memenuhi kebutuhan serta kesenangan hidup yang dibeli dengan uang. </a:t>
            </a:r>
          </a:p>
          <a:p>
            <a:pPr marL="550926" indent="-514350">
              <a:buAutoNum type="arabicPeriod"/>
            </a:pPr>
            <a:r>
              <a:rPr lang="id-ID" dirty="0" smtClean="0"/>
              <a:t>Kepuasan yang didapat dari bekerja baik dari segi status sosial ataupun untuk menunjukkan aktualisasi diri.</a:t>
            </a:r>
          </a:p>
          <a:p>
            <a:endParaRPr lang="id-ID" dirty="0"/>
          </a:p>
        </p:txBody>
      </p:sp>
      <p:sp>
        <p:nvSpPr>
          <p:cNvPr id="4" name="Footer Placeholder 3"/>
          <p:cNvSpPr>
            <a:spLocks noGrp="1"/>
          </p:cNvSpPr>
          <p:nvPr>
            <p:ph type="ftr" sz="quarter" idx="11"/>
          </p:nvPr>
        </p:nvSpPr>
        <p:spPr/>
        <p:txBody>
          <a:bodyPr/>
          <a:lstStyle/>
          <a:p>
            <a:endParaRPr lang="id-ID"/>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sz="3600" dirty="0" smtClean="0"/>
              <a:t>4 (empat) faktor yang membedakan Sistem kerja yang terorganisir (birokrasi) (Max Weber, 1890-an):</a:t>
            </a:r>
            <a:endParaRPr lang="id-ID" dirty="0"/>
          </a:p>
        </p:txBody>
      </p:sp>
      <p:sp>
        <p:nvSpPr>
          <p:cNvPr id="3" name="Content Placeholder 2"/>
          <p:cNvSpPr>
            <a:spLocks noGrp="1"/>
          </p:cNvSpPr>
          <p:nvPr>
            <p:ph idx="1"/>
          </p:nvPr>
        </p:nvSpPr>
        <p:spPr/>
        <p:txBody>
          <a:bodyPr>
            <a:normAutofit fontScale="92500"/>
          </a:bodyPr>
          <a:lstStyle/>
          <a:p>
            <a:pPr marL="550863" lvl="0" indent="-514350">
              <a:buAutoNum type="arabicPeriod"/>
            </a:pPr>
            <a:r>
              <a:rPr lang="id-ID" dirty="0" smtClean="0"/>
              <a:t>Perlunya kesesuaian karyawan dengan peraturan peraturan, ketetapan, kebijakan dan prosedur.  </a:t>
            </a:r>
          </a:p>
          <a:p>
            <a:pPr marL="550863" lvl="0" indent="-11113">
              <a:buNone/>
            </a:pPr>
            <a:r>
              <a:rPr lang="id-ID" dirty="0" smtClean="0"/>
              <a:t>Banyak orang merasa sulit untuk menyesuaikan segala upaya mereka dengan pedoman-pedoman yang ditetapkan oleh orang lain. Penyeliaan modern berusaha meminimumkan segala peraturan dan meningkatkan peluang untuk melakukan pengendalian diri. </a:t>
            </a:r>
          </a:p>
          <a:p>
            <a:endParaRPr lang="id-ID" dirty="0"/>
          </a:p>
        </p:txBody>
      </p:sp>
      <p:sp>
        <p:nvSpPr>
          <p:cNvPr id="4" name="Footer Placeholder 3"/>
          <p:cNvSpPr>
            <a:spLocks noGrp="1"/>
          </p:cNvSpPr>
          <p:nvPr>
            <p:ph type="ftr" sz="quarter" idx="11"/>
          </p:nvPr>
        </p:nvSpPr>
        <p:spPr/>
        <p:txBody>
          <a:bodyPr/>
          <a:lstStyle/>
          <a:p>
            <a:endParaRPr lang="id-ID"/>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442913" lvl="0" indent="-442913"/>
            <a:r>
              <a:rPr lang="id-ID" sz="3600" dirty="0" smtClean="0"/>
              <a:t>2. Pelaksanaan wewenang oleh manajer terhadap orang orang lain.</a:t>
            </a:r>
            <a:endParaRPr lang="id-ID" sz="3600" dirty="0"/>
          </a:p>
        </p:txBody>
      </p:sp>
      <p:sp>
        <p:nvSpPr>
          <p:cNvPr id="3" name="Content Placeholder 2"/>
          <p:cNvSpPr>
            <a:spLocks noGrp="1"/>
          </p:cNvSpPr>
          <p:nvPr>
            <p:ph idx="1"/>
          </p:nvPr>
        </p:nvSpPr>
        <p:spPr/>
        <p:txBody>
          <a:bodyPr>
            <a:normAutofit fontScale="77500" lnSpcReduction="20000"/>
          </a:bodyPr>
          <a:lstStyle/>
          <a:p>
            <a:r>
              <a:rPr lang="id-ID" dirty="0" smtClean="0"/>
              <a:t>Serangkaian wewenang yang membuat setiap orang mematuhi atasannya dan atasannya itu mematuhi atasannya lagi dan seterusnya. </a:t>
            </a:r>
          </a:p>
          <a:p>
            <a:r>
              <a:rPr lang="id-ID" dirty="0" smtClean="0"/>
              <a:t>Manajer-manajer tingkat lebih rendah dan karyawan –karyawan yang berada didasar piramida organisasi kerap kali merasa memiliki hanya sedikit hak untuk berbicara tentang sesuatu. </a:t>
            </a:r>
          </a:p>
          <a:p>
            <a:r>
              <a:rPr lang="id-ID" dirty="0" smtClean="0"/>
              <a:t>Bahkan karyawan umumnya berpikir bahwa satu-satunya hak yang mereka miliki adalah hak untuk mengeluh. Bukan hak untuk menyampaikan saran-saran konstruktif tentang bagaimana menyelenggarakan bisnis. </a:t>
            </a:r>
          </a:p>
          <a:p>
            <a:r>
              <a:rPr lang="id-ID" dirty="0" smtClean="0"/>
              <a:t>Penyelia yang meminta bantuan dari karyawannya cenderung menjadikan karyawan lebih tertarik pada pekerjaan.</a:t>
            </a:r>
          </a:p>
          <a:p>
            <a:endParaRPr lang="id-ID" dirty="0"/>
          </a:p>
        </p:txBody>
      </p:sp>
      <p:sp>
        <p:nvSpPr>
          <p:cNvPr id="4" name="Footer Placeholder 3"/>
          <p:cNvSpPr>
            <a:spLocks noGrp="1"/>
          </p:cNvSpPr>
          <p:nvPr>
            <p:ph type="ftr" sz="quarter" idx="11"/>
          </p:nvPr>
        </p:nvSpPr>
        <p:spPr/>
        <p:txBody>
          <a:bodyPr/>
          <a:lstStyle/>
          <a:p>
            <a:endParaRPr lang="id-ID"/>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442913" lvl="0" indent="-442913">
              <a:tabLst>
                <a:tab pos="442913" algn="l"/>
              </a:tabLst>
            </a:pPr>
            <a:r>
              <a:rPr lang="id-ID" sz="3600" dirty="0" smtClean="0"/>
              <a:t>3. Pendahuluan kepentingan organisasi diatas kepentingan pribadi.</a:t>
            </a:r>
            <a:br>
              <a:rPr lang="id-ID" sz="3600" dirty="0" smtClean="0"/>
            </a:br>
            <a:endParaRPr lang="id-ID" sz="3600" dirty="0"/>
          </a:p>
        </p:txBody>
      </p:sp>
      <p:sp>
        <p:nvSpPr>
          <p:cNvPr id="3" name="Content Placeholder 2"/>
          <p:cNvSpPr>
            <a:spLocks noGrp="1"/>
          </p:cNvSpPr>
          <p:nvPr>
            <p:ph idx="1"/>
          </p:nvPr>
        </p:nvSpPr>
        <p:spPr/>
        <p:txBody>
          <a:bodyPr>
            <a:normAutofit fontScale="85000" lnSpcReduction="20000"/>
          </a:bodyPr>
          <a:lstStyle/>
          <a:p>
            <a:r>
              <a:rPr lang="id-ID" dirty="0" smtClean="0"/>
              <a:t>Mereka yang memikul tanggung jawab manajerial diharapkan untuk meletakkan kepentingan organisasi diatas kepentingan pribadinya. </a:t>
            </a:r>
          </a:p>
          <a:p>
            <a:r>
              <a:rPr lang="id-ID" dirty="0" smtClean="0"/>
              <a:t>Tetapi bukan rahasia bahwa banyak sekali manajer yang tidak demikian. Mereka lebih mementingkan urusan pribadinya dengan mengenyampingkan urusan perusahaan, terutama kepentingan karyawan. </a:t>
            </a:r>
          </a:p>
          <a:p>
            <a:r>
              <a:rPr lang="id-ID" dirty="0" smtClean="0"/>
              <a:t>Karyawan yang bekerja kepada manajer seperti ini bisanya sangat kurang merasakan kepuasan kerja, sehingga mereka mencurahkan upaya dalam bentuk keluhan.</a:t>
            </a:r>
          </a:p>
          <a:p>
            <a:endParaRPr lang="id-ID" dirty="0"/>
          </a:p>
        </p:txBody>
      </p:sp>
      <p:sp>
        <p:nvSpPr>
          <p:cNvPr id="4" name="Footer Placeholder 3"/>
          <p:cNvSpPr>
            <a:spLocks noGrp="1"/>
          </p:cNvSpPr>
          <p:nvPr>
            <p:ph type="ftr" sz="quarter" idx="11"/>
          </p:nvPr>
        </p:nvSpPr>
        <p:spPr/>
        <p:txBody>
          <a:bodyPr/>
          <a:lstStyle/>
          <a:p>
            <a:endParaRPr lang="id-ID"/>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442913" lvl="0" indent="-442913"/>
            <a:r>
              <a:rPr lang="id-ID" sz="3600" dirty="0" smtClean="0"/>
              <a:t>4. Adanya dokumen tertulis untuk perencanaan dan pengendalian.</a:t>
            </a:r>
            <a:endParaRPr lang="id-ID" sz="3600" dirty="0"/>
          </a:p>
        </p:txBody>
      </p:sp>
      <p:sp>
        <p:nvSpPr>
          <p:cNvPr id="3" name="Content Placeholder 2"/>
          <p:cNvSpPr>
            <a:spLocks noGrp="1"/>
          </p:cNvSpPr>
          <p:nvPr>
            <p:ph idx="1"/>
          </p:nvPr>
        </p:nvSpPr>
        <p:spPr/>
        <p:txBody>
          <a:bodyPr>
            <a:normAutofit fontScale="77500" lnSpcReduction="20000"/>
          </a:bodyPr>
          <a:lstStyle/>
          <a:p>
            <a:r>
              <a:rPr lang="id-ID" dirty="0" smtClean="0"/>
              <a:t>Banyak kejadian atau yang diharapkan terjadi dimasukkan dalam catatan-catatan tertulis. Diluar kerja, sebagian besar kegiatan kita tidak jelas dan jarang sekali dicatat. </a:t>
            </a:r>
          </a:p>
          <a:p>
            <a:r>
              <a:rPr lang="id-ID" dirty="0" smtClean="0"/>
              <a:t>Dokumem-dokumen tertulis yaitu yang mencatat kejadian kejadian masa lalu dan tujuan – tujuan masa mendatang menakutkan banyak orang, sebab ada kekhawatiran bahwa setiap kesalahan tak akan terlupakan dan setiap janji akan terus diingat.</a:t>
            </a:r>
          </a:p>
          <a:p>
            <a:r>
              <a:rPr lang="id-ID" dirty="0" smtClean="0"/>
              <a:t>Oleh karena terlalu banyak komunikasi formal, para karyawan lebih menyukai penyelia yang menyampaikan pesannya dalam bentuk percakapan dua arah yang santai.</a:t>
            </a:r>
          </a:p>
          <a:p>
            <a:endParaRPr lang="id-ID" dirty="0"/>
          </a:p>
        </p:txBody>
      </p:sp>
      <p:sp>
        <p:nvSpPr>
          <p:cNvPr id="4" name="Footer Placeholder 3"/>
          <p:cNvSpPr>
            <a:spLocks noGrp="1"/>
          </p:cNvSpPr>
          <p:nvPr>
            <p:ph type="ftr" sz="quarter" idx="11"/>
          </p:nvPr>
        </p:nvSpPr>
        <p:spPr/>
        <p:txBody>
          <a:bodyPr/>
          <a:lstStyle/>
          <a:p>
            <a:endParaRPr lang="id-ID"/>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cap="all" dirty="0" smtClean="0"/>
              <a:t>L</a:t>
            </a:r>
            <a:r>
              <a:rPr lang="id-ID" dirty="0" smtClean="0"/>
              <a:t>ingkungan yang unik tempat penyelia bekerja:</a:t>
            </a:r>
            <a:endParaRPr lang="id-ID" dirty="0"/>
          </a:p>
        </p:txBody>
      </p:sp>
      <p:sp>
        <p:nvSpPr>
          <p:cNvPr id="3" name="Content Placeholder 2"/>
          <p:cNvSpPr>
            <a:spLocks noGrp="1"/>
          </p:cNvSpPr>
          <p:nvPr>
            <p:ph idx="1"/>
          </p:nvPr>
        </p:nvSpPr>
        <p:spPr/>
        <p:txBody>
          <a:bodyPr/>
          <a:lstStyle/>
          <a:p>
            <a:pPr marL="0" indent="0" algn="just">
              <a:buNone/>
            </a:pPr>
            <a:r>
              <a:rPr lang="id-ID" dirty="0" smtClean="0"/>
              <a:t>Adalah tempat bekerja penyelia yang  membentuk cakrawala mereka dan cenderung membatasi kebebasannya.</a:t>
            </a:r>
          </a:p>
          <a:p>
            <a:pPr marL="0" indent="0" algn="just">
              <a:buNone/>
            </a:pPr>
            <a:endParaRPr lang="id-ID" dirty="0" smtClean="0"/>
          </a:p>
          <a:p>
            <a:pPr marL="0" indent="0" algn="just">
              <a:buNone/>
            </a:pPr>
            <a:r>
              <a:rPr lang="id-ID" dirty="0" smtClean="0"/>
              <a:t>Para penyelia lebih berientasi kedalam Perusahaan.</a:t>
            </a:r>
            <a:endParaRPr lang="id-ID" dirty="0"/>
          </a:p>
        </p:txBody>
      </p:sp>
      <p:sp>
        <p:nvSpPr>
          <p:cNvPr id="4" name="Footer Placeholder 3"/>
          <p:cNvSpPr>
            <a:spLocks noGrp="1"/>
          </p:cNvSpPr>
          <p:nvPr>
            <p:ph type="ftr" sz="quarter" idx="11"/>
          </p:nvPr>
        </p:nvSpPr>
        <p:spPr/>
        <p:txBody>
          <a:bodyPr/>
          <a:lstStyle/>
          <a:p>
            <a:endParaRPr lang="id-ID"/>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Harapan Karyawan</a:t>
            </a:r>
            <a:endParaRPr lang="id-ID" dirty="0"/>
          </a:p>
        </p:txBody>
      </p:sp>
      <p:sp>
        <p:nvSpPr>
          <p:cNvPr id="3" name="Content Placeholder 2"/>
          <p:cNvSpPr>
            <a:spLocks noGrp="1"/>
          </p:cNvSpPr>
          <p:nvPr>
            <p:ph idx="1"/>
          </p:nvPr>
        </p:nvSpPr>
        <p:spPr/>
        <p:txBody>
          <a:bodyPr/>
          <a:lstStyle/>
          <a:p>
            <a:pPr marL="0" indent="0">
              <a:buNone/>
            </a:pPr>
            <a:r>
              <a:rPr lang="id-ID" dirty="0" smtClean="0"/>
              <a:t>Harapan karyawan adalah memiliki pekerjaan yang menantang dan memiliki upah yang layak sebagai imbalan atas upaya ekstra yang di lakukan. </a:t>
            </a:r>
            <a:endParaRPr lang="id-ID" dirty="0"/>
          </a:p>
        </p:txBody>
      </p:sp>
      <p:sp>
        <p:nvSpPr>
          <p:cNvPr id="4" name="Footer Placeholder 3"/>
          <p:cNvSpPr>
            <a:spLocks noGrp="1"/>
          </p:cNvSpPr>
          <p:nvPr>
            <p:ph type="ftr" sz="quarter" idx="11"/>
          </p:nvPr>
        </p:nvSpPr>
        <p:spPr/>
        <p:txBody>
          <a:bodyPr/>
          <a:lstStyle/>
          <a:p>
            <a:endParaRPr lang="id-ID"/>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582726"/>
          </a:xfrm>
        </p:spPr>
        <p:txBody>
          <a:bodyPr>
            <a:normAutofit fontScale="90000"/>
          </a:bodyPr>
          <a:lstStyle/>
          <a:p>
            <a:r>
              <a:rPr lang="id-ID" sz="3200" dirty="0" smtClean="0"/>
              <a:t>Harapan Karyawan m</a:t>
            </a:r>
            <a:r>
              <a:rPr lang="id-ID" sz="3600" dirty="0" smtClean="0"/>
              <a:t>enurut Yankelovich (dalam buku Lester R Bittel &amp; John W Newstrom) </a:t>
            </a:r>
            <a:endParaRPr lang="id-ID" sz="3600" dirty="0"/>
          </a:p>
        </p:txBody>
      </p:sp>
      <p:sp>
        <p:nvSpPr>
          <p:cNvPr id="3" name="Content Placeholder 2"/>
          <p:cNvSpPr>
            <a:spLocks noGrp="1"/>
          </p:cNvSpPr>
          <p:nvPr>
            <p:ph idx="1"/>
          </p:nvPr>
        </p:nvSpPr>
        <p:spPr>
          <a:xfrm>
            <a:off x="457200" y="2143116"/>
            <a:ext cx="7467600" cy="3983047"/>
          </a:xfrm>
        </p:spPr>
        <p:txBody>
          <a:bodyPr>
            <a:normAutofit fontScale="77500" lnSpcReduction="20000"/>
          </a:bodyPr>
          <a:lstStyle/>
          <a:p>
            <a:r>
              <a:rPr lang="id-ID" dirty="0" smtClean="0"/>
              <a:t>Sebagian besar  orang dapat memutuskan untuk bekerja keras atau hanya untuk mampir kerja saja. </a:t>
            </a:r>
          </a:p>
          <a:p>
            <a:r>
              <a:rPr lang="id-ID" dirty="0" smtClean="0"/>
              <a:t>Hanya satu diantara lima orang yang benar-benar berusaha untuk bekerja keras. </a:t>
            </a:r>
          </a:p>
          <a:p>
            <a:r>
              <a:rPr lang="id-ID" dirty="0" smtClean="0"/>
              <a:t>Pekerja beranggapan bahwa peningkatan output tidak akan menguntungkan bagi mereka. Yang mendapat untung adalah para konsumen, pemegang saham atau pihak managemen. </a:t>
            </a:r>
          </a:p>
          <a:p>
            <a:r>
              <a:rPr lang="id-ID" dirty="0" smtClean="0"/>
              <a:t>Namun semakin kebawah sebagian besar karyawan akan bekerja lebih giat dan lebih baik bila pekerjaan yang diakukan itu bearti bagi mereka dan betul-betul dihargai oleh atasannya</a:t>
            </a:r>
            <a:endParaRPr lang="id-ID" dirty="0"/>
          </a:p>
        </p:txBody>
      </p:sp>
      <p:sp>
        <p:nvSpPr>
          <p:cNvPr id="4" name="Footer Placeholder 3"/>
          <p:cNvSpPr>
            <a:spLocks noGrp="1"/>
          </p:cNvSpPr>
          <p:nvPr>
            <p:ph type="ftr" sz="quarter" idx="11"/>
          </p:nvPr>
        </p:nvSpPr>
        <p:spPr/>
        <p:txBody>
          <a:bodyPr/>
          <a:lstStyle/>
          <a:p>
            <a:endParaRPr lang="id-ID"/>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Penyelia dan Harapan Karyawan:</a:t>
            </a:r>
            <a:endParaRPr lang="id-ID" dirty="0"/>
          </a:p>
        </p:txBody>
      </p:sp>
      <p:sp>
        <p:nvSpPr>
          <p:cNvPr id="3" name="Content Placeholder 2"/>
          <p:cNvSpPr>
            <a:spLocks noGrp="1"/>
          </p:cNvSpPr>
          <p:nvPr>
            <p:ph idx="1"/>
          </p:nvPr>
        </p:nvSpPr>
        <p:spPr/>
        <p:txBody>
          <a:bodyPr>
            <a:normAutofit lnSpcReduction="10000"/>
          </a:bodyPr>
          <a:lstStyle/>
          <a:p>
            <a:pPr marL="550926" indent="-514350">
              <a:buAutoNum type="arabicPeriod"/>
            </a:pPr>
            <a:r>
              <a:rPr lang="id-ID" dirty="0" smtClean="0"/>
              <a:t>Penyelia dapat mengupayakan agar karyawan memiliki cukup pekerjaan untuk dilakukan. Khususnya jenis pekerjaan yang memerlukan inisiatif mereka.</a:t>
            </a:r>
          </a:p>
          <a:p>
            <a:pPr marL="550926" indent="-514350">
              <a:buAutoNum type="arabicPeriod"/>
            </a:pPr>
            <a:r>
              <a:rPr lang="id-ID" dirty="0" smtClean="0"/>
              <a:t>Penyelia dapat memenuhi janji pomosi atau melepaskan dari tugas-tugas yang membosankan bagi mereka yang berusaha mati-matian untuk bekerja dengan baik.    </a:t>
            </a:r>
          </a:p>
          <a:p>
            <a:endParaRPr lang="id-ID" dirty="0"/>
          </a:p>
        </p:txBody>
      </p:sp>
      <p:sp>
        <p:nvSpPr>
          <p:cNvPr id="4" name="Footer Placeholder 3"/>
          <p:cNvSpPr>
            <a:spLocks noGrp="1"/>
          </p:cNvSpPr>
          <p:nvPr>
            <p:ph type="ftr" sz="quarter" idx="11"/>
          </p:nvPr>
        </p:nvSpPr>
        <p:spPr/>
        <p:txBody>
          <a:bodyPr/>
          <a:lstStyle/>
          <a:p>
            <a:endParaRPr lang="id-ID"/>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Kwalitas Kehidupan Kerja</a:t>
            </a:r>
            <a:endParaRPr lang="id-ID" dirty="0"/>
          </a:p>
        </p:txBody>
      </p:sp>
      <p:sp>
        <p:nvSpPr>
          <p:cNvPr id="3" name="Content Placeholder 2"/>
          <p:cNvSpPr>
            <a:spLocks noGrp="1"/>
          </p:cNvSpPr>
          <p:nvPr>
            <p:ph idx="1"/>
          </p:nvPr>
        </p:nvSpPr>
        <p:spPr/>
        <p:txBody>
          <a:bodyPr>
            <a:normAutofit lnSpcReduction="10000"/>
          </a:bodyPr>
          <a:lstStyle/>
          <a:p>
            <a:pPr marL="0" indent="0">
              <a:buNone/>
            </a:pPr>
            <a:r>
              <a:rPr lang="id-ID" dirty="0" smtClean="0"/>
              <a:t> “ Sejauh mana penyelia harus bertanggung jawab terhadap karyawan yang kecewa?” </a:t>
            </a:r>
          </a:p>
          <a:p>
            <a:pPr marL="0" indent="0">
              <a:buNone/>
            </a:pPr>
            <a:r>
              <a:rPr lang="id-ID" dirty="0" smtClean="0"/>
              <a:t>yaitu sejauh karyawan yang biasanya harus puas dengan pekerjaannya mulai menunjukkan gejala ketidakpuasan. </a:t>
            </a:r>
          </a:p>
          <a:p>
            <a:pPr marL="0" indent="0">
              <a:buNone/>
            </a:pPr>
            <a:r>
              <a:rPr lang="id-ID" dirty="0" smtClean="0"/>
              <a:t>Salah seorang pengamat menyatakan bahwa pada saat muncul gejala “ketidak puasan” itu merupakan bukti terjadinya manajemen yang buruk.</a:t>
            </a:r>
          </a:p>
          <a:p>
            <a:endParaRPr lang="id-ID" dirty="0"/>
          </a:p>
        </p:txBody>
      </p:sp>
      <p:sp>
        <p:nvSpPr>
          <p:cNvPr id="4" name="Footer Placeholder 3"/>
          <p:cNvSpPr>
            <a:spLocks noGrp="1"/>
          </p:cNvSpPr>
          <p:nvPr>
            <p:ph type="ftr" sz="quarter" idx="11"/>
          </p:nvPr>
        </p:nvSpPr>
        <p:spPr/>
        <p:txBody>
          <a:bodyPr/>
          <a:lstStyle/>
          <a:p>
            <a:endParaRPr lang="id-ID"/>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439850"/>
          </a:xfrm>
        </p:spPr>
        <p:txBody>
          <a:bodyPr>
            <a:normAutofit fontScale="90000"/>
          </a:bodyPr>
          <a:lstStyle/>
          <a:p>
            <a:r>
              <a:rPr lang="id-ID" sz="3600" dirty="0" smtClean="0"/>
              <a:t>Yang dilakukan para penyelia untuk meningkatkan kualitas kehidupan kerja adalah:</a:t>
            </a:r>
            <a:br>
              <a:rPr lang="id-ID" sz="3600" dirty="0" smtClean="0"/>
            </a:br>
            <a:endParaRPr lang="id-ID" sz="3600" dirty="0"/>
          </a:p>
        </p:txBody>
      </p:sp>
      <p:sp>
        <p:nvSpPr>
          <p:cNvPr id="3" name="Content Placeholder 2"/>
          <p:cNvSpPr>
            <a:spLocks noGrp="1"/>
          </p:cNvSpPr>
          <p:nvPr>
            <p:ph idx="1"/>
          </p:nvPr>
        </p:nvSpPr>
        <p:spPr>
          <a:xfrm>
            <a:off x="457200" y="1785926"/>
            <a:ext cx="7467600" cy="4340237"/>
          </a:xfrm>
        </p:spPr>
        <p:txBody>
          <a:bodyPr>
            <a:normAutofit/>
          </a:bodyPr>
          <a:lstStyle/>
          <a:p>
            <a:pPr marL="550926" lvl="0" indent="-514350">
              <a:buAutoNum type="arabicPeriod"/>
            </a:pPr>
            <a:r>
              <a:rPr lang="en-US" dirty="0" err="1" smtClean="0"/>
              <a:t>Produktivitas</a:t>
            </a:r>
            <a:r>
              <a:rPr lang="en-US" dirty="0" smtClean="0"/>
              <a:t> </a:t>
            </a:r>
            <a:r>
              <a:rPr lang="en-US" dirty="0" err="1" smtClean="0"/>
              <a:t>meningkat</a:t>
            </a:r>
            <a:endParaRPr lang="id-ID" dirty="0" smtClean="0"/>
          </a:p>
          <a:p>
            <a:pPr marL="550926" lvl="0" indent="-514350">
              <a:buAutoNum type="arabicPeriod"/>
            </a:pPr>
            <a:r>
              <a:rPr lang="id-ID" dirty="0" smtClean="0"/>
              <a:t>Keterlibatan yang lebih besar dalam pengambilan keputusan ditingkat bawah. </a:t>
            </a:r>
          </a:p>
          <a:p>
            <a:endParaRPr lang="id-ID" dirty="0"/>
          </a:p>
        </p:txBody>
      </p:sp>
      <p:sp>
        <p:nvSpPr>
          <p:cNvPr id="4" name="Footer Placeholder 3"/>
          <p:cNvSpPr>
            <a:spLocks noGrp="1"/>
          </p:cNvSpPr>
          <p:nvPr>
            <p:ph type="ftr" sz="quarter" idx="11"/>
          </p:nvPr>
        </p:nvSpPr>
        <p:spPr/>
        <p:txBody>
          <a:bodyPr/>
          <a:lstStyle/>
          <a:p>
            <a:endParaRPr lang="id-ID"/>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1. </a:t>
            </a:r>
            <a:r>
              <a:rPr lang="en-US" dirty="0" err="1" smtClean="0"/>
              <a:t>Produktivitas</a:t>
            </a:r>
            <a:r>
              <a:rPr lang="en-US" dirty="0" smtClean="0"/>
              <a:t> </a:t>
            </a:r>
            <a:r>
              <a:rPr lang="en-US" dirty="0" err="1" smtClean="0"/>
              <a:t>meningkat</a:t>
            </a:r>
            <a:r>
              <a:rPr lang="en-US" dirty="0" smtClean="0"/>
              <a:t> </a:t>
            </a:r>
            <a:endParaRPr lang="id-ID" dirty="0"/>
          </a:p>
        </p:txBody>
      </p:sp>
      <p:sp>
        <p:nvSpPr>
          <p:cNvPr id="3" name="Content Placeholder 2"/>
          <p:cNvSpPr>
            <a:spLocks noGrp="1"/>
          </p:cNvSpPr>
          <p:nvPr>
            <p:ph idx="1"/>
          </p:nvPr>
        </p:nvSpPr>
        <p:spPr/>
        <p:txBody>
          <a:bodyPr>
            <a:normAutofit fontScale="92500"/>
          </a:bodyPr>
          <a:lstStyle/>
          <a:p>
            <a:pPr marL="0" lvl="0" indent="0">
              <a:buNone/>
            </a:pPr>
            <a:r>
              <a:rPr lang="en-US" dirty="0" err="1" smtClean="0"/>
              <a:t>yaitu</a:t>
            </a:r>
            <a:r>
              <a:rPr lang="en-US" dirty="0" smtClean="0"/>
              <a:t> </a:t>
            </a:r>
            <a:r>
              <a:rPr lang="en-US" dirty="0" err="1" smtClean="0"/>
              <a:t>bertambahnya</a:t>
            </a:r>
            <a:r>
              <a:rPr lang="en-US" dirty="0" smtClean="0"/>
              <a:t> </a:t>
            </a:r>
            <a:r>
              <a:rPr lang="en-US" dirty="0" err="1" smtClean="0"/>
              <a:t>keluaran</a:t>
            </a:r>
            <a:r>
              <a:rPr lang="en-US" dirty="0" smtClean="0"/>
              <a:t> </a:t>
            </a:r>
            <a:r>
              <a:rPr lang="en-US" dirty="0" err="1" smtClean="0"/>
              <a:t>dari</a:t>
            </a:r>
            <a:r>
              <a:rPr lang="en-US" dirty="0" smtClean="0"/>
              <a:t> </a:t>
            </a:r>
            <a:r>
              <a:rPr lang="en-US" dirty="0" err="1" smtClean="0"/>
              <a:t>masukan</a:t>
            </a:r>
            <a:r>
              <a:rPr lang="en-US" dirty="0" smtClean="0"/>
              <a:t> </a:t>
            </a:r>
            <a:r>
              <a:rPr lang="en-US" dirty="0" err="1" smtClean="0"/>
              <a:t>tanaga</a:t>
            </a:r>
            <a:r>
              <a:rPr lang="en-US" dirty="0" smtClean="0"/>
              <a:t> </a:t>
            </a:r>
            <a:r>
              <a:rPr lang="en-US" dirty="0" err="1" smtClean="0"/>
              <a:t>kerja</a:t>
            </a:r>
            <a:r>
              <a:rPr lang="en-US" dirty="0" smtClean="0"/>
              <a:t>, </a:t>
            </a:r>
            <a:r>
              <a:rPr lang="en-US" dirty="0" err="1" smtClean="0"/>
              <a:t>bahan</a:t>
            </a:r>
            <a:r>
              <a:rPr lang="en-US" dirty="0" smtClean="0"/>
              <a:t>, </a:t>
            </a:r>
            <a:r>
              <a:rPr lang="en-US" dirty="0" err="1" smtClean="0"/>
              <a:t>peralatan</a:t>
            </a:r>
            <a:r>
              <a:rPr lang="en-US" dirty="0" smtClean="0"/>
              <a:t> </a:t>
            </a:r>
            <a:r>
              <a:rPr lang="en-US" dirty="0" err="1" smtClean="0"/>
              <a:t>dan</a:t>
            </a:r>
            <a:r>
              <a:rPr lang="en-US" dirty="0" smtClean="0"/>
              <a:t> </a:t>
            </a:r>
            <a:r>
              <a:rPr lang="en-US" dirty="0" err="1" smtClean="0"/>
              <a:t>dana</a:t>
            </a:r>
            <a:r>
              <a:rPr lang="en-US" dirty="0" smtClean="0"/>
              <a:t> yang </a:t>
            </a:r>
            <a:r>
              <a:rPr lang="en-US" dirty="0" err="1" smtClean="0"/>
              <a:t>ada</a:t>
            </a:r>
            <a:r>
              <a:rPr lang="en-US" dirty="0" smtClean="0"/>
              <a:t> </a:t>
            </a:r>
            <a:r>
              <a:rPr lang="en-US" dirty="0" err="1" smtClean="0"/>
              <a:t>masih</a:t>
            </a:r>
            <a:r>
              <a:rPr lang="en-US" dirty="0" smtClean="0"/>
              <a:t> </a:t>
            </a:r>
            <a:r>
              <a:rPr lang="en-US" dirty="0" err="1" smtClean="0"/>
              <a:t>terus</a:t>
            </a:r>
            <a:r>
              <a:rPr lang="en-US" dirty="0" smtClean="0"/>
              <a:t> </a:t>
            </a:r>
            <a:r>
              <a:rPr lang="en-US" dirty="0" err="1" smtClean="0"/>
              <a:t>menjadi</a:t>
            </a:r>
            <a:r>
              <a:rPr lang="en-US" dirty="0" smtClean="0"/>
              <a:t> </a:t>
            </a:r>
            <a:r>
              <a:rPr lang="en-US" dirty="0" err="1" smtClean="0"/>
              <a:t>landasan</a:t>
            </a:r>
            <a:r>
              <a:rPr lang="en-US" dirty="0" smtClean="0"/>
              <a:t> </a:t>
            </a:r>
            <a:r>
              <a:rPr lang="en-US" dirty="0" err="1" smtClean="0"/>
              <a:t>bagi</a:t>
            </a:r>
            <a:r>
              <a:rPr lang="en-US" dirty="0" smtClean="0"/>
              <a:t> </a:t>
            </a:r>
            <a:r>
              <a:rPr lang="en-US" dirty="0" err="1" smtClean="0"/>
              <a:t>kehidupan</a:t>
            </a:r>
            <a:r>
              <a:rPr lang="en-US" dirty="0" smtClean="0"/>
              <a:t> </a:t>
            </a:r>
            <a:r>
              <a:rPr lang="en-US" dirty="0" err="1" smtClean="0"/>
              <a:t>kerja</a:t>
            </a:r>
            <a:r>
              <a:rPr lang="en-US" dirty="0" smtClean="0"/>
              <a:t> yang </a:t>
            </a:r>
            <a:r>
              <a:rPr lang="en-US" dirty="0" err="1" smtClean="0"/>
              <a:t>lebih</a:t>
            </a:r>
            <a:r>
              <a:rPr lang="en-US" dirty="0" smtClean="0"/>
              <a:t> </a:t>
            </a:r>
            <a:r>
              <a:rPr lang="en-US" dirty="0" err="1" smtClean="0"/>
              <a:t>baik</a:t>
            </a:r>
            <a:r>
              <a:rPr lang="en-US" dirty="0" smtClean="0"/>
              <a:t>. </a:t>
            </a:r>
            <a:endParaRPr lang="id-ID" dirty="0" smtClean="0"/>
          </a:p>
          <a:p>
            <a:pPr marL="0" lvl="0" indent="0">
              <a:buNone/>
            </a:pPr>
            <a:r>
              <a:rPr lang="en-US" dirty="0" err="1" smtClean="0"/>
              <a:t>Produktivitas</a:t>
            </a:r>
            <a:r>
              <a:rPr lang="en-US" dirty="0" smtClean="0"/>
              <a:t> yang </a:t>
            </a:r>
            <a:r>
              <a:rPr lang="en-US" dirty="0" err="1" smtClean="0"/>
              <a:t>lebih</a:t>
            </a:r>
            <a:r>
              <a:rPr lang="en-US" dirty="0" smtClean="0"/>
              <a:t> </a:t>
            </a:r>
            <a:r>
              <a:rPr lang="en-US" dirty="0" err="1" smtClean="0"/>
              <a:t>tinggi</a:t>
            </a:r>
            <a:r>
              <a:rPr lang="en-US" dirty="0" smtClean="0"/>
              <a:t> </a:t>
            </a:r>
            <a:r>
              <a:rPr lang="en-US" dirty="0" err="1" smtClean="0"/>
              <a:t>memerlukan</a:t>
            </a:r>
            <a:r>
              <a:rPr lang="en-US" dirty="0" smtClean="0"/>
              <a:t> </a:t>
            </a:r>
            <a:r>
              <a:rPr lang="en-US" dirty="0" err="1" smtClean="0"/>
              <a:t>peralatan</a:t>
            </a:r>
            <a:r>
              <a:rPr lang="en-US" dirty="0" smtClean="0"/>
              <a:t> yang </a:t>
            </a:r>
            <a:r>
              <a:rPr lang="en-US" dirty="0" err="1" smtClean="0"/>
              <a:t>menjadikan</a:t>
            </a:r>
            <a:r>
              <a:rPr lang="en-US" dirty="0" smtClean="0"/>
              <a:t> </a:t>
            </a:r>
            <a:r>
              <a:rPr lang="en-US" dirty="0" err="1" smtClean="0"/>
              <a:t>pekerjaan</a:t>
            </a:r>
            <a:r>
              <a:rPr lang="en-US" dirty="0" smtClean="0"/>
              <a:t> </a:t>
            </a:r>
            <a:r>
              <a:rPr lang="en-US" dirty="0" err="1" smtClean="0"/>
              <a:t>lebih</a:t>
            </a:r>
            <a:r>
              <a:rPr lang="en-US" dirty="0" smtClean="0"/>
              <a:t> </a:t>
            </a:r>
            <a:r>
              <a:rPr lang="en-US" dirty="0" err="1" smtClean="0"/>
              <a:t>mudah</a:t>
            </a:r>
            <a:r>
              <a:rPr lang="en-US" dirty="0" smtClean="0"/>
              <a:t> </a:t>
            </a:r>
            <a:r>
              <a:rPr lang="en-US" dirty="0" err="1" smtClean="0"/>
              <a:t>diselesaikan</a:t>
            </a:r>
            <a:r>
              <a:rPr lang="en-US" dirty="0" smtClean="0"/>
              <a:t>, </a:t>
            </a:r>
            <a:r>
              <a:rPr lang="en-US" dirty="0" err="1" smtClean="0"/>
              <a:t>dan</a:t>
            </a:r>
            <a:r>
              <a:rPr lang="en-US" dirty="0" smtClean="0"/>
              <a:t> </a:t>
            </a:r>
            <a:r>
              <a:rPr lang="en-US" dirty="0" err="1" smtClean="0"/>
              <a:t>memerlukan</a:t>
            </a:r>
            <a:r>
              <a:rPr lang="en-US" dirty="0" smtClean="0"/>
              <a:t> </a:t>
            </a:r>
            <a:r>
              <a:rPr lang="en-US" dirty="0" err="1" smtClean="0"/>
              <a:t>waktu</a:t>
            </a:r>
            <a:r>
              <a:rPr lang="en-US" dirty="0" smtClean="0"/>
              <a:t> </a:t>
            </a:r>
            <a:r>
              <a:rPr lang="en-US" dirty="0" err="1" smtClean="0"/>
              <a:t>bagi</a:t>
            </a:r>
            <a:r>
              <a:rPr lang="en-US" dirty="0" smtClean="0"/>
              <a:t> </a:t>
            </a:r>
            <a:r>
              <a:rPr lang="en-US" dirty="0" err="1" smtClean="0"/>
              <a:t>karyawan</a:t>
            </a:r>
            <a:r>
              <a:rPr lang="en-US" dirty="0" smtClean="0"/>
              <a:t> </a:t>
            </a:r>
            <a:r>
              <a:rPr lang="en-US" dirty="0" err="1" smtClean="0"/>
              <a:t>untuk</a:t>
            </a:r>
            <a:r>
              <a:rPr lang="en-US" dirty="0" smtClean="0"/>
              <a:t> </a:t>
            </a:r>
            <a:r>
              <a:rPr lang="en-US" dirty="0" err="1" smtClean="0"/>
              <a:t>menemukan</a:t>
            </a:r>
            <a:r>
              <a:rPr lang="en-US" dirty="0" smtClean="0"/>
              <a:t> </a:t>
            </a:r>
            <a:r>
              <a:rPr lang="en-US" dirty="0" err="1" smtClean="0"/>
              <a:t>cara</a:t>
            </a:r>
            <a:r>
              <a:rPr lang="en-US" dirty="0" smtClean="0"/>
              <a:t> </a:t>
            </a:r>
            <a:r>
              <a:rPr lang="en-US" dirty="0" err="1" smtClean="0"/>
              <a:t>terbaik</a:t>
            </a:r>
            <a:r>
              <a:rPr lang="en-US" dirty="0" smtClean="0"/>
              <a:t> </a:t>
            </a:r>
            <a:r>
              <a:rPr lang="en-US" dirty="0" err="1" smtClean="0"/>
              <a:t>menyesuaikan</a:t>
            </a:r>
            <a:r>
              <a:rPr lang="en-US" dirty="0" smtClean="0"/>
              <a:t> </a:t>
            </a:r>
            <a:r>
              <a:rPr lang="en-US" dirty="0" err="1" smtClean="0"/>
              <a:t>diri</a:t>
            </a:r>
            <a:r>
              <a:rPr lang="en-US" dirty="0" smtClean="0"/>
              <a:t> </a:t>
            </a:r>
            <a:r>
              <a:rPr lang="en-US" dirty="0" err="1" smtClean="0"/>
              <a:t>dengan</a:t>
            </a:r>
            <a:r>
              <a:rPr lang="en-US" dirty="0" smtClean="0"/>
              <a:t> </a:t>
            </a:r>
            <a:r>
              <a:rPr lang="en-US" dirty="0" err="1" smtClean="0"/>
              <a:t>tugas</a:t>
            </a:r>
            <a:r>
              <a:rPr lang="en-US" dirty="0" smtClean="0"/>
              <a:t> </a:t>
            </a:r>
            <a:r>
              <a:rPr lang="en-US" dirty="0" err="1" smtClean="0"/>
              <a:t>tersebut</a:t>
            </a:r>
            <a:r>
              <a:rPr lang="en-US" dirty="0" smtClean="0"/>
              <a:t>. </a:t>
            </a:r>
            <a:endParaRPr lang="id-ID" dirty="0" smtClean="0"/>
          </a:p>
          <a:p>
            <a:endParaRPr lang="id-ID" dirty="0"/>
          </a:p>
        </p:txBody>
      </p:sp>
      <p:sp>
        <p:nvSpPr>
          <p:cNvPr id="4" name="Footer Placeholder 3"/>
          <p:cNvSpPr>
            <a:spLocks noGrp="1"/>
          </p:cNvSpPr>
          <p:nvPr>
            <p:ph type="ftr" sz="quarter" idx="11"/>
          </p:nvPr>
        </p:nvSpPr>
        <p:spPr/>
        <p:txBody>
          <a:bodyPr/>
          <a:lstStyle/>
          <a:p>
            <a:endParaRPr lang="id-ID"/>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758138" cy="1143000"/>
          </a:xfrm>
        </p:spPr>
        <p:txBody>
          <a:bodyPr>
            <a:normAutofit fontScale="90000"/>
          </a:bodyPr>
          <a:lstStyle/>
          <a:p>
            <a:pPr marL="442913" indent="-442913"/>
            <a:r>
              <a:rPr lang="id-ID" sz="3600" dirty="0" smtClean="0"/>
              <a:t>2. Keterlibatan yang lebih besar dalam pengambilan keputusan ditingkat bawah </a:t>
            </a:r>
            <a:endParaRPr lang="id-ID" sz="3600" dirty="0"/>
          </a:p>
        </p:txBody>
      </p:sp>
      <p:sp>
        <p:nvSpPr>
          <p:cNvPr id="3" name="Content Placeholder 2"/>
          <p:cNvSpPr>
            <a:spLocks noGrp="1"/>
          </p:cNvSpPr>
          <p:nvPr>
            <p:ph idx="1"/>
          </p:nvPr>
        </p:nvSpPr>
        <p:spPr/>
        <p:txBody>
          <a:bodyPr>
            <a:normAutofit/>
          </a:bodyPr>
          <a:lstStyle/>
          <a:p>
            <a:pPr marL="0" indent="0">
              <a:buNone/>
            </a:pPr>
            <a:r>
              <a:rPr lang="id-ID" dirty="0" smtClean="0"/>
              <a:t>adalah sangat penting, para manajer jaman dulu meyakini hal yang sebaliknya. Mereka membagi-bagi pekerjaan kedalam bagian-bagian yang sekecil kecilnya dan semudah-mudahnya.</a:t>
            </a:r>
          </a:p>
          <a:p>
            <a:pPr marL="0" indent="0">
              <a:buNone/>
            </a:pPr>
            <a:r>
              <a:rPr lang="id-ID" dirty="0" smtClean="0"/>
              <a:t> Tujuannya adalah untuk menciptakan tugas-tugas yang sederhana.</a:t>
            </a:r>
            <a:endParaRPr lang="id-ID" dirty="0"/>
          </a:p>
        </p:txBody>
      </p:sp>
      <p:sp>
        <p:nvSpPr>
          <p:cNvPr id="4" name="Footer Placeholder 3"/>
          <p:cNvSpPr>
            <a:spLocks noGrp="1"/>
          </p:cNvSpPr>
          <p:nvPr>
            <p:ph type="ftr" sz="quarter" idx="11"/>
          </p:nvPr>
        </p:nvSpPr>
        <p:spPr/>
        <p:txBody>
          <a:bodyPr/>
          <a:lstStyle/>
          <a:p>
            <a:endParaRPr lang="id-ID"/>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7467600" cy="5411807"/>
          </a:xfrm>
        </p:spPr>
        <p:txBody>
          <a:bodyPr>
            <a:normAutofit/>
          </a:bodyPr>
          <a:lstStyle/>
          <a:p>
            <a:r>
              <a:rPr lang="id-ID" dirty="0" smtClean="0"/>
              <a:t>Mayoritas karyawan ingin bekerja lebih cepat walau pun tidak perlu lebih keras. Konsekuensinya mereka akan merespon kondisi – kondisi kerja yang sepenuhnya mempergunakan keterampilan tangan dan semangat mereka. Mereka suka bekerja dalam situasi yang memungkinkan setiap wanita dan laki-laki sama-sama dapat menunjukkan kontribusinya terhadap penyelesaian suatu produk atau jasa.</a:t>
            </a:r>
            <a:endParaRPr lang="id-ID" dirty="0"/>
          </a:p>
        </p:txBody>
      </p:sp>
      <p:sp>
        <p:nvSpPr>
          <p:cNvPr id="4" name="Footer Placeholder 3"/>
          <p:cNvSpPr>
            <a:spLocks noGrp="1"/>
          </p:cNvSpPr>
          <p:nvPr>
            <p:ph type="ftr" sz="quarter" idx="11"/>
          </p:nvPr>
        </p:nvSpPr>
        <p:spPr/>
        <p:txBody>
          <a:bodyPr/>
          <a:lstStyle/>
          <a:p>
            <a:endParaRPr lang="id-ID"/>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7467600" cy="5483245"/>
          </a:xfrm>
        </p:spPr>
        <p:txBody>
          <a:bodyPr/>
          <a:lstStyle/>
          <a:p>
            <a:r>
              <a:rPr lang="id-ID" dirty="0" smtClean="0"/>
              <a:t>Bagi sebagian besar orang kualitas kehidupan kerja yang bertambah baik itu hanya berarti bahwa waktu mereka yang dihabiskan untuk bekerja tidak akan terbuang percuma. </a:t>
            </a:r>
          </a:p>
          <a:p>
            <a:r>
              <a:rPr lang="id-ID" dirty="0" smtClean="0"/>
              <a:t>Mereka ingin merasakan bahwa, betapa pun kehidupan mereka menjadi lebih bermakna dengan bekerja bukan menganggur.</a:t>
            </a:r>
          </a:p>
          <a:p>
            <a:endParaRPr lang="id-ID" dirty="0"/>
          </a:p>
        </p:txBody>
      </p:sp>
      <p:sp>
        <p:nvSpPr>
          <p:cNvPr id="4" name="Footer Placeholder 3"/>
          <p:cNvSpPr>
            <a:spLocks noGrp="1"/>
          </p:cNvSpPr>
          <p:nvPr>
            <p:ph type="ftr" sz="quarter" idx="11"/>
          </p:nvPr>
        </p:nvSpPr>
        <p:spPr/>
        <p:txBody>
          <a:bodyPr/>
          <a:lstStyle/>
          <a:p>
            <a:endParaRPr lang="id-ID"/>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15328" cy="1143000"/>
          </a:xfrm>
        </p:spPr>
        <p:txBody>
          <a:bodyPr>
            <a:normAutofit fontScale="90000"/>
          </a:bodyPr>
          <a:lstStyle/>
          <a:p>
            <a:r>
              <a:rPr lang="id-ID" sz="3200" dirty="0" smtClean="0"/>
              <a:t>Beberapa pendekatan dasar dapat meningkatkan kepuasan kerja dikalangan karyawan secara umum:</a:t>
            </a:r>
            <a:endParaRPr lang="id-ID" sz="3200" dirty="0"/>
          </a:p>
        </p:txBody>
      </p:sp>
      <p:sp>
        <p:nvSpPr>
          <p:cNvPr id="3" name="Content Placeholder 2"/>
          <p:cNvSpPr>
            <a:spLocks noGrp="1"/>
          </p:cNvSpPr>
          <p:nvPr>
            <p:ph idx="1"/>
          </p:nvPr>
        </p:nvSpPr>
        <p:spPr/>
        <p:txBody>
          <a:bodyPr>
            <a:normAutofit fontScale="92500" lnSpcReduction="10000"/>
          </a:bodyPr>
          <a:lstStyle/>
          <a:p>
            <a:pPr marL="550926" lvl="0" indent="-514350">
              <a:buFont typeface="+mj-lt"/>
              <a:buAutoNum type="arabicPeriod"/>
            </a:pPr>
            <a:r>
              <a:rPr lang="en-US" dirty="0" err="1" smtClean="0"/>
              <a:t>Memberi</a:t>
            </a:r>
            <a:r>
              <a:rPr lang="en-US" dirty="0" smtClean="0"/>
              <a:t> </a:t>
            </a:r>
            <a:r>
              <a:rPr lang="en-US" dirty="0" err="1" smtClean="0"/>
              <a:t>peluang</a:t>
            </a:r>
            <a:r>
              <a:rPr lang="en-US" dirty="0" smtClean="0"/>
              <a:t> </a:t>
            </a:r>
            <a:r>
              <a:rPr lang="en-US" dirty="0" err="1" smtClean="0"/>
              <a:t>karyawan</a:t>
            </a:r>
            <a:r>
              <a:rPr lang="en-US" dirty="0" smtClean="0"/>
              <a:t> </a:t>
            </a:r>
            <a:r>
              <a:rPr lang="en-US" dirty="0" err="1" smtClean="0"/>
              <a:t>untuk</a:t>
            </a:r>
            <a:r>
              <a:rPr lang="en-US" dirty="0" smtClean="0"/>
              <a:t> </a:t>
            </a:r>
            <a:r>
              <a:rPr lang="en-US" dirty="0" err="1" smtClean="0"/>
              <a:t>melakukan</a:t>
            </a:r>
            <a:r>
              <a:rPr lang="en-US" dirty="0" smtClean="0"/>
              <a:t> </a:t>
            </a:r>
            <a:r>
              <a:rPr lang="en-US" dirty="0" err="1" smtClean="0"/>
              <a:t>umpan</a:t>
            </a:r>
            <a:r>
              <a:rPr lang="en-US" dirty="0" smtClean="0"/>
              <a:t> </a:t>
            </a:r>
            <a:r>
              <a:rPr lang="en-US" dirty="0" err="1" smtClean="0"/>
              <a:t>balik</a:t>
            </a:r>
            <a:r>
              <a:rPr lang="en-US" dirty="0" smtClean="0"/>
              <a:t> </a:t>
            </a:r>
            <a:r>
              <a:rPr lang="en-US" dirty="0" err="1" smtClean="0"/>
              <a:t>dari</a:t>
            </a:r>
            <a:r>
              <a:rPr lang="en-US" dirty="0" smtClean="0"/>
              <a:t> </a:t>
            </a:r>
            <a:r>
              <a:rPr lang="en-US" dirty="0" err="1" smtClean="0"/>
              <a:t>bawah</a:t>
            </a:r>
            <a:r>
              <a:rPr lang="en-US" dirty="0" smtClean="0"/>
              <a:t> </a:t>
            </a:r>
            <a:r>
              <a:rPr lang="en-US" dirty="0" err="1" smtClean="0"/>
              <a:t>ke</a:t>
            </a:r>
            <a:r>
              <a:rPr lang="en-US" dirty="0" smtClean="0"/>
              <a:t> </a:t>
            </a:r>
            <a:r>
              <a:rPr lang="en-US" dirty="0" err="1" smtClean="0"/>
              <a:t>atas</a:t>
            </a:r>
            <a:endParaRPr lang="id-ID" dirty="0" smtClean="0"/>
          </a:p>
          <a:p>
            <a:pPr marL="550926" lvl="0" indent="-514350">
              <a:buFont typeface="+mj-lt"/>
              <a:buAutoNum type="arabicPeriod"/>
            </a:pPr>
            <a:r>
              <a:rPr lang="id-ID" dirty="0" smtClean="0"/>
              <a:t>Lebih memandang fungsi-fungsi penyeliaan sebagai upaya untuk mempermudah ketimbang untuk mengerahkan.</a:t>
            </a:r>
          </a:p>
          <a:p>
            <a:pPr marL="550926" lvl="0" indent="-514350">
              <a:buFont typeface="+mj-lt"/>
              <a:buAutoNum type="arabicPeriod"/>
            </a:pPr>
            <a:r>
              <a:rPr lang="id-ID" dirty="0" smtClean="0"/>
              <a:t>Bertindak luwes kapan dan dimana pun.</a:t>
            </a:r>
          </a:p>
          <a:p>
            <a:pPr marL="550926" lvl="0" indent="-514350">
              <a:buFont typeface="+mj-lt"/>
              <a:buAutoNum type="arabicPeriod"/>
            </a:pPr>
            <a:r>
              <a:rPr lang="id-ID" dirty="0" smtClean="0"/>
              <a:t>Berusaha menjadi bagian dari keseluruhan organisasi </a:t>
            </a:r>
          </a:p>
          <a:p>
            <a:endParaRPr lang="id-ID" dirty="0"/>
          </a:p>
        </p:txBody>
      </p:sp>
      <p:sp>
        <p:nvSpPr>
          <p:cNvPr id="4" name="Footer Placeholder 3"/>
          <p:cNvSpPr>
            <a:spLocks noGrp="1"/>
          </p:cNvSpPr>
          <p:nvPr>
            <p:ph type="ftr" sz="quarter" idx="11"/>
          </p:nvPr>
        </p:nvSpPr>
        <p:spPr/>
        <p:txBody>
          <a:bodyPr/>
          <a:lstStyle/>
          <a:p>
            <a:endParaRPr lang="id-ID"/>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Top dan Middle Manajer berorientasi ke luar perusahaan </a:t>
            </a:r>
            <a:endParaRPr lang="id-ID" dirty="0"/>
          </a:p>
        </p:txBody>
      </p:sp>
      <p:sp>
        <p:nvSpPr>
          <p:cNvPr id="3" name="Content Placeholder 2"/>
          <p:cNvSpPr>
            <a:spLocks noGrp="1"/>
          </p:cNvSpPr>
          <p:nvPr>
            <p:ph idx="1"/>
          </p:nvPr>
        </p:nvSpPr>
        <p:spPr/>
        <p:txBody>
          <a:bodyPr>
            <a:normAutofit fontScale="77500" lnSpcReduction="20000"/>
          </a:bodyPr>
          <a:lstStyle/>
          <a:p>
            <a:pPr algn="just"/>
            <a:r>
              <a:rPr lang="id-ID" dirty="0" smtClean="0"/>
              <a:t>Manager-manager yang tingkatannya lebih tinggi cenderung berorientasi keluar, memperhatikan hal-hal seperti bagaimana keadaan persaingan, dapat tidaknya kreditor membayar tagihan, bagaimana kiranya ciri-ciri pemasok yang dapat diandalkan, dan bagaimana mengupayakan agar para pemegang saham puas. Memperhatikan kondisi ekonomi secara umum, peraturan-peraturan pemerintah yang sedang diusulkan dan opini publik. Memperhatikan masa depan perusahaan. Eksekutif dan sebagian besar manager menengah dibayar untuk memikirkan tentang apa yang akan terjadi dimasa mendatang.</a:t>
            </a:r>
          </a:p>
          <a:p>
            <a:endParaRPr lang="id-ID" dirty="0" smtClean="0"/>
          </a:p>
          <a:p>
            <a:endParaRPr lang="id-ID" dirty="0"/>
          </a:p>
        </p:txBody>
      </p:sp>
      <p:sp>
        <p:nvSpPr>
          <p:cNvPr id="4" name="Footer Placeholder 3"/>
          <p:cNvSpPr>
            <a:spLocks noGrp="1"/>
          </p:cNvSpPr>
          <p:nvPr>
            <p:ph type="ftr" sz="quarter" idx="11"/>
          </p:nvPr>
        </p:nvSpPr>
        <p:spPr/>
        <p:txBody>
          <a:bodyPr/>
          <a:lstStyle/>
          <a:p>
            <a:endParaRPr lang="id-ID"/>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329510" cy="1797040"/>
          </a:xfrm>
        </p:spPr>
        <p:txBody>
          <a:bodyPr>
            <a:noAutofit/>
          </a:bodyPr>
          <a:lstStyle/>
          <a:p>
            <a:pPr lvl="0"/>
            <a:r>
              <a:rPr lang="id-ID" sz="4000" dirty="0" smtClean="0"/>
              <a:t>1. </a:t>
            </a:r>
            <a:r>
              <a:rPr lang="en-US" sz="4000" dirty="0" err="1" smtClean="0"/>
              <a:t>Memberi</a:t>
            </a:r>
            <a:r>
              <a:rPr lang="en-US" sz="4000" dirty="0" smtClean="0"/>
              <a:t> </a:t>
            </a:r>
            <a:r>
              <a:rPr lang="en-US" sz="4000" dirty="0" err="1" smtClean="0"/>
              <a:t>peluang</a:t>
            </a:r>
            <a:r>
              <a:rPr lang="en-US" sz="4000" dirty="0" smtClean="0"/>
              <a:t> </a:t>
            </a:r>
            <a:r>
              <a:rPr lang="id-ID" sz="4000" dirty="0" smtClean="0"/>
              <a:t>Kepada </a:t>
            </a:r>
            <a:r>
              <a:rPr lang="en-US" sz="4000" dirty="0" err="1" smtClean="0"/>
              <a:t>karyawan</a:t>
            </a:r>
            <a:r>
              <a:rPr lang="en-US" sz="4000" dirty="0" smtClean="0"/>
              <a:t> </a:t>
            </a:r>
            <a:r>
              <a:rPr lang="en-US" sz="4000" dirty="0" err="1" smtClean="0"/>
              <a:t>untuk</a:t>
            </a:r>
            <a:r>
              <a:rPr lang="en-US" sz="4000" dirty="0" smtClean="0"/>
              <a:t> </a:t>
            </a:r>
            <a:r>
              <a:rPr lang="en-US" sz="4000" dirty="0" err="1" smtClean="0"/>
              <a:t>melakukan</a:t>
            </a:r>
            <a:r>
              <a:rPr lang="en-US" sz="4000" dirty="0" smtClean="0"/>
              <a:t> </a:t>
            </a:r>
            <a:r>
              <a:rPr lang="en-US" sz="4000" dirty="0" err="1" smtClean="0"/>
              <a:t>umpan</a:t>
            </a:r>
            <a:r>
              <a:rPr lang="en-US" sz="4000" dirty="0" smtClean="0"/>
              <a:t> </a:t>
            </a:r>
            <a:r>
              <a:rPr lang="en-US" sz="4000" dirty="0" err="1" smtClean="0"/>
              <a:t>balik</a:t>
            </a:r>
            <a:r>
              <a:rPr lang="en-US" sz="4000" dirty="0" smtClean="0"/>
              <a:t> </a:t>
            </a:r>
            <a:r>
              <a:rPr lang="en-US" sz="4000" dirty="0" err="1" smtClean="0"/>
              <a:t>dari</a:t>
            </a:r>
            <a:r>
              <a:rPr lang="en-US" sz="4000" dirty="0" smtClean="0"/>
              <a:t> </a:t>
            </a:r>
            <a:r>
              <a:rPr lang="en-US" sz="4000" dirty="0" err="1" smtClean="0"/>
              <a:t>bawah</a:t>
            </a:r>
            <a:r>
              <a:rPr lang="en-US" sz="4000" dirty="0" smtClean="0"/>
              <a:t> </a:t>
            </a:r>
            <a:r>
              <a:rPr lang="en-US" sz="4000" dirty="0" err="1" smtClean="0"/>
              <a:t>ke</a:t>
            </a:r>
            <a:r>
              <a:rPr lang="en-US" sz="4000" dirty="0" smtClean="0"/>
              <a:t> </a:t>
            </a:r>
            <a:r>
              <a:rPr lang="en-US" sz="4000" dirty="0" err="1" smtClean="0"/>
              <a:t>atas</a:t>
            </a:r>
            <a:endParaRPr lang="id-ID" sz="4000" dirty="0"/>
          </a:p>
        </p:txBody>
      </p:sp>
      <p:sp>
        <p:nvSpPr>
          <p:cNvPr id="3" name="Content Placeholder 2"/>
          <p:cNvSpPr>
            <a:spLocks noGrp="1"/>
          </p:cNvSpPr>
          <p:nvPr>
            <p:ph idx="1"/>
          </p:nvPr>
        </p:nvSpPr>
        <p:spPr>
          <a:xfrm>
            <a:off x="457200" y="2571744"/>
            <a:ext cx="7467600" cy="3554419"/>
          </a:xfrm>
        </p:spPr>
        <p:txBody>
          <a:bodyPr/>
          <a:lstStyle/>
          <a:p>
            <a:r>
              <a:rPr lang="id-ID" dirty="0" smtClean="0"/>
              <a:t>Hal ini merupakan cara untuk mengetahui apa yang diharapkan setiap bawahan kepada atasan dan pekerjaannya. </a:t>
            </a:r>
            <a:endParaRPr lang="id-ID" dirty="0"/>
          </a:p>
        </p:txBody>
      </p:sp>
      <p:sp>
        <p:nvSpPr>
          <p:cNvPr id="4" name="Footer Placeholder 3"/>
          <p:cNvSpPr>
            <a:spLocks noGrp="1"/>
          </p:cNvSpPr>
          <p:nvPr>
            <p:ph type="ftr" sz="quarter" idx="11"/>
          </p:nvPr>
        </p:nvSpPr>
        <p:spPr/>
        <p:txBody>
          <a:bodyPr/>
          <a:lstStyle/>
          <a:p>
            <a:endParaRPr lang="id-ID"/>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15328" cy="2297106"/>
          </a:xfrm>
        </p:spPr>
        <p:txBody>
          <a:bodyPr>
            <a:normAutofit fontScale="90000"/>
          </a:bodyPr>
          <a:lstStyle/>
          <a:p>
            <a:pPr marL="539750" lvl="0" indent="-539750"/>
            <a:r>
              <a:rPr lang="id-ID" dirty="0" smtClean="0"/>
              <a:t>2. </a:t>
            </a:r>
            <a:r>
              <a:rPr lang="id-ID" sz="4000" dirty="0" smtClean="0"/>
              <a:t>Lebih memandang fungsi-fungsi penyeliaan sebagai upaya untuk mempermudah ketimbang untuk mengerahkan.</a:t>
            </a:r>
            <a:endParaRPr lang="id-ID" sz="4000" dirty="0"/>
          </a:p>
        </p:txBody>
      </p:sp>
      <p:sp>
        <p:nvSpPr>
          <p:cNvPr id="3" name="Content Placeholder 2"/>
          <p:cNvSpPr>
            <a:spLocks noGrp="1"/>
          </p:cNvSpPr>
          <p:nvPr>
            <p:ph idx="1"/>
          </p:nvPr>
        </p:nvSpPr>
        <p:spPr>
          <a:xfrm>
            <a:off x="457200" y="2786058"/>
            <a:ext cx="7972452" cy="3340105"/>
          </a:xfrm>
        </p:spPr>
        <p:txBody>
          <a:bodyPr>
            <a:normAutofit fontScale="62500" lnSpcReduction="20000"/>
          </a:bodyPr>
          <a:lstStyle/>
          <a:p>
            <a:pPr marL="0" indent="0">
              <a:buNone/>
            </a:pPr>
            <a:r>
              <a:rPr lang="id-ID" sz="4100" dirty="0" smtClean="0"/>
              <a:t>Kadang kala seorang penyelia enggan untuk mengarahkan suatu pekerjaan dari yang besar sampai yang terkecil dan kadang pula seorang karyawan tidak pula mengerti dari yang kecil hingga yang terbesar, sehingga seorang penyelia perlu membuat informasi tentang  jenis jenis pekerjaan dan peralatan yang dibutuhkan untuk diselesaikan oleh para karyawan. Bantuan fisik dan mental bila mana diperlukan atau diminta dapat mendorong karyawan untuk meningkatkan disiplin.</a:t>
            </a:r>
          </a:p>
          <a:p>
            <a:endParaRPr lang="id-ID" dirty="0"/>
          </a:p>
        </p:txBody>
      </p:sp>
      <p:sp>
        <p:nvSpPr>
          <p:cNvPr id="4" name="Footer Placeholder 3"/>
          <p:cNvSpPr>
            <a:spLocks noGrp="1"/>
          </p:cNvSpPr>
          <p:nvPr>
            <p:ph type="ftr" sz="quarter" idx="11"/>
          </p:nvPr>
        </p:nvSpPr>
        <p:spPr/>
        <p:txBody>
          <a:bodyPr/>
          <a:lstStyle/>
          <a:p>
            <a:endParaRPr lang="id-ID"/>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39750" lvl="0" indent="-539750"/>
            <a:r>
              <a:rPr lang="id-ID" dirty="0" smtClean="0"/>
              <a:t>3. Bertindak luwes kapan dan dimana pun.</a:t>
            </a:r>
            <a:endParaRPr lang="id-ID" dirty="0"/>
          </a:p>
        </p:txBody>
      </p:sp>
      <p:sp>
        <p:nvSpPr>
          <p:cNvPr id="3" name="Content Placeholder 2"/>
          <p:cNvSpPr>
            <a:spLocks noGrp="1"/>
          </p:cNvSpPr>
          <p:nvPr>
            <p:ph idx="1"/>
          </p:nvPr>
        </p:nvSpPr>
        <p:spPr/>
        <p:txBody>
          <a:bodyPr>
            <a:normAutofit lnSpcReduction="10000"/>
          </a:bodyPr>
          <a:lstStyle/>
          <a:p>
            <a:r>
              <a:rPr lang="id-ID" dirty="0" smtClean="0"/>
              <a:t>Seorang penyelia yang mempunyai kepribadian yang kaku akan menghambat kerja sama antara penyelia dan karyawan. Penyelia dengan segala aturan aturan yang tidak dapat ditawar akan membuat karyawan bosan dan terkungkung. Usahan jangan memberikan instruksi dengan “ancaman” ataupun “harus dilaksanakan”.</a:t>
            </a:r>
          </a:p>
          <a:p>
            <a:endParaRPr lang="id-ID" dirty="0"/>
          </a:p>
        </p:txBody>
      </p:sp>
      <p:sp>
        <p:nvSpPr>
          <p:cNvPr id="4" name="Footer Placeholder 3"/>
          <p:cNvSpPr>
            <a:spLocks noGrp="1"/>
          </p:cNvSpPr>
          <p:nvPr>
            <p:ph type="ftr" sz="quarter" idx="11"/>
          </p:nvPr>
        </p:nvSpPr>
        <p:spPr/>
        <p:txBody>
          <a:bodyPr/>
          <a:lstStyle/>
          <a:p>
            <a:endParaRPr lang="id-ID"/>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id-ID" dirty="0" smtClean="0"/>
              <a:t>4. Berusaha menjadi bagian dari keseluruhan organisasi</a:t>
            </a:r>
            <a:endParaRPr lang="id-ID" dirty="0"/>
          </a:p>
        </p:txBody>
      </p:sp>
      <p:sp>
        <p:nvSpPr>
          <p:cNvPr id="3" name="Content Placeholder 2"/>
          <p:cNvSpPr>
            <a:spLocks noGrp="1"/>
          </p:cNvSpPr>
          <p:nvPr>
            <p:ph idx="1"/>
          </p:nvPr>
        </p:nvSpPr>
        <p:spPr/>
        <p:txBody>
          <a:bodyPr/>
          <a:lstStyle/>
          <a:p>
            <a:r>
              <a:rPr lang="id-ID" dirty="0" smtClean="0"/>
              <a:t>Kenali para tingkatan manajer sejauh mungkin, pelajari segala kebijakan dan peraturan yang telah dibuat, pertimbangkan biaya, hasil produksi, dan mutu, jika penyelia memiliki seluruh bagian dari tingkat manajerial maka untuk tingkat operasional para penyelia dapat menengahi karyawan.   </a:t>
            </a:r>
          </a:p>
        </p:txBody>
      </p:sp>
      <p:sp>
        <p:nvSpPr>
          <p:cNvPr id="4" name="Footer Placeholder 3"/>
          <p:cNvSpPr>
            <a:spLocks noGrp="1"/>
          </p:cNvSpPr>
          <p:nvPr>
            <p:ph type="ftr" sz="quarter" idx="11"/>
          </p:nvPr>
        </p:nvSpPr>
        <p:spPr/>
        <p:txBody>
          <a:bodyPr/>
          <a:lstStyle/>
          <a:p>
            <a:endParaRPr lang="id-ID"/>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Kasus</a:t>
            </a:r>
            <a:br>
              <a:rPr lang="id-ID" dirty="0" smtClean="0"/>
            </a:br>
            <a:endParaRPr lang="id-ID" dirty="0"/>
          </a:p>
        </p:txBody>
      </p:sp>
      <p:sp>
        <p:nvSpPr>
          <p:cNvPr id="3" name="Content Placeholder 2"/>
          <p:cNvSpPr>
            <a:spLocks noGrp="1"/>
          </p:cNvSpPr>
          <p:nvPr>
            <p:ph idx="1"/>
          </p:nvPr>
        </p:nvSpPr>
        <p:spPr/>
        <p:txBody>
          <a:bodyPr>
            <a:normAutofit fontScale="77500" lnSpcReduction="20000"/>
          </a:bodyPr>
          <a:lstStyle/>
          <a:p>
            <a:pPr marL="0" indent="0">
              <a:buNone/>
            </a:pPr>
            <a:r>
              <a:rPr lang="id-ID" dirty="0" smtClean="0"/>
              <a:t>Tukang Anton bercerita dengan Tukang Budi kalau Mandor yang bernama Dodi adalah mandor yang selalu berdiri disampingnya untuk memperhatikan segala pekerjaannya sehingga Tukang Anton merasa tidak bisa bekerja sama sekali, apa yang Tukang Anton kerjakan adalah perintah dari Mandor Dodi</a:t>
            </a:r>
            <a:r>
              <a:rPr lang="id-ID" dirty="0" smtClean="0"/>
              <a:t>.</a:t>
            </a:r>
          </a:p>
          <a:p>
            <a:pPr marL="0" indent="0">
              <a:buNone/>
            </a:pPr>
            <a:r>
              <a:rPr lang="id-ID" dirty="0" smtClean="0"/>
              <a:t>Sedangkan </a:t>
            </a:r>
            <a:r>
              <a:rPr lang="id-ID" dirty="0" smtClean="0"/>
              <a:t>Tukang Budi mengatakan bahwa Mandornya yang bernama Jecko malah sebaliknya memberi instruksi hanya melalui Handphone, padahal Budi memerlukan pandangan apakah yang dia kerjakan sudah sesuai, karena jika sudah finishing maka akan lebih sulit lagi untuk diperbaiki. </a:t>
            </a:r>
            <a:endParaRPr lang="id-ID" smtClean="0"/>
          </a:p>
          <a:p>
            <a:pPr marL="0" indent="0">
              <a:buNone/>
            </a:pPr>
            <a:r>
              <a:rPr lang="id-ID" smtClean="0"/>
              <a:t>Mahasiswa </a:t>
            </a:r>
            <a:r>
              <a:rPr lang="id-ID" dirty="0" smtClean="0"/>
              <a:t>Universitas Jambi yang sedang mempelajari Manajemen Penyeliaan diharapkan bisa memberikan solusi yang terbaik dari kasus diatas.  </a:t>
            </a:r>
          </a:p>
          <a:p>
            <a:endParaRPr lang="id-ID" dirty="0"/>
          </a:p>
        </p:txBody>
      </p:sp>
      <p:sp>
        <p:nvSpPr>
          <p:cNvPr id="4" name="Footer Placeholder 3"/>
          <p:cNvSpPr>
            <a:spLocks noGrp="1"/>
          </p:cNvSpPr>
          <p:nvPr>
            <p:ph type="ftr" sz="quarter" idx="11"/>
          </p:nvPr>
        </p:nvSpPr>
        <p:spPr/>
        <p:txBody>
          <a:bodyPr/>
          <a:lstStyle/>
          <a:p>
            <a:endParaRPr lang="id-ID"/>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 Penyelia lebih berientasi kedalam Perusahaan.</a:t>
            </a:r>
            <a:endParaRPr lang="id-ID" dirty="0"/>
          </a:p>
        </p:txBody>
      </p:sp>
      <p:sp>
        <p:nvSpPr>
          <p:cNvPr id="3" name="Content Placeholder 2"/>
          <p:cNvSpPr>
            <a:spLocks noGrp="1"/>
          </p:cNvSpPr>
          <p:nvPr>
            <p:ph idx="1"/>
          </p:nvPr>
        </p:nvSpPr>
        <p:spPr/>
        <p:txBody>
          <a:bodyPr>
            <a:normAutofit fontScale="92500" lnSpcReduction="10000"/>
          </a:bodyPr>
          <a:lstStyle/>
          <a:p>
            <a:r>
              <a:rPr lang="id-ID" dirty="0" smtClean="0"/>
              <a:t>Berbeda dengan para eksekutif, para penyelia yang merupakan lower manager memiliki cakrawala waktu lebih pendek, 15 (lima belas) menit saja perlengkapan kerja terlambat datang dapat mengakibatkan pemborosan besar karena dapat mengakibatkan menganggurnya puluhan orang karyawan dalam waktu 15 (lima belas) menit. Oleh karena itu para penyelia harus selalu waspada terhadap timbulnya masalah dari waktu kewaktu. </a:t>
            </a:r>
          </a:p>
          <a:p>
            <a:endParaRPr lang="id-ID" dirty="0"/>
          </a:p>
        </p:txBody>
      </p:sp>
      <p:sp>
        <p:nvSpPr>
          <p:cNvPr id="4" name="Footer Placeholder 3"/>
          <p:cNvSpPr>
            <a:spLocks noGrp="1"/>
          </p:cNvSpPr>
          <p:nvPr>
            <p:ph type="ftr" sz="quarter" idx="11"/>
          </p:nvPr>
        </p:nvSpPr>
        <p:spPr/>
        <p:txBody>
          <a:bodyPr/>
          <a:lstStyle/>
          <a:p>
            <a:endParaRPr lang="id-ID"/>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“7” (Tujuh) Tekanan yang dihadapi Penyelia</a:t>
            </a:r>
            <a:endParaRPr lang="id-ID" dirty="0"/>
          </a:p>
        </p:txBody>
      </p:sp>
      <p:sp>
        <p:nvSpPr>
          <p:cNvPr id="3" name="Content Placeholder 2"/>
          <p:cNvSpPr>
            <a:spLocks noGrp="1"/>
          </p:cNvSpPr>
          <p:nvPr>
            <p:ph idx="1"/>
          </p:nvPr>
        </p:nvSpPr>
        <p:spPr/>
        <p:txBody>
          <a:bodyPr>
            <a:normAutofit fontScale="47500" lnSpcReduction="20000"/>
          </a:bodyPr>
          <a:lstStyle/>
          <a:p>
            <a:pPr>
              <a:buNone/>
            </a:pPr>
            <a:endParaRPr lang="id-ID" cap="all" dirty="0" smtClean="0"/>
          </a:p>
          <a:p>
            <a:pPr>
              <a:buNone/>
            </a:pPr>
            <a:endParaRPr lang="id-ID" cap="all" dirty="0" smtClean="0"/>
          </a:p>
          <a:p>
            <a:pPr>
              <a:buNone/>
            </a:pPr>
            <a:endParaRPr lang="id-ID" cap="all" dirty="0" smtClean="0"/>
          </a:p>
          <a:p>
            <a:pPr>
              <a:buNone/>
            </a:pPr>
            <a:endParaRPr lang="id-ID" cap="all" dirty="0" smtClean="0"/>
          </a:p>
          <a:p>
            <a:pPr>
              <a:buNone/>
            </a:pPr>
            <a:endParaRPr lang="id-ID" cap="all" dirty="0" smtClean="0"/>
          </a:p>
          <a:p>
            <a:pPr>
              <a:buNone/>
            </a:pPr>
            <a:endParaRPr lang="id-ID" cap="all" dirty="0" smtClean="0"/>
          </a:p>
          <a:p>
            <a:pPr>
              <a:buNone/>
            </a:pPr>
            <a:endParaRPr lang="id-ID" cap="all" dirty="0" smtClean="0"/>
          </a:p>
          <a:p>
            <a:pPr>
              <a:buNone/>
            </a:pPr>
            <a:endParaRPr lang="id-ID" cap="all" dirty="0" smtClean="0"/>
          </a:p>
          <a:p>
            <a:pPr>
              <a:buNone/>
            </a:pPr>
            <a:endParaRPr lang="id-ID" cap="all" dirty="0" smtClean="0"/>
          </a:p>
          <a:p>
            <a:pPr>
              <a:buNone/>
            </a:pPr>
            <a:endParaRPr lang="id-ID" cap="all" dirty="0" smtClean="0"/>
          </a:p>
          <a:p>
            <a:pPr>
              <a:buNone/>
            </a:pPr>
            <a:endParaRPr lang="id-ID" cap="all" dirty="0" smtClean="0"/>
          </a:p>
          <a:p>
            <a:pPr>
              <a:buNone/>
            </a:pPr>
            <a:endParaRPr lang="id-ID" cap="all" dirty="0" smtClean="0"/>
          </a:p>
          <a:p>
            <a:pPr>
              <a:buNone/>
            </a:pPr>
            <a:endParaRPr lang="id-ID" cap="all" dirty="0" smtClean="0"/>
          </a:p>
          <a:p>
            <a:pPr>
              <a:buNone/>
            </a:pPr>
            <a:endParaRPr lang="id-ID" cap="all" dirty="0" smtClean="0"/>
          </a:p>
          <a:p>
            <a:pPr>
              <a:buNone/>
            </a:pPr>
            <a:endParaRPr lang="id-ID" cap="all" dirty="0" smtClean="0"/>
          </a:p>
          <a:p>
            <a:pPr>
              <a:buNone/>
            </a:pPr>
            <a:endParaRPr lang="id-ID" cap="all" dirty="0" smtClean="0"/>
          </a:p>
          <a:p>
            <a:pPr>
              <a:buNone/>
            </a:pPr>
            <a:endParaRPr lang="id-ID" cap="all" dirty="0" smtClean="0"/>
          </a:p>
          <a:p>
            <a:pPr>
              <a:buNone/>
            </a:pPr>
            <a:endParaRPr lang="id-ID" cap="all" dirty="0" smtClean="0"/>
          </a:p>
          <a:p>
            <a:pPr>
              <a:buNone/>
            </a:pPr>
            <a:endParaRPr lang="id-ID" dirty="0" smtClean="0"/>
          </a:p>
          <a:p>
            <a:r>
              <a:rPr lang="id-ID" dirty="0" smtClean="0"/>
              <a:t/>
            </a:r>
            <a:br>
              <a:rPr lang="id-ID" dirty="0" smtClean="0"/>
            </a:br>
            <a:r>
              <a:rPr lang="id-ID" i="1" dirty="0" smtClean="0"/>
              <a:t>Gambar</a:t>
            </a:r>
            <a:r>
              <a:rPr lang="id-ID" i="1" cap="all" dirty="0" smtClean="0"/>
              <a:t> 2.1: </a:t>
            </a:r>
            <a:r>
              <a:rPr lang="id-ID" i="1" dirty="0" smtClean="0"/>
              <a:t>Tujuh Tekanan</a:t>
            </a:r>
            <a:r>
              <a:rPr lang="id-ID" i="1" cap="all" dirty="0" smtClean="0"/>
              <a:t> </a:t>
            </a:r>
            <a:r>
              <a:rPr lang="id-ID" i="1" dirty="0" smtClean="0"/>
              <a:t>yang dihadapi penyelia</a:t>
            </a:r>
            <a:endParaRPr lang="id-ID" dirty="0" smtClean="0"/>
          </a:p>
          <a:p>
            <a:endParaRPr lang="id-ID" dirty="0"/>
          </a:p>
        </p:txBody>
      </p:sp>
      <p:sp>
        <p:nvSpPr>
          <p:cNvPr id="5" name="Rectangle 4"/>
          <p:cNvSpPr/>
          <p:nvPr/>
        </p:nvSpPr>
        <p:spPr>
          <a:xfrm>
            <a:off x="2357422" y="1785926"/>
            <a:ext cx="4143404"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smtClean="0"/>
          </a:p>
          <a:p>
            <a:pPr algn="ctr"/>
            <a:r>
              <a:rPr lang="id-ID" dirty="0" smtClean="0"/>
              <a:t>Teknologi</a:t>
            </a:r>
          </a:p>
          <a:p>
            <a:pPr algn="ctr"/>
            <a:endParaRPr lang="id-ID" dirty="0"/>
          </a:p>
        </p:txBody>
      </p:sp>
      <p:sp>
        <p:nvSpPr>
          <p:cNvPr id="6" name="Rectangle 5"/>
          <p:cNvSpPr/>
          <p:nvPr/>
        </p:nvSpPr>
        <p:spPr>
          <a:xfrm>
            <a:off x="2357422" y="2214554"/>
            <a:ext cx="4143404"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kumimoji="0" lang="id-ID"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Hambatan hukum</a:t>
            </a:r>
            <a:endParaRPr kumimoji="0" lang="id-ID" sz="3200" b="0" i="0" u="none" strike="noStrike" cap="none" normalizeH="0" baseline="0" dirty="0" smtClean="0">
              <a:ln>
                <a:noFill/>
              </a:ln>
              <a:solidFill>
                <a:schemeClr val="tx1"/>
              </a:solidFill>
              <a:effectLst/>
              <a:latin typeface="Arial" pitchFamily="34" charset="0"/>
            </a:endParaRPr>
          </a:p>
          <a:p>
            <a:pPr algn="ctr"/>
            <a:endParaRPr lang="id-ID" dirty="0"/>
          </a:p>
        </p:txBody>
      </p:sp>
      <p:sp>
        <p:nvSpPr>
          <p:cNvPr id="9" name="Rectangle 8"/>
          <p:cNvSpPr/>
          <p:nvPr/>
        </p:nvSpPr>
        <p:spPr>
          <a:xfrm>
            <a:off x="2357422" y="2643182"/>
            <a:ext cx="4143404"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kumimoji="0" lang="id-ID"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Kebijakan dan Prosedur</a:t>
            </a:r>
            <a:endParaRPr kumimoji="0" lang="id-ID" sz="3200" b="0" i="0" u="none" strike="noStrike" cap="none" normalizeH="0" baseline="0" dirty="0" smtClean="0">
              <a:ln>
                <a:noFill/>
              </a:ln>
              <a:solidFill>
                <a:schemeClr val="tx1"/>
              </a:solidFill>
              <a:effectLst/>
              <a:latin typeface="Arial" pitchFamily="34" charset="0"/>
            </a:endParaRPr>
          </a:p>
        </p:txBody>
      </p:sp>
      <p:sp>
        <p:nvSpPr>
          <p:cNvPr id="11" name="Rectangle 10"/>
          <p:cNvSpPr/>
          <p:nvPr/>
        </p:nvSpPr>
        <p:spPr>
          <a:xfrm>
            <a:off x="2357422" y="3071810"/>
            <a:ext cx="4143404"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kumimoji="0" lang="id-ID"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Tekanan untuk mendapatkan keluaran, Mutu, dan pengendalian biaya</a:t>
            </a:r>
            <a:endParaRPr lang="id-ID" dirty="0"/>
          </a:p>
        </p:txBody>
      </p:sp>
      <p:sp>
        <p:nvSpPr>
          <p:cNvPr id="13" name="Rectangle 12"/>
          <p:cNvSpPr/>
          <p:nvPr/>
        </p:nvSpPr>
        <p:spPr>
          <a:xfrm>
            <a:off x="2357422" y="3643314"/>
            <a:ext cx="4143404" cy="5000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kumimoji="0" lang="id-ID"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Kompetisi mendapatkan sumber daya langka</a:t>
            </a:r>
            <a:endParaRPr lang="id-ID" dirty="0"/>
          </a:p>
        </p:txBody>
      </p:sp>
      <p:sp>
        <p:nvSpPr>
          <p:cNvPr id="15" name="Rectangle 14"/>
          <p:cNvSpPr/>
          <p:nvPr/>
        </p:nvSpPr>
        <p:spPr>
          <a:xfrm>
            <a:off x="2857488" y="4143380"/>
            <a:ext cx="3286148" cy="5000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kumimoji="0" lang="id-ID"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Informasi dan Kertas Kerja</a:t>
            </a:r>
            <a:endParaRPr kumimoji="0" lang="id-ID" sz="3200" b="0" i="0" u="none" strike="noStrike" cap="none" normalizeH="0" baseline="0" dirty="0" smtClean="0">
              <a:ln>
                <a:noFill/>
              </a:ln>
              <a:solidFill>
                <a:schemeClr val="tx1"/>
              </a:solidFill>
              <a:effectLst/>
              <a:latin typeface="Arial" pitchFamily="34" charset="0"/>
            </a:endParaRPr>
          </a:p>
          <a:p>
            <a:pPr algn="ctr"/>
            <a:endParaRPr lang="id-ID" dirty="0"/>
          </a:p>
        </p:txBody>
      </p:sp>
      <p:sp>
        <p:nvSpPr>
          <p:cNvPr id="17" name="Rectangle 16"/>
          <p:cNvSpPr/>
          <p:nvPr/>
        </p:nvSpPr>
        <p:spPr>
          <a:xfrm>
            <a:off x="3214678" y="4643446"/>
            <a:ext cx="2643206"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id-ID" dirty="0" smtClean="0">
                <a:latin typeface="Times New Roman" pitchFamily="18" charset="0"/>
                <a:ea typeface="Times New Roman" pitchFamily="18" charset="0"/>
                <a:cs typeface="Times New Roman" pitchFamily="18" charset="0"/>
              </a:rPr>
              <a:t>Harapan para Karyawan</a:t>
            </a:r>
            <a:endParaRPr lang="id-ID" sz="3200" dirty="0" smtClean="0">
              <a:latin typeface="Arial" pitchFamily="34" charset="0"/>
            </a:endParaRPr>
          </a:p>
        </p:txBody>
      </p:sp>
      <p:sp>
        <p:nvSpPr>
          <p:cNvPr id="19" name="Rectangle 18"/>
          <p:cNvSpPr/>
          <p:nvPr/>
        </p:nvSpPr>
        <p:spPr>
          <a:xfrm>
            <a:off x="3571868" y="5072074"/>
            <a:ext cx="1785950"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kumimoji="0" lang="id-ID"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lvl="0" algn="ctr"/>
            <a:r>
              <a:rPr kumimoji="0" lang="id-ID"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Penyelia</a:t>
            </a:r>
            <a:endParaRPr kumimoji="0" lang="id-ID" sz="3200" b="0" i="0" u="none" strike="noStrike" cap="none" normalizeH="0" baseline="0" dirty="0" smtClean="0">
              <a:ln>
                <a:noFill/>
              </a:ln>
              <a:solidFill>
                <a:schemeClr val="tx1"/>
              </a:solidFill>
              <a:effectLst/>
              <a:latin typeface="Arial" pitchFamily="34" charset="0"/>
            </a:endParaRPr>
          </a:p>
          <a:p>
            <a:pPr algn="ctr"/>
            <a:endParaRPr lang="id-ID"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id-ID" dirty="0" smtClean="0"/>
              <a:t>1. </a:t>
            </a:r>
            <a:r>
              <a:rPr lang="en-US" dirty="0" err="1" smtClean="0"/>
              <a:t>Teknologi</a:t>
            </a:r>
            <a:r>
              <a:rPr lang="id-ID" dirty="0" smtClean="0"/>
              <a:t/>
            </a:r>
            <a:br>
              <a:rPr lang="id-ID" dirty="0" smtClean="0"/>
            </a:br>
            <a:endParaRPr lang="id-ID" dirty="0"/>
          </a:p>
        </p:txBody>
      </p:sp>
      <p:sp>
        <p:nvSpPr>
          <p:cNvPr id="3" name="Content Placeholder 2"/>
          <p:cNvSpPr>
            <a:spLocks noGrp="1"/>
          </p:cNvSpPr>
          <p:nvPr>
            <p:ph idx="1"/>
          </p:nvPr>
        </p:nvSpPr>
        <p:spPr/>
        <p:txBody>
          <a:bodyPr/>
          <a:lstStyle/>
          <a:p>
            <a:r>
              <a:rPr lang="en-US" dirty="0" err="1" smtClean="0"/>
              <a:t>Teknologi</a:t>
            </a:r>
            <a:r>
              <a:rPr lang="en-US" dirty="0" smtClean="0"/>
              <a:t> yang </a:t>
            </a:r>
            <a:r>
              <a:rPr lang="en-US" dirty="0" err="1" smtClean="0"/>
              <a:t>tetap</a:t>
            </a:r>
            <a:r>
              <a:rPr lang="en-US" dirty="0" smtClean="0"/>
              <a:t> </a:t>
            </a:r>
            <a:r>
              <a:rPr lang="en-US" dirty="0" err="1" smtClean="0"/>
              <a:t>dan</a:t>
            </a:r>
            <a:r>
              <a:rPr lang="en-US" dirty="0" smtClean="0"/>
              <a:t> </a:t>
            </a:r>
            <a:r>
              <a:rPr lang="id-ID" dirty="0" smtClean="0"/>
              <a:t>teknologi </a:t>
            </a:r>
            <a:r>
              <a:rPr lang="en-US" dirty="0" smtClean="0"/>
              <a:t>yang </a:t>
            </a:r>
            <a:r>
              <a:rPr lang="en-US" dirty="0" err="1" smtClean="0"/>
              <a:t>berubah</a:t>
            </a:r>
            <a:r>
              <a:rPr lang="id-ID" dirty="0" smtClean="0"/>
              <a:t>, seperti proses dan peralatan, pengetahuan teknis dan cara melakukan berbagai hal disuatu perusahaan bagian atau organisasi.</a:t>
            </a:r>
          </a:p>
          <a:p>
            <a:endParaRPr lang="id-ID" dirty="0"/>
          </a:p>
        </p:txBody>
      </p:sp>
      <p:sp>
        <p:nvSpPr>
          <p:cNvPr id="4" name="Footer Placeholder 3"/>
          <p:cNvSpPr>
            <a:spLocks noGrp="1"/>
          </p:cNvSpPr>
          <p:nvPr>
            <p:ph type="ftr" sz="quarter" idx="11"/>
          </p:nvPr>
        </p:nvSpPr>
        <p:spPr/>
        <p:txBody>
          <a:bodyPr/>
          <a:lstStyle/>
          <a:p>
            <a:endParaRPr lang="id-ID"/>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id-ID" dirty="0" smtClean="0"/>
              <a:t>Hambatan Hukum</a:t>
            </a:r>
            <a:br>
              <a:rPr lang="id-ID" dirty="0" smtClean="0"/>
            </a:br>
            <a:endParaRPr lang="id-ID" dirty="0"/>
          </a:p>
        </p:txBody>
      </p:sp>
      <p:sp>
        <p:nvSpPr>
          <p:cNvPr id="3" name="Content Placeholder 2"/>
          <p:cNvSpPr>
            <a:spLocks noGrp="1"/>
          </p:cNvSpPr>
          <p:nvPr>
            <p:ph idx="1"/>
          </p:nvPr>
        </p:nvSpPr>
        <p:spPr/>
        <p:txBody>
          <a:bodyPr>
            <a:normAutofit/>
          </a:bodyPr>
          <a:lstStyle/>
          <a:p>
            <a:r>
              <a:rPr lang="id-ID" dirty="0" smtClean="0"/>
              <a:t>Hambatan Hukum merupakan pembatasan secara hukum, seperti ketentuan-ketentuan yang berkaitan dengan keselamatan, kesehatan dan hak untuk mendapatkan peluang yang sama, upah yang layak,keleluasaan pribadi, kebebasan dari diskriminasi dan kebebasan berserikat.   </a:t>
            </a:r>
          </a:p>
        </p:txBody>
      </p:sp>
      <p:sp>
        <p:nvSpPr>
          <p:cNvPr id="4" name="Footer Placeholder 3"/>
          <p:cNvSpPr>
            <a:spLocks noGrp="1"/>
          </p:cNvSpPr>
          <p:nvPr>
            <p:ph type="ftr" sz="quarter" idx="11"/>
          </p:nvPr>
        </p:nvSpPr>
        <p:spPr/>
        <p:txBody>
          <a:bodyPr/>
          <a:lstStyle/>
          <a:p>
            <a:endParaRPr lang="id-ID"/>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id-ID" dirty="0" smtClean="0"/>
              <a:t>Kebijakan dan prosedur</a:t>
            </a:r>
            <a:br>
              <a:rPr lang="id-ID" dirty="0" smtClean="0"/>
            </a:br>
            <a:endParaRPr lang="id-ID" dirty="0"/>
          </a:p>
        </p:txBody>
      </p:sp>
      <p:sp>
        <p:nvSpPr>
          <p:cNvPr id="3" name="Content Placeholder 2"/>
          <p:cNvSpPr>
            <a:spLocks noGrp="1"/>
          </p:cNvSpPr>
          <p:nvPr>
            <p:ph idx="1"/>
          </p:nvPr>
        </p:nvSpPr>
        <p:spPr/>
        <p:txBody>
          <a:bodyPr>
            <a:normAutofit/>
          </a:bodyPr>
          <a:lstStyle/>
          <a:p>
            <a:r>
              <a:rPr lang="id-ID" dirty="0" smtClean="0"/>
              <a:t>Kebijakan dan prosedur organisasi yang harus dipatuhi para penyelia maupun karyawannya.</a:t>
            </a:r>
          </a:p>
          <a:p>
            <a:endParaRPr lang="id-ID" dirty="0" smtClean="0"/>
          </a:p>
          <a:p>
            <a:endParaRPr lang="id-ID" dirty="0"/>
          </a:p>
        </p:txBody>
      </p:sp>
      <p:sp>
        <p:nvSpPr>
          <p:cNvPr id="4" name="Footer Placeholder 3"/>
          <p:cNvSpPr>
            <a:spLocks noGrp="1"/>
          </p:cNvSpPr>
          <p:nvPr>
            <p:ph type="ftr" sz="quarter" idx="11"/>
          </p:nvPr>
        </p:nvSpPr>
        <p:spPr/>
        <p:txBody>
          <a:bodyPr/>
          <a:lstStyle/>
          <a:p>
            <a:endParaRPr lang="id-ID"/>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3200" dirty="0" err="1" smtClean="0"/>
              <a:t>Tekanan</a:t>
            </a:r>
            <a:r>
              <a:rPr lang="en-US" sz="3200" dirty="0" smtClean="0"/>
              <a:t> </a:t>
            </a:r>
            <a:r>
              <a:rPr lang="en-US" sz="3200" dirty="0" err="1" smtClean="0"/>
              <a:t>untuk</a:t>
            </a:r>
            <a:r>
              <a:rPr lang="en-US" sz="3200" dirty="0" smtClean="0"/>
              <a:t> </a:t>
            </a:r>
            <a:r>
              <a:rPr lang="en-US" sz="3200" dirty="0" err="1" smtClean="0"/>
              <a:t>mendapatkan</a:t>
            </a:r>
            <a:r>
              <a:rPr lang="en-US" sz="3200" dirty="0" smtClean="0"/>
              <a:t> </a:t>
            </a:r>
            <a:r>
              <a:rPr lang="en-US" sz="3200" dirty="0" err="1" smtClean="0"/>
              <a:t>keluaran</a:t>
            </a:r>
            <a:r>
              <a:rPr lang="en-US" sz="3200" dirty="0" smtClean="0"/>
              <a:t>, </a:t>
            </a:r>
            <a:r>
              <a:rPr lang="en-US" sz="3200" dirty="0" err="1" smtClean="0"/>
              <a:t>Mutu</a:t>
            </a:r>
            <a:r>
              <a:rPr lang="en-US" sz="3200" dirty="0" smtClean="0"/>
              <a:t>, </a:t>
            </a:r>
            <a:r>
              <a:rPr lang="en-US" sz="3200" dirty="0" err="1" smtClean="0"/>
              <a:t>dan</a:t>
            </a:r>
            <a:r>
              <a:rPr lang="en-US" sz="3200" dirty="0" smtClean="0"/>
              <a:t> </a:t>
            </a:r>
            <a:r>
              <a:rPr lang="en-US" sz="3200" dirty="0" err="1" smtClean="0"/>
              <a:t>pengendalian</a:t>
            </a:r>
            <a:r>
              <a:rPr lang="en-US" sz="3200" dirty="0" smtClean="0"/>
              <a:t> </a:t>
            </a:r>
            <a:r>
              <a:rPr lang="en-US" sz="3200" dirty="0" err="1" smtClean="0"/>
              <a:t>biaya</a:t>
            </a:r>
            <a:endParaRPr lang="id-ID" sz="3200" dirty="0"/>
          </a:p>
        </p:txBody>
      </p:sp>
      <p:sp>
        <p:nvSpPr>
          <p:cNvPr id="3" name="Content Placeholder 2"/>
          <p:cNvSpPr>
            <a:spLocks noGrp="1"/>
          </p:cNvSpPr>
          <p:nvPr>
            <p:ph idx="1"/>
          </p:nvPr>
        </p:nvSpPr>
        <p:spPr/>
        <p:txBody>
          <a:bodyPr>
            <a:normAutofit/>
          </a:bodyPr>
          <a:lstStyle/>
          <a:p>
            <a:r>
              <a:rPr lang="en-US" dirty="0" err="1" smtClean="0"/>
              <a:t>Tekanan</a:t>
            </a:r>
            <a:r>
              <a:rPr lang="en-US" dirty="0" smtClean="0"/>
              <a:t> </a:t>
            </a:r>
            <a:r>
              <a:rPr lang="en-US" dirty="0" err="1" smtClean="0"/>
              <a:t>untuk</a:t>
            </a:r>
            <a:r>
              <a:rPr lang="en-US" dirty="0" smtClean="0"/>
              <a:t> </a:t>
            </a:r>
            <a:r>
              <a:rPr lang="en-US" dirty="0" err="1" smtClean="0"/>
              <a:t>mendapatkan</a:t>
            </a:r>
            <a:r>
              <a:rPr lang="en-US" dirty="0" smtClean="0"/>
              <a:t> </a:t>
            </a:r>
            <a:r>
              <a:rPr lang="en-US" dirty="0" err="1" smtClean="0"/>
              <a:t>keluaran</a:t>
            </a:r>
            <a:r>
              <a:rPr lang="en-US" dirty="0" smtClean="0"/>
              <a:t>, </a:t>
            </a:r>
            <a:r>
              <a:rPr lang="en-US" dirty="0" err="1" smtClean="0"/>
              <a:t>Mutu</a:t>
            </a:r>
            <a:r>
              <a:rPr lang="en-US" dirty="0" smtClean="0"/>
              <a:t>, </a:t>
            </a:r>
            <a:r>
              <a:rPr lang="en-US" dirty="0" err="1" smtClean="0"/>
              <a:t>dan</a:t>
            </a:r>
            <a:r>
              <a:rPr lang="en-US" dirty="0" smtClean="0"/>
              <a:t> </a:t>
            </a:r>
            <a:r>
              <a:rPr lang="en-US" dirty="0" err="1" smtClean="0"/>
              <a:t>pengendalian</a:t>
            </a:r>
            <a:r>
              <a:rPr lang="en-US" dirty="0" smtClean="0"/>
              <a:t> </a:t>
            </a:r>
            <a:r>
              <a:rPr lang="en-US" dirty="0" err="1" smtClean="0"/>
              <a:t>biaya</a:t>
            </a:r>
            <a:r>
              <a:rPr lang="id-ID" dirty="0" smtClean="0"/>
              <a:t> dari atas untuk memenuhi target keluaran, kualitas dan pengendalian biaya yang semuanya merupakan tujuan tujuan organisasi.</a:t>
            </a:r>
          </a:p>
          <a:p>
            <a:pPr>
              <a:buNone/>
            </a:pPr>
            <a:endParaRPr lang="id-ID" dirty="0"/>
          </a:p>
        </p:txBody>
      </p:sp>
      <p:sp>
        <p:nvSpPr>
          <p:cNvPr id="4" name="Footer Placeholder 3"/>
          <p:cNvSpPr>
            <a:spLocks noGrp="1"/>
          </p:cNvSpPr>
          <p:nvPr>
            <p:ph type="ftr" sz="quarter" idx="11"/>
          </p:nvPr>
        </p:nvSpPr>
        <p:spPr/>
        <p:txBody>
          <a:bodyPr/>
          <a:lstStyle/>
          <a:p>
            <a:endParaRPr lang="id-ID"/>
          </a:p>
        </p:txBody>
      </p:sp>
    </p:spTree>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103</TotalTime>
  <Words>1822</Words>
  <Application>Microsoft Office PowerPoint</Application>
  <PresentationFormat>On-screen Show (4:3)</PresentationFormat>
  <Paragraphs>131</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Technic</vt:lpstr>
      <vt:lpstr>Menghadapi Lingkungan yang Unik </vt:lpstr>
      <vt:lpstr>Lingkungan yang unik tempat penyelia bekerja:</vt:lpstr>
      <vt:lpstr>Top dan Middle Manajer berorientasi ke luar perusahaan </vt:lpstr>
      <vt:lpstr> Penyelia lebih berientasi kedalam Perusahaan.</vt:lpstr>
      <vt:lpstr>“7” (Tujuh) Tekanan yang dihadapi Penyelia</vt:lpstr>
      <vt:lpstr>1. Teknologi </vt:lpstr>
      <vt:lpstr>Hambatan Hukum </vt:lpstr>
      <vt:lpstr>Kebijakan dan prosedur </vt:lpstr>
      <vt:lpstr>Tekanan untuk mendapatkan keluaran, Mutu, dan pengendalian biaya</vt:lpstr>
      <vt:lpstr>Kompetisi mendapatkan sumber daya langka</vt:lpstr>
      <vt:lpstr>Informasi dan Kertas Kerja </vt:lpstr>
      <vt:lpstr>Harapan para Karyawan </vt:lpstr>
      <vt:lpstr>Perubahan lingkungan eksternal dapat disebabkan oleh:</vt:lpstr>
      <vt:lpstr>Webster ( Lester R Bittel &amp; John W Newstrom) lima definisi yang berkaitan dengan kerja :</vt:lpstr>
      <vt:lpstr>Alasan orang bekerja adalah </vt:lpstr>
      <vt:lpstr>4 (empat) faktor yang membedakan Sistem kerja yang terorganisir (birokrasi) (Max Weber, 1890-an):</vt:lpstr>
      <vt:lpstr>2. Pelaksanaan wewenang oleh manajer terhadap orang orang lain.</vt:lpstr>
      <vt:lpstr>3. Pendahuluan kepentingan organisasi diatas kepentingan pribadi. </vt:lpstr>
      <vt:lpstr>4. Adanya dokumen tertulis untuk perencanaan dan pengendalian.</vt:lpstr>
      <vt:lpstr>Harapan Karyawan</vt:lpstr>
      <vt:lpstr>Harapan Karyawan menurut Yankelovich (dalam buku Lester R Bittel &amp; John W Newstrom) </vt:lpstr>
      <vt:lpstr>Penyelia dan Harapan Karyawan:</vt:lpstr>
      <vt:lpstr>Kwalitas Kehidupan Kerja</vt:lpstr>
      <vt:lpstr>Yang dilakukan para penyelia untuk meningkatkan kualitas kehidupan kerja adalah: </vt:lpstr>
      <vt:lpstr>1. Produktivitas meningkat </vt:lpstr>
      <vt:lpstr>2. Keterlibatan yang lebih besar dalam pengambilan keputusan ditingkat bawah </vt:lpstr>
      <vt:lpstr>Slide 27</vt:lpstr>
      <vt:lpstr>Slide 28</vt:lpstr>
      <vt:lpstr>Beberapa pendekatan dasar dapat meningkatkan kepuasan kerja dikalangan karyawan secara umum:</vt:lpstr>
      <vt:lpstr>1. Memberi peluang Kepada karyawan untuk melakukan umpan balik dari bawah ke atas</vt:lpstr>
      <vt:lpstr>2. Lebih memandang fungsi-fungsi penyeliaan sebagai upaya untuk mempermudah ketimbang untuk mengerahkan.</vt:lpstr>
      <vt:lpstr>3. Bertindak luwes kapan dan dimana pun.</vt:lpstr>
      <vt:lpstr>4. Berusaha menjadi bagian dari keseluruhan organisasi</vt:lpstr>
      <vt:lpstr>Kasus </vt:lpstr>
    </vt:vector>
  </TitlesOfParts>
  <Company>JumpBee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S@m50eL</dc:creator>
  <cp:lastModifiedBy>S@m50eL</cp:lastModifiedBy>
  <cp:revision>13</cp:revision>
  <dcterms:created xsi:type="dcterms:W3CDTF">2014-09-08T01:24:26Z</dcterms:created>
  <dcterms:modified xsi:type="dcterms:W3CDTF">2015-07-24T12:38:41Z</dcterms:modified>
</cp:coreProperties>
</file>