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45D159-3D5F-4B7F-9245-BE10FBF817BF}" type="datetimeFigureOut">
              <a:rPr lang="id-ID" smtClean="0"/>
              <a:pPr/>
              <a:t>11/12/2010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E2062A-7A5B-4197-A3B9-A484AB16247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id-ID" dirty="0" smtClean="0"/>
              <a:t>PENDISIPLINAN KARYAWAN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4143380"/>
            <a:ext cx="7343804" cy="1495420"/>
          </a:xfrm>
        </p:spPr>
        <p:txBody>
          <a:bodyPr/>
          <a:lstStyle/>
          <a:p>
            <a:pPr algn="r"/>
            <a:r>
              <a:rPr lang="id-ID" dirty="0" smtClean="0"/>
              <a:t>Pertemuan ke-12</a:t>
            </a:r>
          </a:p>
          <a:p>
            <a:pPr algn="r"/>
            <a:r>
              <a:rPr lang="id-ID" dirty="0" smtClean="0"/>
              <a:t>Dosen Pengasuh: SRY ROSITA, SE, MM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Tindak lanjuti tindakan yang telah dilakukan karyawan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94872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7. Perhatikan apakah kinerja karyawan telah berubah atau tidak.</a:t>
            </a:r>
          </a:p>
          <a:p>
            <a:pPr>
              <a:buNone/>
            </a:pPr>
            <a:r>
              <a:rPr lang="id-ID" dirty="0" smtClean="0"/>
              <a:t>8. Jika tidak berubah lakukan PENDISIPLINAN.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8942"/>
            <a:ext cx="8229600" cy="1143000"/>
          </a:xfrm>
        </p:spPr>
        <p:txBody>
          <a:bodyPr/>
          <a:lstStyle/>
          <a:p>
            <a:r>
              <a:rPr lang="id-ID" dirty="0" smtClean="0"/>
              <a:t>PEDISIPLINAN KARYAWAN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Beberapa Alasan Penyelia Menghindari Pendisiplinan Karyawan: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id-ID" b="1" dirty="0" smtClean="0"/>
              <a:t>Tidak Siap</a:t>
            </a:r>
            <a:endParaRPr lang="id-ID" dirty="0" smtClean="0"/>
          </a:p>
          <a:p>
            <a:pPr marL="651510" indent="-514350">
              <a:buAutoNum type="arabicPeriod"/>
            </a:pPr>
            <a:r>
              <a:rPr lang="id-ID" b="1" dirty="0" smtClean="0"/>
              <a:t>Takut Kehilangan Teman</a:t>
            </a:r>
            <a:endParaRPr lang="id-ID" dirty="0" smtClean="0"/>
          </a:p>
          <a:p>
            <a:pPr marL="651510" indent="-514350">
              <a:buAutoNum type="arabicPeriod"/>
            </a:pPr>
            <a:r>
              <a:rPr lang="id-ID" dirty="0" smtClean="0"/>
              <a:t>Tidak Mau Kehilangan Waktu</a:t>
            </a:r>
          </a:p>
          <a:p>
            <a:pPr marL="651510" indent="-514350">
              <a:buAutoNum type="arabicPeriod"/>
            </a:pPr>
            <a:r>
              <a:rPr lang="id-ID" dirty="0" smtClean="0"/>
              <a:t>Takut Tidak Dapat Menahan Emosi</a:t>
            </a:r>
          </a:p>
          <a:p>
            <a:pPr marL="651510" indent="-514350">
              <a:buAutoNum type="arabicPeriod"/>
            </a:pPr>
            <a:r>
              <a:rPr lang="id-ID" dirty="0" smtClean="0"/>
              <a:t> </a:t>
            </a:r>
            <a:r>
              <a:rPr lang="id-ID" dirty="0" smtClean="0"/>
              <a:t>Merasa Bukan Tugas Seorang Penyelia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Tidak Siap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Banyak </a:t>
            </a:r>
            <a:r>
              <a:rPr lang="id-ID" dirty="0" smtClean="0"/>
              <a:t>penyelia yang tidak mempunyai keterampilan dan pengetahuan tentang cara menangani masalah pendisiplinan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Takut Kehilangan Teman: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Penyelia  </a:t>
            </a:r>
            <a:r>
              <a:rPr lang="id-ID" dirty="0" smtClean="0"/>
              <a:t>tidak ingin kehilangan teman atau dianggap tidak bersahabat dengan karyawan.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Tidak Mau Kehilangan Waktu: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Penyelia </a:t>
            </a:r>
            <a:r>
              <a:rPr lang="id-ID" dirty="0" smtClean="0"/>
              <a:t>merasa pendisiplinan memerlukan waktu yang panjang sehingga akan mengganggu pekerjaan lainnya.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Takut Tidak Dapat Menahan </a:t>
            </a:r>
            <a:r>
              <a:rPr lang="id-ID" dirty="0" smtClean="0"/>
              <a:t>Emosi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Penyelia takut karyawan akan melakukan demonstrasi dan merusak asset perusahaan atau bahkan Penyelia yang justru tidak dapat menahan emosi.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Merasa Bukan Tugas Seorang </a:t>
            </a:r>
            <a:r>
              <a:rPr lang="id-ID" dirty="0" smtClean="0"/>
              <a:t>Penyelia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Penyelia merasa PENDISIPLINAN merupakan tugas seorang HRD dan bukan tugas seorang penyelia</a:t>
            </a: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3 (Tiga) Hasil Pendisiplinan Karyawan: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Penyelia melakukan tindakan yang berfungsi sebagai peringatan bahwa aturan harus dipatuhi atau akibatnya akan lebih serius lagi</a:t>
            </a:r>
          </a:p>
          <a:p>
            <a:pPr marL="651510" indent="-514350">
              <a:buAutoNum type="arabicPeriod"/>
            </a:pPr>
            <a:r>
              <a:rPr lang="id-ID" dirty="0" smtClean="0"/>
              <a:t>Rekan kerja karyawan yang terkena pendisiplinan akan diingatkan bahwa pentingnya keseriusan untuk mentaati peraturan</a:t>
            </a:r>
          </a:p>
          <a:p>
            <a:pPr marL="651510" indent="-514350">
              <a:buAutoNum type="arabicPeriod"/>
            </a:pPr>
            <a:r>
              <a:rPr lang="id-ID" dirty="0" smtClean="0"/>
              <a:t>Untuk menegakkan keadilan dalam perusahaan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Unsur-Unsur Dalam Pendisiplinan yang Efektif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Karyawan tahu adanya “ATURAN MAIN” dalam perusahaan</a:t>
            </a:r>
          </a:p>
          <a:p>
            <a:pPr marL="651510" indent="-514350">
              <a:buAutoNum type="arabicPeriod"/>
            </a:pPr>
            <a:r>
              <a:rPr lang="id-ID" dirty="0" smtClean="0"/>
              <a:t>Penyelia menerapkan pendekatan pemecahan masalah dalam pendisiplinan, bukan pendekatan yang menghukum</a:t>
            </a:r>
          </a:p>
          <a:p>
            <a:pPr marL="651510" indent="-514350">
              <a:buAutoNum type="arabicPeriod"/>
            </a:pPr>
            <a:r>
              <a:rPr lang="id-ID" dirty="0" smtClean="0"/>
              <a:t>Tindakan pendisiplinan dilakukan sesegera mungkin</a:t>
            </a:r>
          </a:p>
          <a:p>
            <a:pPr marL="651510" indent="-514350">
              <a:buAutoNum type="arabicPeriod"/>
            </a:pPr>
            <a:r>
              <a:rPr lang="id-ID" dirty="0" smtClean="0"/>
              <a:t>Tindakan pendisiplinan tidak MEMIHAK, FAIR, dan KONSISTEN</a:t>
            </a:r>
          </a:p>
          <a:p>
            <a:pPr marL="651510" indent="-514350">
              <a:buAutoNum type="arabicPeriod"/>
            </a:pPr>
            <a:r>
              <a:rPr lang="id-ID" dirty="0" smtClean="0"/>
              <a:t>Adanya Tindak lanjut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Prilaku TIDAK DISIPLIN yang sering dijumpai di tempat Kerja: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>
              <a:buAutoNum type="arabicPeriod"/>
            </a:pPr>
            <a:r>
              <a:rPr lang="id-ID" dirty="0" smtClean="0"/>
              <a:t>Melanggar peraturan jam kerja istirahat dan jadwal kerja lainnya.</a:t>
            </a:r>
          </a:p>
          <a:p>
            <a:pPr marL="651510" indent="-514350">
              <a:buAutoNum type="arabicPeriod"/>
            </a:pPr>
            <a:r>
              <a:rPr lang="id-ID" dirty="0" smtClean="0"/>
              <a:t>Melanggar peraturan keamanan dan kesehatan kerja.</a:t>
            </a:r>
          </a:p>
          <a:p>
            <a:pPr marL="651510" indent="-514350">
              <a:buAutoNum type="arabicPeriod"/>
            </a:pPr>
            <a:r>
              <a:rPr lang="id-ID" dirty="0" smtClean="0"/>
              <a:t>Terlambat masuk kerja, mangkir.</a:t>
            </a:r>
          </a:p>
          <a:p>
            <a:pPr marL="651510" indent="-514350">
              <a:buAutoNum type="arabicPeriod"/>
            </a:pPr>
            <a:r>
              <a:rPr lang="id-ID" dirty="0" smtClean="0"/>
              <a:t>Bekerja dengan ceroboh atau merusak peralatan, pasok atau bahan baku.</a:t>
            </a:r>
          </a:p>
          <a:p>
            <a:pPr marL="651510" indent="-514350">
              <a:buAutoNum type="arabicPeriod"/>
            </a:pPr>
            <a:r>
              <a:rPr lang="id-ID" dirty="0" smtClean="0"/>
              <a:t>Suka bertengkar, tidak mau bekerja sama, mengganggu karyawan lain.</a:t>
            </a:r>
          </a:p>
          <a:p>
            <a:pPr marL="651510" indent="-514350">
              <a:buAutoNum type="arabicPeriod"/>
            </a:pPr>
            <a:r>
              <a:rPr lang="id-ID" dirty="0" smtClean="0"/>
              <a:t>Menolak melaksanakan tugas / menunjukkan ketidak patuhan.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PENDISIPLINAN PROGRESIF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Adalah  pendekatan pemecahan masalah yang menerapkan sanksi sesuai dengan pelanggaran yang dilakukan 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Langkah-langkah Pendisiplinan Progresif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Pembicaraan Informal</a:t>
            </a:r>
          </a:p>
          <a:p>
            <a:pPr marL="651510" indent="-514350">
              <a:buAutoNum type="arabicPeriod"/>
            </a:pPr>
            <a:r>
              <a:rPr lang="id-ID" dirty="0" smtClean="0"/>
              <a:t>Peringatan Lisan</a:t>
            </a:r>
          </a:p>
          <a:p>
            <a:pPr marL="651510" indent="-514350">
              <a:buAutoNum type="arabicPeriod"/>
            </a:pPr>
            <a:r>
              <a:rPr lang="id-ID" dirty="0" smtClean="0"/>
              <a:t>Peringatan Tertulis</a:t>
            </a:r>
          </a:p>
          <a:p>
            <a:pPr marL="651510" indent="-514350">
              <a:buAutoNum type="arabicPeriod"/>
            </a:pPr>
            <a:r>
              <a:rPr lang="id-ID" dirty="0" smtClean="0"/>
              <a:t>Pengrumahan Sementara</a:t>
            </a:r>
          </a:p>
          <a:p>
            <a:pPr marL="651510" indent="-514350">
              <a:buAutoNum type="arabicPeriod"/>
            </a:pPr>
            <a:r>
              <a:rPr lang="id-ID" dirty="0" smtClean="0"/>
              <a:t>Demosi</a:t>
            </a:r>
          </a:p>
          <a:p>
            <a:pPr marL="651510" indent="-514350">
              <a:buAutoNum type="arabicPeriod"/>
            </a:pPr>
            <a:r>
              <a:rPr lang="id-ID" dirty="0" smtClean="0"/>
              <a:t>Pemecatan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Pembicaraan Informal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Adalah pembicaraan yang dilakukan pertama kali oleh penyelia pada saat terlihat GEJALA  prilaku tidak disiplin karyawan.</a:t>
            </a:r>
          </a:p>
          <a:p>
            <a:pPr marL="92075" indent="0">
              <a:buNone/>
            </a:pPr>
            <a:endParaRPr lang="id-ID" dirty="0" smtClean="0"/>
          </a:p>
          <a:p>
            <a:pPr marL="92075" indent="0">
              <a:buNone/>
            </a:pPr>
            <a:r>
              <a:rPr lang="id-ID" dirty="0" smtClean="0"/>
              <a:t>Pembicaraan informal akan membantu jika terjadi pelanggaran kecil .</a:t>
            </a: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Peringatan Lisan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Peringatan Lisan perlu dipandang sebagai diskusi, bukan ceramah apalagi mengumpat karyawan.</a:t>
            </a:r>
          </a:p>
          <a:p>
            <a:pPr marL="92075" indent="0">
              <a:buNone/>
            </a:pPr>
            <a:r>
              <a:rPr lang="id-ID" dirty="0" smtClean="0"/>
              <a:t>Hal-hal yang perlu pada peringatan LISAN:</a:t>
            </a:r>
          </a:p>
          <a:p>
            <a:pPr marL="606425" indent="-514350">
              <a:buAutoNum type="arabicPeriod"/>
            </a:pPr>
            <a:r>
              <a:rPr lang="id-ID" dirty="0" smtClean="0"/>
              <a:t>Harapan bahwa karyawan akan mengubah prilakunya.</a:t>
            </a:r>
          </a:p>
          <a:p>
            <a:pPr marL="606425" indent="-514350">
              <a:buAutoNum type="arabicPeriod"/>
            </a:pPr>
            <a:r>
              <a:rPr lang="id-ID" dirty="0" smtClean="0"/>
              <a:t>Bantuan atau masukan untuk menanggulangi masalahnya.</a:t>
            </a:r>
          </a:p>
          <a:p>
            <a:pPr marL="606425" indent="-514350">
              <a:buAutoNum type="arabicPeriod"/>
            </a:pPr>
            <a:r>
              <a:rPr lang="id-ID" dirty="0" smtClean="0"/>
              <a:t>Akan ada peringatan resmi jika karyawan masih melanggar peraturan</a:t>
            </a:r>
          </a:p>
          <a:p>
            <a:pPr marL="606425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Catatan (dokumen) Kepegawaian  dalam Peringatan Lisan: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Nama Karyawan:</a:t>
            </a:r>
          </a:p>
          <a:p>
            <a:pPr marL="651510" indent="-514350">
              <a:buAutoNum type="arabicPeriod"/>
            </a:pPr>
            <a:r>
              <a:rPr lang="id-ID" dirty="0" smtClean="0"/>
              <a:t>Tanggal:</a:t>
            </a:r>
          </a:p>
          <a:p>
            <a:pPr marL="651510" indent="-514350">
              <a:buAutoNum type="arabicPeriod"/>
            </a:pPr>
            <a:r>
              <a:rPr lang="id-ID" dirty="0" smtClean="0"/>
              <a:t>Tujuan pencatatan:</a:t>
            </a:r>
          </a:p>
          <a:p>
            <a:pPr marL="651510" indent="-514350">
              <a:buAutoNum type="arabicPeriod"/>
            </a:pPr>
            <a:r>
              <a:rPr lang="id-ID" dirty="0" smtClean="0"/>
              <a:t>Hasil Pembicaraan:</a:t>
            </a:r>
          </a:p>
          <a:p>
            <a:pPr marL="651510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Peringatan Tertulis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2075" indent="0">
              <a:buNone/>
            </a:pPr>
            <a:r>
              <a:rPr lang="id-ID" dirty="0" smtClean="0"/>
              <a:t>Peringatan tertulis adalah untuk karyawan yang telah melanggar peraturan berulang-ulang.</a:t>
            </a:r>
          </a:p>
          <a:p>
            <a:pPr marL="92075" indent="0">
              <a:buNone/>
            </a:pPr>
            <a:endParaRPr lang="id-ID" dirty="0" smtClean="0"/>
          </a:p>
          <a:p>
            <a:pPr marL="92075" indent="0">
              <a:buNone/>
            </a:pPr>
            <a:r>
              <a:rPr lang="id-ID" dirty="0" smtClean="0"/>
              <a:t>Format Peringatan Tertulis:</a:t>
            </a:r>
          </a:p>
          <a:p>
            <a:pPr marL="606425" indent="-514350">
              <a:buAutoNum type="arabicPeriod"/>
            </a:pPr>
            <a:r>
              <a:rPr lang="id-ID" dirty="0" smtClean="0"/>
              <a:t>Uraian Kejadian</a:t>
            </a:r>
          </a:p>
          <a:p>
            <a:pPr marL="606425" indent="-514350">
              <a:buAutoNum type="arabicPeriod"/>
            </a:pPr>
            <a:r>
              <a:rPr lang="id-ID" dirty="0" smtClean="0"/>
              <a:t>Peraturan yang telah dilanggar</a:t>
            </a:r>
          </a:p>
          <a:p>
            <a:pPr marL="606425" indent="-514350">
              <a:buAutoNum type="arabicPeriod"/>
            </a:pPr>
            <a:r>
              <a:rPr lang="id-ID" dirty="0" smtClean="0"/>
              <a:t>Pernyataan tentang konsekuensi jika pelanggaran itu masih dilakukan</a:t>
            </a:r>
          </a:p>
          <a:p>
            <a:pPr marL="606425" indent="-514350">
              <a:buAutoNum type="arabicPeriod"/>
            </a:pPr>
            <a:r>
              <a:rPr lang="id-ID" dirty="0" smtClean="0"/>
              <a:t>Pernyataan kesediaan karyawan bahwa ia akan merubah prilakunya</a:t>
            </a:r>
          </a:p>
          <a:p>
            <a:pPr marL="606425" indent="-514350">
              <a:buAutoNum type="arabicPeriod"/>
            </a:pPr>
            <a:r>
              <a:rPr lang="id-ID" dirty="0" smtClean="0"/>
              <a:t>Tanda Tangan Karyawan. </a:t>
            </a:r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Pengrumahan Sementara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Pengrumahan sementara adalah alternatif dari tindakan pemecatan jika pimpinan perusahaan memandang karir karyawan masih dapat diselamatkan.</a:t>
            </a:r>
          </a:p>
          <a:p>
            <a:pPr marL="92075" indent="0">
              <a:buNone/>
            </a:pPr>
            <a:r>
              <a:rPr lang="id-ID" dirty="0" smtClean="0"/>
              <a:t>Pengrumahan sementara karyawan tidak lagi mendapatkan gaji/upah.</a:t>
            </a:r>
          </a:p>
          <a:p>
            <a:pPr marL="92075" indent="0">
              <a:buNone/>
            </a:pPr>
            <a:r>
              <a:rPr lang="id-ID" dirty="0" smtClean="0"/>
              <a:t>Lamanya: tergantung tingkat pelanggaran yang dilakukan. </a:t>
            </a:r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Demosi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Demosi adalah penurunan pangkat.</a:t>
            </a:r>
          </a:p>
          <a:p>
            <a:pPr>
              <a:buNone/>
            </a:pPr>
            <a:r>
              <a:rPr lang="id-ID" dirty="0" smtClean="0"/>
              <a:t>Akibat dari Demosi:</a:t>
            </a:r>
          </a:p>
          <a:p>
            <a:pPr marL="651510" indent="-514350">
              <a:buAutoNum type="arabicPeriod"/>
            </a:pPr>
            <a:r>
              <a:rPr lang="id-ID" dirty="0" smtClean="0"/>
              <a:t>Perasaan Kecewa</a:t>
            </a:r>
          </a:p>
          <a:p>
            <a:pPr marL="651510" indent="-514350">
              <a:buAutoNum type="arabicPeriod"/>
            </a:pPr>
            <a:r>
              <a:rPr lang="id-ID" dirty="0" smtClean="0"/>
              <a:t>Malu</a:t>
            </a:r>
          </a:p>
          <a:p>
            <a:pPr marL="651510" indent="-514350">
              <a:buAutoNum type="arabicPeriod"/>
            </a:pPr>
            <a:r>
              <a:rPr lang="id-ID" dirty="0" smtClean="0"/>
              <a:t>Patah Semangat</a:t>
            </a:r>
            <a:endParaRPr lang="id-ID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Pemecatan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44450">
              <a:buNone/>
            </a:pPr>
            <a:r>
              <a:rPr lang="id-ID" dirty="0" smtClean="0"/>
              <a:t>Adalah langkah terakhir dan paling drastis dalam pendisiplinan Progresif.</a:t>
            </a:r>
          </a:p>
          <a:p>
            <a:pPr marL="92075" indent="44450">
              <a:buNone/>
            </a:pPr>
            <a:endParaRPr lang="id-ID" dirty="0" smtClean="0"/>
          </a:p>
          <a:p>
            <a:pPr marL="92075" indent="44450">
              <a:buNone/>
            </a:pPr>
            <a:r>
              <a:rPr lang="id-ID" smtClean="0"/>
              <a:t>Pemecatan Karyawan </a:t>
            </a:r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Timbulnya Ketidak Disiplinan Karyawan: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None/>
            </a:pPr>
            <a:r>
              <a:rPr lang="id-ID" dirty="0" smtClean="0"/>
              <a:t>1. Masalah Intern / Pribadi</a:t>
            </a:r>
          </a:p>
          <a:p>
            <a:pPr marL="457200" indent="0">
              <a:buNone/>
            </a:pPr>
            <a:r>
              <a:rPr lang="id-ID" dirty="0" smtClean="0"/>
              <a:t>Stress karena masalah emosional (Keluarga, Perkawinan, Keuangan, Kesehatan, dll)</a:t>
            </a:r>
          </a:p>
          <a:p>
            <a:pPr marL="651510" indent="-514350">
              <a:buNone/>
            </a:pPr>
            <a:r>
              <a:rPr lang="id-ID" dirty="0" smtClean="0"/>
              <a:t>2. Masalah Ekstern / Lingkungan di tempat kerja</a:t>
            </a:r>
          </a:p>
          <a:p>
            <a:pPr marL="457200" indent="0">
              <a:buNone/>
            </a:pPr>
            <a:r>
              <a:rPr lang="id-ID" dirty="0" smtClean="0"/>
              <a:t>(Meminta perhatian atasan, hubungan dengan rekan kerja, dll)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Pendisiplinan Intern / Masalah Pribadi Karyawan: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Dalam pendisiplinan Intern, Penyelia membimbing karyawan untuk menemukan cara pemecahan masalah yang mereka hadapi dan menangani masalah mereka sendiri BUKAN mengambil alih masalah pribadi karyawan.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43932" cy="1357322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PROSES PEMBIMBINGAN  PENDISIPLINAN INTERN KARYAWAN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Mengidentifikasi  masalah yang menggangu karyawan</a:t>
            </a:r>
          </a:p>
          <a:p>
            <a:pPr marL="651510" indent="-514350">
              <a:buAutoNum type="arabicPeriod"/>
            </a:pPr>
            <a:r>
              <a:rPr lang="id-ID" dirty="0" smtClean="0"/>
              <a:t>Membantu mengidentifikasi Penyebab timbulnya masalah itu</a:t>
            </a:r>
          </a:p>
          <a:p>
            <a:pPr marL="651510" indent="-514350">
              <a:buAutoNum type="arabicPeriod"/>
            </a:pPr>
            <a:r>
              <a:rPr lang="id-ID" dirty="0" smtClean="0"/>
              <a:t>Membantu mengidentifikasi cara penangulangan yang paling sesuai</a:t>
            </a:r>
          </a:p>
          <a:p>
            <a:pPr marL="651510" indent="-514350">
              <a:buAutoNum type="arabicPeriod"/>
            </a:pPr>
            <a:r>
              <a:rPr lang="id-ID" dirty="0" smtClean="0"/>
              <a:t>Membantu menindak lanjuti apakah tindakan yang dilakukan telah memecahkan masalah atau tidak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Ciri-ciri karyawan yang menghadapi masalah Intern: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AutoNum type="arabicPeriod"/>
            </a:pPr>
            <a:r>
              <a:rPr lang="id-ID" dirty="0" smtClean="0"/>
              <a:t>Menurunnya tingkat kuantitas dan kualitas hasil kerja secara mendadak</a:t>
            </a:r>
          </a:p>
          <a:p>
            <a:pPr marL="651510" indent="-514350">
              <a:buAutoNum type="arabicPeriod"/>
            </a:pPr>
            <a:r>
              <a:rPr lang="id-ID" dirty="0" smtClean="0"/>
              <a:t>Adanya perubahan prilaku yang mendadak</a:t>
            </a:r>
          </a:p>
          <a:p>
            <a:pPr marL="651510" indent="-514350">
              <a:buAutoNum type="arabicPeriod"/>
            </a:pPr>
            <a:r>
              <a:rPr lang="id-ID" dirty="0" smtClean="0"/>
              <a:t>Meningkatnya kesalahan kerja</a:t>
            </a:r>
          </a:p>
          <a:p>
            <a:pPr marL="651510" indent="-514350">
              <a:buAutoNum type="arabicPeriod"/>
            </a:pPr>
            <a:r>
              <a:rPr lang="id-ID" dirty="0" smtClean="0"/>
              <a:t>Meningkatnya kecelakaan kerja</a:t>
            </a:r>
          </a:p>
          <a:p>
            <a:pPr marL="651510" indent="-514350">
              <a:buAutoNum type="arabicPeriod"/>
            </a:pPr>
            <a:r>
              <a:rPr lang="id-ID" dirty="0" smtClean="0"/>
              <a:t>Tidak konsisten berkerja</a:t>
            </a:r>
          </a:p>
          <a:p>
            <a:pPr marL="651510" indent="-514350">
              <a:buAutoNum type="arabicPeriod"/>
            </a:pPr>
            <a:r>
              <a:rPr lang="id-ID" dirty="0" smtClean="0"/>
              <a:t>Terlalu sering mangkir, terlambat, atau pulang lebih awal</a:t>
            </a:r>
          </a:p>
          <a:p>
            <a:pPr marL="651510" indent="-514350">
              <a:buAutoNum type="arabicPeriod"/>
            </a:pPr>
            <a:r>
              <a:rPr lang="id-ID" dirty="0" smtClean="0"/>
              <a:t>Mudah tersinggung, tidak bertanggung jawab atau masa bodoh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Cara Mengidentifikasi  Karyawan Bermasalah: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dirty="0" smtClean="0"/>
              <a:t>Nama Karyawan:...........................................</a:t>
            </a:r>
          </a:p>
          <a:p>
            <a:pPr marL="651510" indent="-514350">
              <a:buAutoNum type="arabicPeriod"/>
            </a:pPr>
            <a:r>
              <a:rPr lang="id-ID" dirty="0" smtClean="0"/>
              <a:t>Petunjuk adanya Masalah:............................</a:t>
            </a:r>
          </a:p>
          <a:p>
            <a:pPr marL="650875" indent="-33338">
              <a:buNone/>
            </a:pPr>
            <a:r>
              <a:rPr lang="id-ID" dirty="0" smtClean="0"/>
              <a:t>...........................................................................</a:t>
            </a:r>
          </a:p>
          <a:p>
            <a:pPr marL="650875" indent="-33338">
              <a:buNone/>
            </a:pPr>
            <a:r>
              <a:rPr lang="id-ID" dirty="0" smtClean="0"/>
              <a:t>...........................................................................</a:t>
            </a:r>
          </a:p>
          <a:p>
            <a:pPr marL="650875" indent="-33338">
              <a:buNone/>
            </a:pPr>
            <a:r>
              <a:rPr lang="id-ID" dirty="0" smtClean="0"/>
              <a:t>...........................................................................</a:t>
            </a:r>
          </a:p>
          <a:p>
            <a:pPr marL="65151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Membantu mengidentifikasi Penyebab timbulnya masalah itu: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indent="-411163">
              <a:buNone/>
            </a:pPr>
            <a:r>
              <a:rPr lang="id-ID" dirty="0" smtClean="0"/>
              <a:t>3. Penyebab yang mungkin: </a:t>
            </a:r>
          </a:p>
          <a:p>
            <a:pPr marL="547688" indent="1588">
              <a:buNone/>
            </a:pPr>
            <a:r>
              <a:rPr lang="id-ID" dirty="0" smtClean="0"/>
              <a:t>a. Masalah Intern: .................................................</a:t>
            </a:r>
          </a:p>
          <a:p>
            <a:pPr marL="549275" indent="0">
              <a:buNone/>
            </a:pPr>
            <a:r>
              <a:rPr lang="id-ID" dirty="0" smtClean="0"/>
              <a:t>b. Masalah Ekstern:...............................................</a:t>
            </a:r>
          </a:p>
          <a:p>
            <a:pPr marL="650875" indent="-514350">
              <a:buNone/>
            </a:pPr>
            <a:r>
              <a:rPr lang="id-ID" dirty="0" smtClean="0"/>
              <a:t>4.  Sumber informasi untuk konfirmasi: </a:t>
            </a:r>
          </a:p>
          <a:p>
            <a:pPr marL="549275" indent="0">
              <a:buNone/>
            </a:pPr>
            <a:r>
              <a:rPr lang="id-ID" dirty="0" smtClean="0"/>
              <a:t>Karyawan yang bersangkutan: ..........................</a:t>
            </a:r>
          </a:p>
          <a:p>
            <a:pPr marL="549275" indent="0">
              <a:buNone/>
            </a:pPr>
            <a:r>
              <a:rPr lang="id-ID" dirty="0" smtClean="0"/>
              <a:t>..................................................................................</a:t>
            </a:r>
          </a:p>
          <a:p>
            <a:pPr marL="549275" indent="0">
              <a:buNone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604"/>
            <a:ext cx="8858280" cy="98903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Membantu mengidentifikasi cara penangulangan yang paling sesuai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>
              <a:buNone/>
            </a:pPr>
            <a:r>
              <a:rPr lang="id-ID" dirty="0" smtClean="0"/>
              <a:t>Penyelia harus dapat membahas cara penanggulangan yang paling sesuai namun jangan mengarahkan karyawan terlalu jauh (khususnya masalah </a:t>
            </a:r>
            <a:r>
              <a:rPr lang="id-ID" dirty="0" smtClean="0"/>
              <a:t>INTERN)</a:t>
            </a:r>
            <a:endParaRPr lang="id-ID" dirty="0" smtClean="0"/>
          </a:p>
          <a:p>
            <a:pPr marL="457200" indent="-365125">
              <a:buNone/>
            </a:pPr>
            <a:r>
              <a:rPr lang="id-ID" dirty="0" smtClean="0"/>
              <a:t>5. Jadilah PENDENGAR yang baik dan CATAT semua yang diidentifikasikan karyawan yang bersangkutan.</a:t>
            </a:r>
          </a:p>
          <a:p>
            <a:pPr marL="457200" indent="-365125">
              <a:buNone/>
            </a:pPr>
            <a:r>
              <a:rPr lang="id-ID" dirty="0" smtClean="0"/>
              <a:t>6. Tanyakan apa penanggulangan yang dianggap baik oleh karyawan tersebut.</a:t>
            </a:r>
          </a:p>
          <a:p>
            <a:pPr marL="92075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808</Words>
  <Application>Microsoft Office PowerPoint</Application>
  <PresentationFormat>On-screen Show (4:3)</PresentationFormat>
  <Paragraphs>124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PENDISIPLINAN KARYAWAN</vt:lpstr>
      <vt:lpstr>Prilaku TIDAK DISIPLIN yang sering dijumpai di tempat Kerja: </vt:lpstr>
      <vt:lpstr>Timbulnya Ketidak Disiplinan Karyawan:</vt:lpstr>
      <vt:lpstr>Pendisiplinan Intern / Masalah Pribadi Karyawan:</vt:lpstr>
      <vt:lpstr>PROSES PEMBIMBINGAN  PENDISIPLINAN INTERN KARYAWAN</vt:lpstr>
      <vt:lpstr>Ciri-ciri karyawan yang menghadapi masalah Intern:</vt:lpstr>
      <vt:lpstr>Cara Mengidentifikasi  Karyawan Bermasalah:</vt:lpstr>
      <vt:lpstr>Membantu mengidentifikasi Penyebab timbulnya masalah itu:</vt:lpstr>
      <vt:lpstr>Membantu mengidentifikasi cara penangulangan yang paling sesuai </vt:lpstr>
      <vt:lpstr>Tindak lanjuti tindakan yang telah dilakukan karyawan</vt:lpstr>
      <vt:lpstr>PEDISIPLINAN KARYAWAN</vt:lpstr>
      <vt:lpstr>Beberapa Alasan Penyelia Menghindari Pendisiplinan Karyawan:</vt:lpstr>
      <vt:lpstr>Tidak Siap</vt:lpstr>
      <vt:lpstr>Takut Kehilangan Teman: </vt:lpstr>
      <vt:lpstr>Tidak Mau Kehilangan Waktu: </vt:lpstr>
      <vt:lpstr>Takut Tidak Dapat Menahan Emosi</vt:lpstr>
      <vt:lpstr>Merasa Bukan Tugas Seorang Penyelia</vt:lpstr>
      <vt:lpstr>3 (Tiga) Hasil Pendisiplinan Karyawan:</vt:lpstr>
      <vt:lpstr>Unsur-Unsur Dalam Pendisiplinan yang Efektif</vt:lpstr>
      <vt:lpstr>PENDISIPLINAN PROGRESIF</vt:lpstr>
      <vt:lpstr>Langkah-langkah Pendisiplinan Progresif</vt:lpstr>
      <vt:lpstr>Pembicaraan Informal </vt:lpstr>
      <vt:lpstr>Peringatan Lisan </vt:lpstr>
      <vt:lpstr>Catatan (dokumen) Kepegawaian  dalam Peringatan Lisan:</vt:lpstr>
      <vt:lpstr>Peringatan Tertulis </vt:lpstr>
      <vt:lpstr>Pengrumahan Sementara </vt:lpstr>
      <vt:lpstr>Demosi </vt:lpstr>
      <vt:lpstr>Pemecatan</vt:lpstr>
    </vt:vector>
  </TitlesOfParts>
  <Company>JumpBee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PENDISIPLINAN KARYAWAN</dc:title>
  <dc:creator>S@m50eL</dc:creator>
  <cp:lastModifiedBy>S@m50eL</cp:lastModifiedBy>
  <cp:revision>16</cp:revision>
  <dcterms:created xsi:type="dcterms:W3CDTF">2010-12-07T22:40:59Z</dcterms:created>
  <dcterms:modified xsi:type="dcterms:W3CDTF">2010-12-10T23:40:21Z</dcterms:modified>
</cp:coreProperties>
</file>