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70" r:id="rId8"/>
    <p:sldId id="271" r:id="rId9"/>
    <p:sldId id="267" r:id="rId10"/>
    <p:sldId id="272" r:id="rId11"/>
    <p:sldId id="268" r:id="rId12"/>
    <p:sldId id="273" r:id="rId13"/>
    <p:sldId id="274" r:id="rId14"/>
    <p:sldId id="269" r:id="rId15"/>
    <p:sldId id="275" r:id="rId16"/>
    <p:sldId id="282" r:id="rId17"/>
    <p:sldId id="277" r:id="rId18"/>
    <p:sldId id="278" r:id="rId19"/>
    <p:sldId id="279" r:id="rId20"/>
    <p:sldId id="280" r:id="rId21"/>
    <p:sldId id="281" r:id="rId22"/>
    <p:sldId id="276" r:id="rId23"/>
    <p:sldId id="283" r:id="rId2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6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A6E0407-78FB-4A3F-A4E5-9313DFC67353}" type="datetimeFigureOut">
              <a:rPr lang="id-ID" smtClean="0"/>
              <a:pPr/>
              <a:t>04/12/2010</a:t>
            </a:fld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19F71C3-246A-443A-804D-FE214F289EB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6E0407-78FB-4A3F-A4E5-9313DFC67353}" type="datetimeFigureOut">
              <a:rPr lang="id-ID" smtClean="0"/>
              <a:pPr/>
              <a:t>04/12/2010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9F71C3-246A-443A-804D-FE214F289EB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6E0407-78FB-4A3F-A4E5-9313DFC67353}" type="datetimeFigureOut">
              <a:rPr lang="id-ID" smtClean="0"/>
              <a:pPr/>
              <a:t>04/12/2010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9F71C3-246A-443A-804D-FE214F289EB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6E0407-78FB-4A3F-A4E5-9313DFC67353}" type="datetimeFigureOut">
              <a:rPr lang="id-ID" smtClean="0"/>
              <a:pPr/>
              <a:t>04/12/2010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9F71C3-246A-443A-804D-FE214F289EB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A6E0407-78FB-4A3F-A4E5-9313DFC67353}" type="datetimeFigureOut">
              <a:rPr lang="id-ID" smtClean="0"/>
              <a:pPr/>
              <a:t>04/12/2010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19F71C3-246A-443A-804D-FE214F289EB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6E0407-78FB-4A3F-A4E5-9313DFC67353}" type="datetimeFigureOut">
              <a:rPr lang="id-ID" smtClean="0"/>
              <a:pPr/>
              <a:t>04/12/2010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19F71C3-246A-443A-804D-FE214F289EB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6E0407-78FB-4A3F-A4E5-9313DFC67353}" type="datetimeFigureOut">
              <a:rPr lang="id-ID" smtClean="0"/>
              <a:pPr/>
              <a:t>04/12/2010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19F71C3-246A-443A-804D-FE214F289EB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6E0407-78FB-4A3F-A4E5-9313DFC67353}" type="datetimeFigureOut">
              <a:rPr lang="id-ID" smtClean="0"/>
              <a:pPr/>
              <a:t>04/12/2010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9F71C3-246A-443A-804D-FE214F289EB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6E0407-78FB-4A3F-A4E5-9313DFC67353}" type="datetimeFigureOut">
              <a:rPr lang="id-ID" smtClean="0"/>
              <a:pPr/>
              <a:t>04/12/2010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9F71C3-246A-443A-804D-FE214F289EB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A6E0407-78FB-4A3F-A4E5-9313DFC67353}" type="datetimeFigureOut">
              <a:rPr lang="id-ID" smtClean="0"/>
              <a:pPr/>
              <a:t>04/12/2010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19F71C3-246A-443A-804D-FE214F289EB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A6E0407-78FB-4A3F-A4E5-9313DFC67353}" type="datetimeFigureOut">
              <a:rPr lang="id-ID" smtClean="0"/>
              <a:pPr/>
              <a:t>04/12/2010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19F71C3-246A-443A-804D-FE214F289EB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A6E0407-78FB-4A3F-A4E5-9313DFC67353}" type="datetimeFigureOut">
              <a:rPr lang="id-ID" smtClean="0"/>
              <a:pPr/>
              <a:t>04/12/2010</a:t>
            </a:fld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19F71C3-246A-443A-804D-FE214F289EB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PENYUSUNAN STANDAR DAN PENILAIAN KINERJA KARYAWAN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4143380"/>
            <a:ext cx="7988994" cy="1752600"/>
          </a:xfrm>
        </p:spPr>
        <p:txBody>
          <a:bodyPr>
            <a:normAutofit/>
          </a:bodyPr>
          <a:lstStyle/>
          <a:p>
            <a:pPr algn="r"/>
            <a:endParaRPr lang="id-ID" dirty="0" smtClean="0"/>
          </a:p>
          <a:p>
            <a:pPr algn="r"/>
            <a:r>
              <a:rPr lang="id-ID" dirty="0" smtClean="0"/>
              <a:t>Pertemuan Ke-11</a:t>
            </a:r>
          </a:p>
          <a:p>
            <a:pPr algn="r"/>
            <a:r>
              <a:rPr lang="id-ID" dirty="0" smtClean="0"/>
              <a:t>Dosen Pengasuh: SRY ROSITA, SE,MM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d-ID" dirty="0" smtClean="0"/>
              <a:t>Tetapkan apa yang akan Diukur: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id-ID" dirty="0" smtClean="0"/>
              <a:t>Kuantitas: Tentukan jumlah keluaran yang dihasilkan, berapa banyak kesalahan dalam menghasilkan suatu produk.</a:t>
            </a:r>
            <a:endParaRPr lang="id-ID" dirty="0" smtClean="0"/>
          </a:p>
          <a:p>
            <a:pPr marL="514350" indent="-514350">
              <a:buAutoNum type="arabicPeriod"/>
            </a:pPr>
            <a:r>
              <a:rPr lang="id-ID" dirty="0" smtClean="0"/>
              <a:t>Kualitas: Tentukan tingkat kepuasan konsumen terhadap produk yang dihasilkan.</a:t>
            </a:r>
          </a:p>
          <a:p>
            <a:pPr marL="514350" indent="-514350">
              <a:buAutoNum type="arabicPeriod"/>
            </a:pPr>
            <a:r>
              <a:rPr lang="id-ID" dirty="0" smtClean="0"/>
              <a:t>Ketepatan Waktu: Tentukan batas akhir pengerjaan suatu produk sebaiknya ada penghematan dalam waktu produksi.</a:t>
            </a:r>
          </a:p>
          <a:p>
            <a:pPr marL="514350" indent="-514350">
              <a:buAutoNum type="arabicPeriod"/>
            </a:pPr>
            <a:endParaRPr lang="id-ID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Kualitas Standar: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Tinjau kembali daftar kegiatan untuk memastikan  bahwa kegiatan  dapat diukur, dapat dilaksanakan, relevan, dan dapat dikendalikan melalui kinerja karyawan.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Menetapkan Kualitas Standar: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Dalam menilai Kualitas Standar, penyelia harus OBJECTIF , JUJUR dan AKURAT.    </a:t>
            </a:r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d-ID" dirty="0" smtClean="0"/>
              <a:t>Cara-cara menetapkan Kualitas Standar: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dirty="0" smtClean="0"/>
              <a:t>Dapat Diukur</a:t>
            </a:r>
          </a:p>
          <a:p>
            <a:pPr marL="514350" indent="-514350">
              <a:buAutoNum type="arabicPeriod"/>
            </a:pPr>
            <a:r>
              <a:rPr lang="id-ID" dirty="0" smtClean="0"/>
              <a:t>Dapat Dicapai</a:t>
            </a:r>
          </a:p>
          <a:p>
            <a:pPr marL="514350" indent="-514350">
              <a:buAutoNum type="arabicPeriod"/>
            </a:pPr>
            <a:r>
              <a:rPr lang="id-ID" dirty="0" smtClean="0"/>
              <a:t>Relevan</a:t>
            </a:r>
          </a:p>
          <a:p>
            <a:pPr marL="514350" indent="-514350">
              <a:buAutoNum type="arabicPeriod"/>
            </a:pPr>
            <a:r>
              <a:rPr lang="id-ID" dirty="0" smtClean="0"/>
              <a:t>Dapat Dikendalikan</a:t>
            </a: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Tingkat Standar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d-ID" dirty="0" smtClean="0"/>
              <a:t>Didasarkan atas:</a:t>
            </a:r>
          </a:p>
          <a:p>
            <a:pPr marL="514350" indent="-514350">
              <a:buAutoNum type="arabicPeriod"/>
            </a:pPr>
            <a:r>
              <a:rPr lang="id-ID" dirty="0" smtClean="0"/>
              <a:t>Tingkat Pekerjaan yang sedang dilaksanakan. (Jangan terlalu berharap dengan standar pekerjaan yang terlalu besar)</a:t>
            </a:r>
          </a:p>
          <a:p>
            <a:pPr marL="514350" indent="-514350">
              <a:buAutoNum type="arabicPeriod"/>
            </a:pPr>
            <a:r>
              <a:rPr lang="id-ID" dirty="0" smtClean="0"/>
              <a:t>Harapan yang masuk akal untuk setiap jenis pekerjaan. (Target yang hendak dicapai disesuaikan dengan kemampuan karyawan)</a:t>
            </a:r>
          </a:p>
          <a:p>
            <a:pPr marL="514350" indent="-514350">
              <a:buAutoNum type="arabicPeriod"/>
            </a:pPr>
            <a:r>
              <a:rPr lang="id-ID" dirty="0" smtClean="0"/>
              <a:t>Misi Pekerjaan yang hendak dicapai.</a:t>
            </a:r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Mengkomunikasikan Standar: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id-ID" dirty="0" smtClean="0"/>
              <a:t>Karyawan harus tahu, bahwa perusahaan mempunyai standar kerja. Lakukan pertemuan minimal 2 kali dalam satu minggu, untuk membicarakan.</a:t>
            </a:r>
          </a:p>
          <a:p>
            <a:pPr marL="514350" indent="-514350">
              <a:buAutoNum type="arabicPeriod"/>
            </a:pPr>
            <a:r>
              <a:rPr lang="id-ID" dirty="0" smtClean="0"/>
              <a:t>Perlihatkan Daftar Kegiatan, Pengukuran Kualitas Standar, Tingkat Standar yang telah dicapai.</a:t>
            </a:r>
          </a:p>
          <a:p>
            <a:pPr marL="514350" indent="-514350">
              <a:buAutoNum type="arabicPeriod"/>
            </a:pPr>
            <a:r>
              <a:rPr lang="id-ID" dirty="0" smtClean="0"/>
              <a:t>Minta karyawan untuk mempertimbangkan apakah mereka dapat memenuhi atau bahkan melampaui standar tersebut. </a:t>
            </a:r>
            <a:endParaRPr lang="id-ID" dirty="0" smtClean="0"/>
          </a:p>
          <a:p>
            <a:pPr marL="514350" indent="-514350">
              <a:buAutoNum type="arabicPeriod"/>
            </a:pPr>
            <a:endParaRPr lang="id-ID" dirty="0" smtClean="0"/>
          </a:p>
          <a:p>
            <a:pPr marL="514350" indent="-514350">
              <a:buAutoNum type="arabicPeriod"/>
            </a:pPr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3461216"/>
          </a:xfrm>
        </p:spPr>
        <p:txBody>
          <a:bodyPr/>
          <a:lstStyle/>
          <a:p>
            <a:pPr algn="ctr"/>
            <a:r>
              <a:rPr lang="id-ID" dirty="0" smtClean="0"/>
              <a:t>PENILAIAN KINERJA</a:t>
            </a:r>
            <a:endParaRPr lang="id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Pengertian Kinerja: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adalah apa yang dilakukan atau tidak dilakukan karyawan.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TUJUAN PENILAIAN KINERJA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Adalah  agar karyawan mengetahui tingkat kerja mereka.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3536"/>
            <a:ext cx="885828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id-ID" dirty="0" smtClean="0"/>
              <a:t>   Kinerja karyawan mempengaruhi: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 smtClean="0"/>
              <a:t>Kuantitas Out Put</a:t>
            </a:r>
          </a:p>
          <a:p>
            <a:pPr lvl="0"/>
            <a:r>
              <a:rPr lang="id-ID" dirty="0" smtClean="0"/>
              <a:t>Kualitas Out Put</a:t>
            </a:r>
          </a:p>
          <a:p>
            <a:pPr lvl="0"/>
            <a:r>
              <a:rPr lang="id-ID" dirty="0" smtClean="0"/>
              <a:t>Jangka waktu out put</a:t>
            </a:r>
          </a:p>
          <a:p>
            <a:pPr lvl="0"/>
            <a:r>
              <a:rPr lang="id-ID" dirty="0" smtClean="0"/>
              <a:t>Kehadiran ditempat kerja</a:t>
            </a:r>
          </a:p>
          <a:p>
            <a:pPr lvl="0"/>
            <a:r>
              <a:rPr lang="id-ID" dirty="0" smtClean="0"/>
              <a:t>Sikap kooperatif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.STANDAR KERJA: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dirty="0" smtClean="0"/>
              <a:t>Standar Kerja konsisten</a:t>
            </a:r>
          </a:p>
          <a:p>
            <a:pPr marL="514350" indent="34925">
              <a:buNone/>
            </a:pPr>
            <a:endParaRPr lang="id-ID" dirty="0" smtClean="0"/>
          </a:p>
          <a:p>
            <a:pPr marL="514350" indent="-514350">
              <a:buAutoNum type="arabicPeriod"/>
            </a:pPr>
            <a:r>
              <a:rPr lang="id-ID" dirty="0" smtClean="0"/>
              <a:t>Standar Kerja Perseorangan</a:t>
            </a:r>
            <a:endParaRPr lang="id-ID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d-ID" dirty="0" smtClean="0"/>
              <a:t>Penilaian Kinerja untuk Penggunaan Administratif yaitu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 smtClean="0"/>
              <a:t>Kompensasi</a:t>
            </a:r>
          </a:p>
          <a:p>
            <a:pPr lvl="0"/>
            <a:r>
              <a:rPr lang="id-ID" dirty="0" smtClean="0"/>
              <a:t>Promosi</a:t>
            </a:r>
          </a:p>
          <a:p>
            <a:pPr lvl="0"/>
            <a:r>
              <a:rPr lang="id-ID" dirty="0" smtClean="0"/>
              <a:t>PHK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53536"/>
            <a:ext cx="885828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id-ID" dirty="0" smtClean="0"/>
              <a:t>Penilaian Kinerja untuk Penggunaan Penggembangan yaitu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 smtClean="0"/>
              <a:t>Mengidentifikasikan Kekuatan</a:t>
            </a:r>
          </a:p>
          <a:p>
            <a:pPr lvl="0"/>
            <a:r>
              <a:rPr lang="id-ID" dirty="0" smtClean="0"/>
              <a:t>Mengidentifikasikan Bagian untuk ditingkatkan</a:t>
            </a:r>
          </a:p>
          <a:p>
            <a:pPr lvl="0"/>
            <a:r>
              <a:rPr lang="id-ID" dirty="0" smtClean="0"/>
              <a:t>Pembinaan dan Perencanaan Karir   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d-ID" dirty="0" smtClean="0"/>
              <a:t>Tingkat Kinerja Karyawan: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d-ID" dirty="0" smtClean="0"/>
              <a:t>Tentukan tingkat kinerja karyawan dengan memberi RANKING:</a:t>
            </a:r>
          </a:p>
          <a:p>
            <a:pPr marL="514350" indent="-514350">
              <a:buAutoNum type="arabicPeriod"/>
            </a:pPr>
            <a:r>
              <a:rPr lang="id-ID" dirty="0" smtClean="0"/>
              <a:t>Kinerja tidak memenuhi syarat yang ditetapkan.</a:t>
            </a:r>
          </a:p>
          <a:p>
            <a:pPr marL="514350" indent="-514350">
              <a:buAutoNum type="arabicPeriod"/>
            </a:pPr>
            <a:r>
              <a:rPr lang="id-ID" dirty="0" smtClean="0"/>
              <a:t>Kinerja tidak memenuhi semua syarat pokok yang ditetapkan.</a:t>
            </a:r>
          </a:p>
          <a:p>
            <a:pPr marL="514350" indent="-514350">
              <a:buAutoNum type="arabicPeriod"/>
            </a:pPr>
            <a:r>
              <a:rPr lang="id-ID" dirty="0" smtClean="0"/>
              <a:t>Kinerja memenuhi semua syarat pokok yang ditetapkan</a:t>
            </a:r>
          </a:p>
          <a:p>
            <a:pPr marL="514350" indent="-514350">
              <a:buAutoNum type="arabicPeriod"/>
            </a:pPr>
            <a:r>
              <a:rPr lang="id-ID" dirty="0" smtClean="0"/>
              <a:t>Kinerja memenuhi </a:t>
            </a:r>
            <a:r>
              <a:rPr lang="id-ID" dirty="0" smtClean="0"/>
              <a:t>semua syarat pokok yang </a:t>
            </a:r>
            <a:r>
              <a:rPr lang="id-ID" dirty="0" smtClean="0"/>
              <a:t>ditetapkan dan bahkan melampaui syarat yang ditentukan.</a:t>
            </a:r>
          </a:p>
          <a:p>
            <a:pPr marL="514350" indent="-514350">
              <a:buFont typeface="Wingdings 2"/>
              <a:buAutoNum type="arabicPeriod"/>
            </a:pPr>
            <a:r>
              <a:rPr lang="id-ID" dirty="0" smtClean="0"/>
              <a:t>Kinerja </a:t>
            </a:r>
            <a:r>
              <a:rPr lang="id-ID" dirty="0" smtClean="0"/>
              <a:t>selalu melampaui </a:t>
            </a:r>
            <a:r>
              <a:rPr lang="id-ID" dirty="0" smtClean="0"/>
              <a:t>syarat yang ditentukan.</a:t>
            </a:r>
          </a:p>
          <a:p>
            <a:pPr marL="514350" indent="-514350">
              <a:buAutoNum type="arabicPeriod"/>
            </a:pPr>
            <a:endParaRPr lang="id-ID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d-ID" dirty="0" smtClean="0"/>
              <a:t>Hal-hal yang perlu diperhatikan dalam Penilaian Kinerja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dirty="0" smtClean="0"/>
              <a:t>Ketelitian (harus ada fakta yang akurat)</a:t>
            </a:r>
          </a:p>
          <a:p>
            <a:pPr marL="514350" indent="-514350">
              <a:buAutoNum type="arabicPeriod"/>
            </a:pPr>
            <a:r>
              <a:rPr lang="id-ID" dirty="0" smtClean="0"/>
              <a:t>Fokus pada Prilaku dan Hasil bukan pada Sikap</a:t>
            </a:r>
          </a:p>
          <a:p>
            <a:pPr marL="514350" indent="-514350">
              <a:buAutoNum type="arabicPeriod"/>
            </a:pPr>
            <a:r>
              <a:rPr lang="id-ID" dirty="0" smtClean="0"/>
              <a:t>Bersikap Jurdil</a:t>
            </a:r>
          </a:p>
          <a:p>
            <a:pPr marL="514350" indent="-514350">
              <a:buAutoNum type="arabicPeriod"/>
            </a:pPr>
            <a:r>
              <a:rPr lang="id-ID" smtClean="0"/>
              <a:t>Bersikap Rasional</a:t>
            </a:r>
          </a:p>
          <a:p>
            <a:pPr marL="514350" indent="-514350">
              <a:buAutoNum type="arabicPeriod"/>
            </a:pP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d-ID" dirty="0" smtClean="0"/>
              <a:t>Standar Kerja konsisten: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Yaitu standar kerja yang mengacu pada suatu standar yang diterapkan bagi semua karyawan yang memiliki kedudukan atau pekerjaan tertentu dalam suatu perusahaan.</a:t>
            </a:r>
          </a:p>
          <a:p>
            <a:pPr>
              <a:buNone/>
            </a:pPr>
            <a:r>
              <a:rPr lang="id-ID" dirty="0" smtClean="0"/>
              <a:t>   (standar ini menggambarkan proses kerja).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d-ID" dirty="0" smtClean="0"/>
              <a:t>Standar Kerja Perseorangan: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Yaitu standar kerja yang mengacu pada sasaran yang harus diterapkan bagi setiap orang. Penerapan sasaran ini sering dilakukan melalui suatu proses negosiasi antara atasan dan bawahan.</a:t>
            </a:r>
          </a:p>
          <a:p>
            <a:r>
              <a:rPr lang="id-ID" dirty="0" smtClean="0"/>
              <a:t>Sasaran standar kerja perseorangan menggambarkan keluaran (output) atau hasil yang diharapkan dari pelaksanaan pekerjaan seseorang.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571612"/>
          </a:xfrm>
        </p:spPr>
        <p:txBody>
          <a:bodyPr>
            <a:normAutofit/>
          </a:bodyPr>
          <a:lstStyle/>
          <a:p>
            <a:pPr algn="ctr"/>
            <a:r>
              <a:rPr lang="id-ID" dirty="0" smtClean="0"/>
              <a:t>FAKTOR UTAMA DALAM MENYUSUN STANDAR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dirty="0" smtClean="0"/>
              <a:t>Daftar Kegiatan</a:t>
            </a:r>
          </a:p>
          <a:p>
            <a:pPr marL="514350" indent="-514350">
              <a:buAutoNum type="arabicPeriod"/>
            </a:pPr>
            <a:r>
              <a:rPr lang="id-ID" dirty="0" smtClean="0"/>
              <a:t>Pengukuran</a:t>
            </a:r>
          </a:p>
          <a:p>
            <a:pPr marL="514350" indent="-514350">
              <a:buAutoNum type="arabicPeriod"/>
            </a:pPr>
            <a:r>
              <a:rPr lang="id-ID" dirty="0" smtClean="0"/>
              <a:t>Kualitas Standar</a:t>
            </a:r>
          </a:p>
          <a:p>
            <a:pPr marL="514350" indent="-514350">
              <a:buAutoNum type="arabicPeriod"/>
            </a:pPr>
            <a:r>
              <a:rPr lang="id-ID" dirty="0" smtClean="0"/>
              <a:t>Tingkat Standar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d-ID" dirty="0" smtClean="0"/>
              <a:t>Daftar Kegiatan: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Adalah hal pertama yang harus dilakukan dengan menyusun daftar kegiatan.</a:t>
            </a:r>
          </a:p>
          <a:p>
            <a:pPr marL="0" indent="0">
              <a:buNone/>
            </a:pPr>
            <a:r>
              <a:rPr lang="id-ID" dirty="0" smtClean="0"/>
              <a:t>Tetapkan kegiatan paling penting dalam pelaksanaan tugas. </a:t>
            </a:r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d-ID" dirty="0" smtClean="0"/>
              <a:t>Menyusun Daftar Kegiatan dilakukan atas 2 Alasan: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dirty="0" smtClean="0"/>
              <a:t>Untuk memastikan bahwa seorang penyelia tetap berfokus pada kinerja.</a:t>
            </a:r>
          </a:p>
          <a:p>
            <a:pPr marL="514350" indent="-514350">
              <a:buAutoNum type="arabicPeriod"/>
            </a:pPr>
            <a:r>
              <a:rPr lang="id-ID" dirty="0" smtClean="0"/>
              <a:t>Untuk memastikan penyelia tidak mengabaikan bagian-bagian tugas yang penting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d-ID" dirty="0" smtClean="0"/>
              <a:t>Cara-cara Menyusun Daftar Kegiatan: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id-ID" dirty="0" smtClean="0"/>
              <a:t>Satukan pemahaman  tentang kegiatan yang perlu dilaksanakan, bicarakan dengan bagian SDM/HRD tentang Job Spec/Job Des masing-masing karyawan.</a:t>
            </a:r>
          </a:p>
          <a:p>
            <a:pPr marL="514350" indent="-514350">
              <a:buAutoNum type="arabicPeriod"/>
            </a:pPr>
            <a:r>
              <a:rPr lang="id-ID" dirty="0" smtClean="0"/>
              <a:t>Buat daftar kegiatan secara menyeluruh dimulai dari karyawan masuk kantor hingga pulang.</a:t>
            </a:r>
          </a:p>
          <a:p>
            <a:pPr marL="0" indent="0">
              <a:buNone/>
            </a:pPr>
            <a:r>
              <a:rPr lang="id-ID" dirty="0" smtClean="0"/>
              <a:t>(dari Daftar Kegiatan tentukan 5 sampai 10 kegiatan yang dianggap paling penting untuk dibuat PENILAIAN)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Pengukuran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Pengukuran dilakukan atas dasar :</a:t>
            </a:r>
          </a:p>
          <a:p>
            <a:pPr marL="514350" indent="-514350">
              <a:buAutoNum type="arabicPeriod"/>
            </a:pPr>
            <a:r>
              <a:rPr lang="id-ID" dirty="0" smtClean="0"/>
              <a:t>Kuantitas (Jumlah yang harus dicapai)</a:t>
            </a:r>
          </a:p>
          <a:p>
            <a:pPr marL="514350" indent="-514350">
              <a:buAutoNum type="arabicPeriod"/>
            </a:pPr>
            <a:r>
              <a:rPr lang="id-ID" dirty="0" smtClean="0"/>
              <a:t>Kualitas (Mutu atau Seberapa baik pekerjaan yang dihasilkan)</a:t>
            </a:r>
          </a:p>
          <a:p>
            <a:pPr marL="514350" indent="-514350">
              <a:buAutoNum type="arabicPeriod"/>
            </a:pPr>
            <a:r>
              <a:rPr lang="id-ID" dirty="0" smtClean="0"/>
              <a:t>Ketepatan Waktu (kapan harus diselesaikan)</a:t>
            </a:r>
          </a:p>
          <a:p>
            <a:pPr marL="514350" indent="-514350">
              <a:buNone/>
            </a:pPr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128</TotalTime>
  <Words>615</Words>
  <Application>Microsoft Office PowerPoint</Application>
  <PresentationFormat>On-screen Show (4:3)</PresentationFormat>
  <Paragraphs>88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Foundry</vt:lpstr>
      <vt:lpstr>PENYUSUNAN STANDAR DAN PENILAIAN KINERJA KARYAWAN</vt:lpstr>
      <vt:lpstr>.STANDAR KERJA:</vt:lpstr>
      <vt:lpstr>Standar Kerja konsisten:</vt:lpstr>
      <vt:lpstr>Standar Kerja Perseorangan:</vt:lpstr>
      <vt:lpstr>FAKTOR UTAMA DALAM MENYUSUN STANDAR</vt:lpstr>
      <vt:lpstr>Daftar Kegiatan:</vt:lpstr>
      <vt:lpstr>Menyusun Daftar Kegiatan dilakukan atas 2 Alasan:</vt:lpstr>
      <vt:lpstr>Cara-cara Menyusun Daftar Kegiatan: </vt:lpstr>
      <vt:lpstr>Pengukuran</vt:lpstr>
      <vt:lpstr>Tetapkan apa yang akan Diukur:</vt:lpstr>
      <vt:lpstr>Kualitas Standar:</vt:lpstr>
      <vt:lpstr>Menetapkan Kualitas Standar:</vt:lpstr>
      <vt:lpstr>Cara-cara menetapkan Kualitas Standar:</vt:lpstr>
      <vt:lpstr>Tingkat Standar</vt:lpstr>
      <vt:lpstr>Mengkomunikasikan Standar:</vt:lpstr>
      <vt:lpstr>PENILAIAN KINERJA</vt:lpstr>
      <vt:lpstr>Pengertian Kinerja:</vt:lpstr>
      <vt:lpstr>TUJUAN PENILAIAN KINERJA</vt:lpstr>
      <vt:lpstr>   Kinerja karyawan mempengaruhi: </vt:lpstr>
      <vt:lpstr>Penilaian Kinerja untuk Penggunaan Administratif yaitu :</vt:lpstr>
      <vt:lpstr>Penilaian Kinerja untuk Penggunaan Penggembangan yaitu :</vt:lpstr>
      <vt:lpstr>Tingkat Kinerja Karyawan:</vt:lpstr>
      <vt:lpstr>Hal-hal yang perlu diperhatikan dalam Penilaian Kinerja</vt:lpstr>
    </vt:vector>
  </TitlesOfParts>
  <Company>JumpBee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PENYUSUNAN STANDAR DAN PENILAIAN KINERJA KARYAWAN</dc:title>
  <dc:creator>S@m50eL</dc:creator>
  <cp:lastModifiedBy>S@m50eL</cp:lastModifiedBy>
  <cp:revision>14</cp:revision>
  <dcterms:created xsi:type="dcterms:W3CDTF">2010-12-02T23:20:37Z</dcterms:created>
  <dcterms:modified xsi:type="dcterms:W3CDTF">2010-12-03T23:39:51Z</dcterms:modified>
</cp:coreProperties>
</file>