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6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A73B-3D14-41CC-95F2-037034ABFF15}" type="datetimeFigureOut">
              <a:rPr lang="id-ID" smtClean="0"/>
              <a:pPr/>
              <a:t>12/05/2011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68421-0D21-4FD5-BC70-1447D664CD4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A73B-3D14-41CC-95F2-037034ABFF15}" type="datetimeFigureOut">
              <a:rPr lang="id-ID" smtClean="0"/>
              <a:pPr/>
              <a:t>12/05/2011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68421-0D21-4FD5-BC70-1447D664CD4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A73B-3D14-41CC-95F2-037034ABFF15}" type="datetimeFigureOut">
              <a:rPr lang="id-ID" smtClean="0"/>
              <a:pPr/>
              <a:t>12/05/2011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68421-0D21-4FD5-BC70-1447D664CD4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A73B-3D14-41CC-95F2-037034ABFF15}" type="datetimeFigureOut">
              <a:rPr lang="id-ID" smtClean="0"/>
              <a:pPr/>
              <a:t>12/05/2011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68421-0D21-4FD5-BC70-1447D664CD4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A73B-3D14-41CC-95F2-037034ABFF15}" type="datetimeFigureOut">
              <a:rPr lang="id-ID" smtClean="0"/>
              <a:pPr/>
              <a:t>12/05/2011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68421-0D21-4FD5-BC70-1447D664CD4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A73B-3D14-41CC-95F2-037034ABFF15}" type="datetimeFigureOut">
              <a:rPr lang="id-ID" smtClean="0"/>
              <a:pPr/>
              <a:t>12/05/2011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68421-0D21-4FD5-BC70-1447D664CD4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A73B-3D14-41CC-95F2-037034ABFF15}" type="datetimeFigureOut">
              <a:rPr lang="id-ID" smtClean="0"/>
              <a:pPr/>
              <a:t>12/05/2011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68421-0D21-4FD5-BC70-1447D664CD4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A73B-3D14-41CC-95F2-037034ABFF15}" type="datetimeFigureOut">
              <a:rPr lang="id-ID" smtClean="0"/>
              <a:pPr/>
              <a:t>12/05/2011</a:t>
            </a:fld>
            <a:endParaRPr lang="id-ID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168421-0D21-4FD5-BC70-1447D664CD4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A73B-3D14-41CC-95F2-037034ABFF15}" type="datetimeFigureOut">
              <a:rPr lang="id-ID" smtClean="0"/>
              <a:pPr/>
              <a:t>12/05/2011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68421-0D21-4FD5-BC70-1447D664CD4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A73B-3D14-41CC-95F2-037034ABFF15}" type="datetimeFigureOut">
              <a:rPr lang="id-ID" smtClean="0"/>
              <a:pPr/>
              <a:t>12/05/2011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C168421-0D21-4FD5-BC70-1447D664CD4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B6CA73B-3D14-41CC-95F2-037034ABFF15}" type="datetimeFigureOut">
              <a:rPr lang="id-ID" smtClean="0"/>
              <a:pPr/>
              <a:t>12/05/2011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68421-0D21-4FD5-BC70-1447D664CD4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B6CA73B-3D14-41CC-95F2-037034ABFF15}" type="datetimeFigureOut">
              <a:rPr lang="id-ID" smtClean="0"/>
              <a:pPr/>
              <a:t>12/05/2011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C168421-0D21-4FD5-BC70-1447D664CD42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MEMBANGUN KEPERCAYAAN</a:t>
            </a:r>
            <a:endParaRPr lang="id-ID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24" y="4929198"/>
            <a:ext cx="6400800" cy="785818"/>
          </a:xfrm>
        </p:spPr>
        <p:txBody>
          <a:bodyPr>
            <a:normAutofit fontScale="85000" lnSpcReduction="20000"/>
          </a:bodyPr>
          <a:lstStyle/>
          <a:p>
            <a:pPr eaLnBrk="1" hangingPunct="1"/>
            <a:endParaRPr lang="id-ID" dirty="0" smtClean="0"/>
          </a:p>
          <a:p>
            <a:pPr eaLnBrk="1" hangingPunct="1"/>
            <a:r>
              <a:rPr lang="id-ID" dirty="0" smtClean="0"/>
              <a:t>DOSEN PENGASUH:</a:t>
            </a:r>
          </a:p>
          <a:p>
            <a:pPr eaLnBrk="1" hangingPunct="1"/>
            <a:r>
              <a:rPr lang="en-US" dirty="0" smtClean="0"/>
              <a:t> SRY ROSITA, SE, MM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Keterbukaan ( Openness)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Keterbukaan sama dengan polos, apa adanya, tidak bohong, tidak curang, dan terbuka terhadap apa yang dikerjakan.</a:t>
            </a:r>
          </a:p>
          <a:p>
            <a:pPr marL="0" indent="0">
              <a:buNone/>
            </a:pPr>
            <a:r>
              <a:rPr lang="id-ID" dirty="0" smtClean="0"/>
              <a:t>Keterbukaan adalah awal dari kejujuran.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Langkah-langkah </a:t>
            </a:r>
            <a:r>
              <a:rPr lang="id-ID" dirty="0" smtClean="0"/>
              <a:t>Membangun Kepercayaan: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id-ID" dirty="0" smtClean="0"/>
              <a:t>Harus mampu menyesuaikan diri</a:t>
            </a:r>
          </a:p>
          <a:p>
            <a:pPr marL="514350" indent="-514350">
              <a:buAutoNum type="arabicPeriod"/>
            </a:pPr>
            <a:r>
              <a:rPr lang="id-ID" dirty="0" smtClean="0"/>
              <a:t>Teguh Pendirian</a:t>
            </a:r>
          </a:p>
          <a:p>
            <a:pPr marL="514350" indent="-514350">
              <a:buAutoNum type="arabicPeriod"/>
            </a:pPr>
            <a:r>
              <a:rPr lang="id-ID" dirty="0" smtClean="0"/>
              <a:t>Peduli</a:t>
            </a:r>
          </a:p>
          <a:p>
            <a:pPr marL="514350" indent="-514350">
              <a:buAutoNum type="arabicPeriod"/>
            </a:pPr>
            <a:r>
              <a:rPr lang="id-ID" dirty="0" smtClean="0"/>
              <a:t>Dapat dipercaya</a:t>
            </a:r>
          </a:p>
          <a:p>
            <a:pPr marL="514350" indent="-514350">
              <a:buAutoNum type="arabicPeriod"/>
            </a:pPr>
            <a:r>
              <a:rPr lang="id-ID" dirty="0" smtClean="0"/>
              <a:t>Dapat menciptakan visi dan budaya</a:t>
            </a:r>
          </a:p>
          <a:p>
            <a:pPr marL="514350" indent="-514350">
              <a:buAutoNum type="arabicPeriod"/>
            </a:pPr>
            <a:r>
              <a:rPr lang="id-ID" dirty="0" smtClean="0"/>
              <a:t>Dapat menciptakan nilai dan mencapai tujuan</a:t>
            </a:r>
          </a:p>
          <a:p>
            <a:pPr marL="514350" indent="-514350">
              <a:buAutoNum type="arabicPeriod"/>
            </a:pPr>
            <a:r>
              <a:rPr lang="id-ID" dirty="0" smtClean="0"/>
              <a:t>Menjadi pendengar yang baik</a:t>
            </a:r>
          </a:p>
          <a:p>
            <a:pPr marL="514350" indent="-514350">
              <a:buAutoNum type="arabicPeriod"/>
            </a:pPr>
            <a:r>
              <a:rPr lang="id-ID" dirty="0" smtClean="0"/>
              <a:t>Komitmen terhadap diri sendiri, kelompok dan organisasi </a:t>
            </a:r>
          </a:p>
          <a:p>
            <a:pPr marL="514350" indent="-514350">
              <a:buAutoNum type="arabicPeriod"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Hasil Riset 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Cara untuk membangun Kepercayaan:</a:t>
            </a:r>
          </a:p>
          <a:p>
            <a:pPr marL="514350" indent="-514350">
              <a:buAutoNum type="arabicPeriod"/>
            </a:pPr>
            <a:r>
              <a:rPr lang="id-ID" dirty="0" smtClean="0"/>
              <a:t>Sikap Terbuka</a:t>
            </a:r>
          </a:p>
          <a:p>
            <a:pPr marL="514350" indent="-514350">
              <a:buAutoNum type="arabicPeriod"/>
            </a:pPr>
            <a:r>
              <a:rPr lang="id-ID" dirty="0" smtClean="0"/>
              <a:t>Adil</a:t>
            </a:r>
          </a:p>
          <a:p>
            <a:pPr marL="514350" indent="-514350">
              <a:buAutoNum type="arabicPeriod"/>
            </a:pPr>
            <a:r>
              <a:rPr lang="id-ID" dirty="0" smtClean="0"/>
              <a:t>Ungkapan perasaan yang sejujurnya</a:t>
            </a:r>
          </a:p>
          <a:p>
            <a:pPr marL="514350" indent="-514350">
              <a:buAutoNum type="arabicPeriod"/>
            </a:pPr>
            <a:r>
              <a:rPr lang="id-ID" dirty="0" smtClean="0"/>
              <a:t>Berkata Benar</a:t>
            </a:r>
          </a:p>
          <a:p>
            <a:pPr marL="514350" indent="-514350">
              <a:buAutoNum type="arabicPeriod"/>
            </a:pPr>
            <a:r>
              <a:rPr lang="id-ID" dirty="0" smtClean="0"/>
              <a:t>Tunjukkan sikap konsistensi</a:t>
            </a:r>
          </a:p>
          <a:p>
            <a:pPr marL="514350" indent="-514350">
              <a:buAutoNum type="arabicPeriod"/>
            </a:pPr>
            <a:r>
              <a:rPr lang="id-ID" dirty="0" smtClean="0"/>
              <a:t>Tepati Janji</a:t>
            </a:r>
          </a:p>
          <a:p>
            <a:pPr marL="514350" indent="-514350">
              <a:buAutoNum type="arabicPeriod"/>
            </a:pPr>
            <a:r>
              <a:rPr lang="id-ID" dirty="0" smtClean="0"/>
              <a:t>Pelihara kepercayaan</a:t>
            </a:r>
          </a:p>
          <a:p>
            <a:pPr marL="514350" indent="-514350">
              <a:buAutoNum type="arabicPeriod"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5429264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d-ID" i="1" dirty="0" smtClean="0">
                <a:solidFill>
                  <a:schemeClr val="accent2"/>
                </a:solidFill>
              </a:rPr>
              <a:t>Semoga menjadi orang yang dapat dipercaya</a:t>
            </a:r>
            <a:endParaRPr lang="id-ID" i="1" dirty="0">
              <a:solidFill>
                <a:schemeClr val="accent2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488" y="928670"/>
            <a:ext cx="3786214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Robbins (2000)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“The essence of leadership is Trust”</a:t>
            </a:r>
          </a:p>
          <a:p>
            <a:pPr marL="0" indent="0">
              <a:buNone/>
            </a:pPr>
            <a:r>
              <a:rPr lang="id-ID" dirty="0" smtClean="0"/>
              <a:t>(Esensi kepemimpinan adalah Kepercayaan) 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Kepercayaan adalah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Suatu harapan positif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5 (lima) Kunci membangun kepercayaan: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0926" indent="-514350">
              <a:buAutoNum type="arabicPeriod"/>
            </a:pPr>
            <a:r>
              <a:rPr lang="id-ID" dirty="0" smtClean="0"/>
              <a:t>Integritas (Integrity)</a:t>
            </a:r>
          </a:p>
          <a:p>
            <a:pPr marL="550926" indent="-514350">
              <a:buAutoNum type="arabicPeriod"/>
            </a:pPr>
            <a:r>
              <a:rPr lang="id-ID" dirty="0" smtClean="0"/>
              <a:t>Kompetensi (Competence)</a:t>
            </a:r>
          </a:p>
          <a:p>
            <a:pPr marL="550926" indent="-514350">
              <a:buAutoNum type="arabicPeriod"/>
            </a:pPr>
            <a:r>
              <a:rPr lang="id-ID" dirty="0" smtClean="0"/>
              <a:t>Konsistensi (Consistency)</a:t>
            </a:r>
          </a:p>
          <a:p>
            <a:pPr marL="550926" indent="-514350">
              <a:buAutoNum type="arabicPeriod"/>
            </a:pPr>
            <a:r>
              <a:rPr lang="id-ID" dirty="0" smtClean="0"/>
              <a:t>Kesetiaan (loyalty)</a:t>
            </a:r>
          </a:p>
          <a:p>
            <a:pPr marL="550926" indent="-514350">
              <a:buAutoNum type="arabicPeriod"/>
            </a:pPr>
            <a:r>
              <a:rPr lang="id-ID" dirty="0" smtClean="0"/>
              <a:t>Keterbukaan (openness)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5 (lima) Kunci membangun kepercayaan, Robbins (2000)</a:t>
            </a:r>
            <a:endParaRPr lang="id-ID" dirty="0"/>
          </a:p>
        </p:txBody>
      </p:sp>
      <p:sp>
        <p:nvSpPr>
          <p:cNvPr id="4" name="Trapezoid 3"/>
          <p:cNvSpPr/>
          <p:nvPr/>
        </p:nvSpPr>
        <p:spPr>
          <a:xfrm>
            <a:off x="3643306" y="4143380"/>
            <a:ext cx="2643206" cy="142876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konsistensi</a:t>
            </a:r>
            <a:endParaRPr lang="id-ID" dirty="0"/>
          </a:p>
        </p:txBody>
      </p:sp>
      <p:sp>
        <p:nvSpPr>
          <p:cNvPr id="5" name="Trapezoid 4"/>
          <p:cNvSpPr/>
          <p:nvPr/>
        </p:nvSpPr>
        <p:spPr>
          <a:xfrm rot="10800000">
            <a:off x="3643301" y="2786058"/>
            <a:ext cx="2643207" cy="142876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7" name="Flowchart: Extract 6"/>
          <p:cNvSpPr/>
          <p:nvPr/>
        </p:nvSpPr>
        <p:spPr>
          <a:xfrm rot="16200000">
            <a:off x="4536282" y="3821908"/>
            <a:ext cx="2714644" cy="78582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kompetensi</a:t>
            </a:r>
            <a:endParaRPr lang="id-ID" dirty="0"/>
          </a:p>
        </p:txBody>
      </p:sp>
      <p:sp>
        <p:nvSpPr>
          <p:cNvPr id="8" name="Flowchart: Extract 7"/>
          <p:cNvSpPr/>
          <p:nvPr/>
        </p:nvSpPr>
        <p:spPr>
          <a:xfrm rot="5400000">
            <a:off x="2643174" y="3786190"/>
            <a:ext cx="2786082" cy="785818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Kesetiaan</a:t>
            </a:r>
            <a:endParaRPr lang="id-ID" dirty="0"/>
          </a:p>
        </p:txBody>
      </p:sp>
      <p:sp>
        <p:nvSpPr>
          <p:cNvPr id="9" name="Cross 8"/>
          <p:cNvSpPr/>
          <p:nvPr/>
        </p:nvSpPr>
        <p:spPr>
          <a:xfrm>
            <a:off x="4786314" y="4143380"/>
            <a:ext cx="428628" cy="214314"/>
          </a:xfrm>
          <a:prstGeom prst="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10" name="Block Arc 9"/>
          <p:cNvSpPr/>
          <p:nvPr/>
        </p:nvSpPr>
        <p:spPr>
          <a:xfrm>
            <a:off x="3643306" y="1857364"/>
            <a:ext cx="2643206" cy="1643074"/>
          </a:xfrm>
          <a:prstGeom prst="blockArc">
            <a:avLst>
              <a:gd name="adj1" fmla="val 10187046"/>
              <a:gd name="adj2" fmla="val 572768"/>
              <a:gd name="adj3" fmla="val 214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 smtClean="0">
              <a:solidFill>
                <a:schemeClr val="tx1"/>
              </a:solidFill>
            </a:endParaRPr>
          </a:p>
          <a:p>
            <a:pPr algn="ctr"/>
            <a:r>
              <a:rPr lang="id-ID" dirty="0" smtClean="0">
                <a:solidFill>
                  <a:schemeClr val="tx1"/>
                </a:solidFill>
              </a:rPr>
              <a:t>Integritas</a:t>
            </a:r>
          </a:p>
          <a:p>
            <a:pPr algn="ctr"/>
            <a:endParaRPr lang="id-ID" dirty="0" smtClean="0">
              <a:solidFill>
                <a:schemeClr val="tx1"/>
              </a:solidFill>
            </a:endParaRPr>
          </a:p>
          <a:p>
            <a:pPr algn="ctr"/>
            <a:endParaRPr lang="id-ID" dirty="0">
              <a:solidFill>
                <a:schemeClr val="tx1"/>
              </a:solidFill>
            </a:endParaRPr>
          </a:p>
          <a:p>
            <a:pPr algn="ctr"/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86248" y="3286124"/>
            <a:ext cx="150019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keterbukaan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Integritas (Integrity)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d-ID" dirty="0" smtClean="0"/>
              <a:t>Adalah sifat-sifat yang jujur dan bermoral.</a:t>
            </a:r>
          </a:p>
          <a:p>
            <a:pPr marL="0" indent="0">
              <a:buNone/>
            </a:pPr>
            <a:r>
              <a:rPr lang="id-ID" dirty="0" smtClean="0"/>
              <a:t>Kejujuran menyaratkan ketidak bohongan.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Kejujuran adalah unsur yang menentukan dalam komunikasi yaitu komunikasi terhindar dari distorsi dan proses komunikasi lebih efektif.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Sissela Bok (Filsuf) dalam bukunya Lying :</a:t>
            </a:r>
          </a:p>
          <a:p>
            <a:pPr marL="0" indent="0">
              <a:buNone/>
            </a:pPr>
            <a:r>
              <a:rPr lang="id-ID" dirty="0" smtClean="0"/>
              <a:t>Berbohong boleh dilakukan untuk menyelamatkan kehidupan manusia yang tidak berdosa. 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Kompetensi (competence):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d-ID" dirty="0" smtClean="0"/>
              <a:t>Berkaitan dengan kualifikasi.</a:t>
            </a:r>
          </a:p>
          <a:p>
            <a:pPr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Kompetensi adalah Pengetahuan, keterampilan, dan sikap yang relevan dalam menjalankan tugas secara efektif .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Kompetensi seorang supervisor adalah persyaratan melatih keterampilan, mengelola tugas, merespon ketidak teraturan serta mempertemukan tanggung jawab dengan harapan-harapan dilingkungan kerja. 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Konsistensi (concistency)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Adalah sifat kokoh dan teguh pada pendirian meskipun berbagai ancaman menghadang.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Orang yang konsisten dapat diramalkan tingkah lakunya, tidak mudah berubah-ubah baik ucapan, dan janjinya dapat dipercaya. 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Kesetiaan (Loyalty)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Adalah keinginan untuk selalu melindungi, menyelamatkan mematuhi atau taat pada apa yang disuruh atau diminatinya dan penuh pengabdian.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Orang yang setia tidak akan berhianat, serong, selingkuh.  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93</TotalTime>
  <Words>348</Words>
  <Application>Microsoft Office PowerPoint</Application>
  <PresentationFormat>On-screen Show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Technic</vt:lpstr>
      <vt:lpstr>MEMBANGUN KEPERCAYAAN</vt:lpstr>
      <vt:lpstr>Robbins (2000)</vt:lpstr>
      <vt:lpstr>Kepercayaan adalah</vt:lpstr>
      <vt:lpstr>5 (lima) Kunci membangun kepercayaan:</vt:lpstr>
      <vt:lpstr>5 (lima) Kunci membangun kepercayaan, Robbins (2000)</vt:lpstr>
      <vt:lpstr>Integritas (Integrity)</vt:lpstr>
      <vt:lpstr>Kompetensi (competence):</vt:lpstr>
      <vt:lpstr>Konsistensi (concistency)</vt:lpstr>
      <vt:lpstr>Kesetiaan (Loyalty)</vt:lpstr>
      <vt:lpstr>Keterbukaan ( Openness)</vt:lpstr>
      <vt:lpstr>Langkah-langkah Membangun Kepercayaan:</vt:lpstr>
      <vt:lpstr>Hasil Riset :</vt:lpstr>
      <vt:lpstr>Semoga menjadi orang yang dapat dipercaya</vt:lpstr>
    </vt:vector>
  </TitlesOfParts>
  <Company>JumpBee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MEMBANGUN KEPERCAYAAN</dc:title>
  <dc:creator>S@m50eL</dc:creator>
  <cp:lastModifiedBy>S@m50eL</cp:lastModifiedBy>
  <cp:revision>11</cp:revision>
  <dcterms:created xsi:type="dcterms:W3CDTF">2010-11-19T22:20:52Z</dcterms:created>
  <dcterms:modified xsi:type="dcterms:W3CDTF">2011-05-11T23:33:49Z</dcterms:modified>
</cp:coreProperties>
</file>